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7.xml" ContentType="application/vnd.openxmlformats-officedocument.presentationml.tags+xml"/>
  <Override PartName="/ppt/notesSlides/notesSlide23.xml" ContentType="application/vnd.openxmlformats-officedocument.presentationml.notesSlide+xml"/>
  <Override PartName="/ppt/tags/tag8.xml" ContentType="application/vnd.openxmlformats-officedocument.presentationml.tags+xml"/>
  <Override PartName="/ppt/notesSlides/notesSlide24.xml" ContentType="application/vnd.openxmlformats-officedocument.presentationml.notesSlide+xml"/>
  <Override PartName="/ppt/tags/tag9.xml" ContentType="application/vnd.openxmlformats-officedocument.presentationml.tags+xml"/>
  <Override PartName="/ppt/notesSlides/notesSlide25.xml" ContentType="application/vnd.openxmlformats-officedocument.presentationml.notesSlide+xml"/>
  <Override PartName="/ppt/tags/tag10.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6"/>
    <p:sldMasterId id="2147483710" r:id="rId7"/>
    <p:sldMasterId id="2147483729" r:id="rId8"/>
    <p:sldMasterId id="2147483735" r:id="rId9"/>
  </p:sldMasterIdLst>
  <p:notesMasterIdLst>
    <p:notesMasterId r:id="rId44"/>
  </p:notesMasterIdLst>
  <p:handoutMasterIdLst>
    <p:handoutMasterId r:id="rId45"/>
  </p:handoutMasterIdLst>
  <p:sldIdLst>
    <p:sldId id="280" r:id="rId10"/>
    <p:sldId id="374" r:id="rId11"/>
    <p:sldId id="344" r:id="rId12"/>
    <p:sldId id="351" r:id="rId13"/>
    <p:sldId id="307" r:id="rId14"/>
    <p:sldId id="359" r:id="rId15"/>
    <p:sldId id="308" r:id="rId16"/>
    <p:sldId id="405" r:id="rId17"/>
    <p:sldId id="377" r:id="rId18"/>
    <p:sldId id="309" r:id="rId19"/>
    <p:sldId id="355" r:id="rId20"/>
    <p:sldId id="316" r:id="rId21"/>
    <p:sldId id="317" r:id="rId22"/>
    <p:sldId id="378" r:id="rId23"/>
    <p:sldId id="381" r:id="rId24"/>
    <p:sldId id="382" r:id="rId25"/>
    <p:sldId id="321" r:id="rId26"/>
    <p:sldId id="376" r:id="rId27"/>
    <p:sldId id="391" r:id="rId28"/>
    <p:sldId id="392" r:id="rId29"/>
    <p:sldId id="404" r:id="rId30"/>
    <p:sldId id="394" r:id="rId31"/>
    <p:sldId id="415" r:id="rId32"/>
    <p:sldId id="325" r:id="rId33"/>
    <p:sldId id="353" r:id="rId34"/>
    <p:sldId id="346" r:id="rId35"/>
    <p:sldId id="403" r:id="rId36"/>
    <p:sldId id="416" r:id="rId37"/>
    <p:sldId id="417" r:id="rId38"/>
    <p:sldId id="418" r:id="rId39"/>
    <p:sldId id="419" r:id="rId40"/>
    <p:sldId id="420" r:id="rId41"/>
    <p:sldId id="421" r:id="rId42"/>
    <p:sldId id="422" r:id="rId43"/>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7033F1-D036-44EB-9CA3-644ACE51A42B}" v="29" dt="2021-08-04T11:59:00.9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39" autoAdjust="0"/>
    <p:restoredTop sz="74319" autoAdjust="0"/>
  </p:normalViewPr>
  <p:slideViewPr>
    <p:cSldViewPr snapToObjects="1">
      <p:cViewPr varScale="1">
        <p:scale>
          <a:sx n="120" d="100"/>
          <a:sy n="120" d="100"/>
        </p:scale>
        <p:origin x="2862"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theme" Target="theme/theme1.xml"/><Relationship Id="rId8" Type="http://schemas.openxmlformats.org/officeDocument/2006/relationships/slideMaster" Target="slideMasters/slideMaster3.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presProps" Target="presProps.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min" userId="fc00b233-c2fc-4584-be36-8c6a4d19bf9c" providerId="ADAL" clId="{D27033F1-D036-44EB-9CA3-644ACE51A42B}"/>
    <pc:docChg chg="custSel modSld modMainMaster">
      <pc:chgData name="Jasmin" userId="fc00b233-c2fc-4584-be36-8c6a4d19bf9c" providerId="ADAL" clId="{D27033F1-D036-44EB-9CA3-644ACE51A42B}" dt="2021-08-04T12:13:33.937" v="57" actId="6549"/>
      <pc:docMkLst>
        <pc:docMk/>
      </pc:docMkLst>
      <pc:sldChg chg="addSp modSp mod modNotesTx">
        <pc:chgData name="Jasmin" userId="fc00b233-c2fc-4584-be36-8c6a4d19bf9c" providerId="ADAL" clId="{D27033F1-D036-44EB-9CA3-644ACE51A42B}" dt="2021-08-04T12:13:33.937" v="57" actId="6549"/>
        <pc:sldMkLst>
          <pc:docMk/>
          <pc:sldMk cId="0" sldId="280"/>
        </pc:sldMkLst>
        <pc:spChg chg="add mod">
          <ac:chgData name="Jasmin" userId="fc00b233-c2fc-4584-be36-8c6a4d19bf9c" providerId="ADAL" clId="{D27033F1-D036-44EB-9CA3-644ACE51A42B}" dt="2021-08-04T12:11:12.801" v="56" actId="1076"/>
          <ac:spMkLst>
            <pc:docMk/>
            <pc:sldMk cId="0" sldId="280"/>
            <ac:spMk id="2" creationId="{F9F32F7B-032B-4CAC-9445-47D1B00D768E}"/>
          </ac:spMkLst>
        </pc:spChg>
        <pc:spChg chg="mod">
          <ac:chgData name="Jasmin" userId="fc00b233-c2fc-4584-be36-8c6a4d19bf9c" providerId="ADAL" clId="{D27033F1-D036-44EB-9CA3-644ACE51A42B}" dt="2021-08-04T12:10:32.279" v="49" actId="1076"/>
          <ac:spMkLst>
            <pc:docMk/>
            <pc:sldMk cId="0" sldId="280"/>
            <ac:spMk id="13316" creationId="{EA2CD0CC-4E2B-4F64-A113-6D3CC093D7DE}"/>
          </ac:spMkLst>
        </pc:spChg>
        <pc:spChg chg="mod">
          <ac:chgData name="Jasmin" userId="fc00b233-c2fc-4584-be36-8c6a4d19bf9c" providerId="ADAL" clId="{D27033F1-D036-44EB-9CA3-644ACE51A42B}" dt="2021-08-04T12:00:26.021" v="35" actId="14100"/>
          <ac:spMkLst>
            <pc:docMk/>
            <pc:sldMk cId="0" sldId="280"/>
            <ac:spMk id="16386" creationId="{96FA227A-C9CC-4161-B807-E3F3EF9678F7}"/>
          </ac:spMkLst>
        </pc:spChg>
      </pc:sldChg>
      <pc:sldChg chg="modSp mod">
        <pc:chgData name="Jasmin" userId="fc00b233-c2fc-4584-be36-8c6a4d19bf9c" providerId="ADAL" clId="{D27033F1-D036-44EB-9CA3-644ACE51A42B}" dt="2021-08-04T11:58:55.987" v="27" actId="108"/>
        <pc:sldMkLst>
          <pc:docMk/>
          <pc:sldMk cId="0" sldId="321"/>
        </pc:sldMkLst>
        <pc:spChg chg="mod">
          <ac:chgData name="Jasmin" userId="fc00b233-c2fc-4584-be36-8c6a4d19bf9c" providerId="ADAL" clId="{D27033F1-D036-44EB-9CA3-644ACE51A42B}" dt="2021-08-04T11:58:55.987" v="27" actId="108"/>
          <ac:spMkLst>
            <pc:docMk/>
            <pc:sldMk cId="0" sldId="321"/>
            <ac:spMk id="47113" creationId="{701FCE9D-C019-4B44-A559-977B7D65C8F7}"/>
          </ac:spMkLst>
        </pc:spChg>
      </pc:sldChg>
      <pc:sldChg chg="modSp mod">
        <pc:chgData name="Jasmin" userId="fc00b233-c2fc-4584-be36-8c6a4d19bf9c" providerId="ADAL" clId="{D27033F1-D036-44EB-9CA3-644ACE51A42B}" dt="2021-08-04T11:57:35.750" v="3" actId="108"/>
        <pc:sldMkLst>
          <pc:docMk/>
          <pc:sldMk cId="0" sldId="353"/>
        </pc:sldMkLst>
        <pc:spChg chg="mod">
          <ac:chgData name="Jasmin" userId="fc00b233-c2fc-4584-be36-8c6a4d19bf9c" providerId="ADAL" clId="{D27033F1-D036-44EB-9CA3-644ACE51A42B}" dt="2021-08-04T11:57:35.750" v="3" actId="108"/>
          <ac:spMkLst>
            <pc:docMk/>
            <pc:sldMk cId="0" sldId="353"/>
            <ac:spMk id="63491" creationId="{ADCA2F8D-E5AA-42BD-B5F1-C87EE33499FC}"/>
          </ac:spMkLst>
        </pc:spChg>
      </pc:sldChg>
      <pc:sldChg chg="modSp mod">
        <pc:chgData name="Jasmin" userId="fc00b233-c2fc-4584-be36-8c6a4d19bf9c" providerId="ADAL" clId="{D27033F1-D036-44EB-9CA3-644ACE51A42B}" dt="2021-08-04T11:58:35.664" v="26" actId="108"/>
        <pc:sldMkLst>
          <pc:docMk/>
          <pc:sldMk cId="0" sldId="382"/>
        </pc:sldMkLst>
        <pc:spChg chg="mod">
          <ac:chgData name="Jasmin" userId="fc00b233-c2fc-4584-be36-8c6a4d19bf9c" providerId="ADAL" clId="{D27033F1-D036-44EB-9CA3-644ACE51A42B}" dt="2021-08-04T11:58:35.664" v="26" actId="108"/>
          <ac:spMkLst>
            <pc:docMk/>
            <pc:sldMk cId="0" sldId="382"/>
            <ac:spMk id="45095" creationId="{4B5A542A-F6DC-4C79-8E5A-62AF8307DA2B}"/>
          </ac:spMkLst>
        </pc:spChg>
        <pc:spChg chg="mod">
          <ac:chgData name="Jasmin" userId="fc00b233-c2fc-4584-be36-8c6a4d19bf9c" providerId="ADAL" clId="{D27033F1-D036-44EB-9CA3-644ACE51A42B}" dt="2021-08-04T11:58:12.182" v="17" actId="20577"/>
          <ac:spMkLst>
            <pc:docMk/>
            <pc:sldMk cId="0" sldId="382"/>
            <ac:spMk id="45096" creationId="{F8393C06-5367-4AE3-A4D1-AF50B10AE680}"/>
          </ac:spMkLst>
        </pc:spChg>
      </pc:sldChg>
      <pc:sldMasterChg chg="modSldLayout">
        <pc:chgData name="Jasmin" userId="fc00b233-c2fc-4584-be36-8c6a4d19bf9c" providerId="ADAL" clId="{D27033F1-D036-44EB-9CA3-644ACE51A42B}" dt="2021-08-04T12:10:54.868" v="55" actId="478"/>
        <pc:sldMasterMkLst>
          <pc:docMk/>
          <pc:sldMasterMk cId="0" sldId="2147483729"/>
        </pc:sldMasterMkLst>
        <pc:sldLayoutChg chg="addSp delSp modSp">
          <pc:chgData name="Jasmin" userId="fc00b233-c2fc-4584-be36-8c6a4d19bf9c" providerId="ADAL" clId="{D27033F1-D036-44EB-9CA3-644ACE51A42B}" dt="2021-08-04T12:10:54.868" v="55" actId="478"/>
          <pc:sldLayoutMkLst>
            <pc:docMk/>
            <pc:sldMasterMk cId="0" sldId="2147483729"/>
            <pc:sldLayoutMk cId="2419054927" sldId="2147484741"/>
          </pc:sldLayoutMkLst>
          <pc:spChg chg="del">
            <ac:chgData name="Jasmin" userId="fc00b233-c2fc-4584-be36-8c6a4d19bf9c" providerId="ADAL" clId="{D27033F1-D036-44EB-9CA3-644ACE51A42B}" dt="2021-08-04T11:59:21.776" v="28" actId="478"/>
            <ac:spMkLst>
              <pc:docMk/>
              <pc:sldMasterMk cId="0" sldId="2147483729"/>
              <pc:sldLayoutMk cId="2419054927" sldId="2147484741"/>
              <ac:spMk id="4" creationId="{76A4E836-6FD1-4B1A-B908-102372E61327}"/>
            </ac:spMkLst>
          </pc:spChg>
          <pc:spChg chg="del">
            <ac:chgData name="Jasmin" userId="fc00b233-c2fc-4584-be36-8c6a4d19bf9c" providerId="ADAL" clId="{D27033F1-D036-44EB-9CA3-644ACE51A42B}" dt="2021-08-04T12:10:54.868" v="55" actId="478"/>
            <ac:spMkLst>
              <pc:docMk/>
              <pc:sldMasterMk cId="0" sldId="2147483729"/>
              <pc:sldLayoutMk cId="2419054927" sldId="2147484741"/>
              <ac:spMk id="5" creationId="{E3476FB7-5698-4F85-AFB4-27AE0FAE0659}"/>
            </ac:spMkLst>
          </pc:spChg>
          <pc:spChg chg="add mod">
            <ac:chgData name="Jasmin" userId="fc00b233-c2fc-4584-be36-8c6a4d19bf9c" providerId="ADAL" clId="{D27033F1-D036-44EB-9CA3-644ACE51A42B}" dt="2021-08-04T11:59:26.495" v="29"/>
            <ac:spMkLst>
              <pc:docMk/>
              <pc:sldMasterMk cId="0" sldId="2147483729"/>
              <pc:sldLayoutMk cId="2419054927" sldId="2147484741"/>
              <ac:spMk id="6" creationId="{BD26BE41-B5A7-4446-A36D-DD9D9756AB04}"/>
            </ac:spMkLst>
          </pc:spChg>
        </pc:sldLayoutChg>
        <pc:sldLayoutChg chg="addSp delSp modSp">
          <pc:chgData name="Jasmin" userId="fc00b233-c2fc-4584-be36-8c6a4d19bf9c" providerId="ADAL" clId="{D27033F1-D036-44EB-9CA3-644ACE51A42B}" dt="2021-08-04T11:59:33.969" v="31"/>
          <pc:sldLayoutMkLst>
            <pc:docMk/>
            <pc:sldMasterMk cId="0" sldId="2147483729"/>
            <pc:sldLayoutMk cId="3829269178" sldId="2147484743"/>
          </pc:sldLayoutMkLst>
          <pc:spChg chg="del">
            <ac:chgData name="Jasmin" userId="fc00b233-c2fc-4584-be36-8c6a4d19bf9c" providerId="ADAL" clId="{D27033F1-D036-44EB-9CA3-644ACE51A42B}" dt="2021-08-04T11:59:33.487" v="30" actId="478"/>
            <ac:spMkLst>
              <pc:docMk/>
              <pc:sldMasterMk cId="0" sldId="2147483729"/>
              <pc:sldLayoutMk cId="3829269178" sldId="2147484743"/>
              <ac:spMk id="5" creationId="{8DD7733A-1D66-4062-9EA5-7BDE291C3C69}"/>
            </ac:spMkLst>
          </pc:spChg>
          <pc:spChg chg="add mod">
            <ac:chgData name="Jasmin" userId="fc00b233-c2fc-4584-be36-8c6a4d19bf9c" providerId="ADAL" clId="{D27033F1-D036-44EB-9CA3-644ACE51A42B}" dt="2021-08-04T11:59:33.969" v="31"/>
            <ac:spMkLst>
              <pc:docMk/>
              <pc:sldMasterMk cId="0" sldId="2147483729"/>
              <pc:sldLayoutMk cId="3829269178" sldId="2147484743"/>
              <ac:spMk id="8" creationId="{97334A14-0DB8-4971-8DC4-ACD0F229A758}"/>
            </ac:spMkLst>
          </pc:spChg>
        </pc:sldLayoutChg>
      </pc:sldMasterChg>
      <pc:sldMasterChg chg="modSp mod">
        <pc:chgData name="Jasmin" userId="fc00b233-c2fc-4584-be36-8c6a4d19bf9c" providerId="ADAL" clId="{D27033F1-D036-44EB-9CA3-644ACE51A42B}" dt="2021-08-04T11:59:44.091" v="33" actId="20577"/>
        <pc:sldMasterMkLst>
          <pc:docMk/>
          <pc:sldMasterMk cId="0" sldId="2147483735"/>
        </pc:sldMasterMkLst>
        <pc:spChg chg="mod">
          <ac:chgData name="Jasmin" userId="fc00b233-c2fc-4584-be36-8c6a4d19bf9c" providerId="ADAL" clId="{D27033F1-D036-44EB-9CA3-644ACE51A42B}" dt="2021-08-04T11:59:44.091" v="33" actId="20577"/>
          <ac:spMkLst>
            <pc:docMk/>
            <pc:sldMasterMk cId="0" sldId="2147483735"/>
            <ac:spMk id="4101" creationId="{31153A57-DD1F-4FBA-89D8-672EFA90CF3C}"/>
          </ac:spMkLst>
        </pc:sp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7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C21A05-314C-4F91-947D-40359237340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de-DE"/>
          </a:p>
        </p:txBody>
      </p:sp>
      <p:sp>
        <p:nvSpPr>
          <p:cNvPr id="3" name="Date Placeholder 2">
            <a:extLst>
              <a:ext uri="{FF2B5EF4-FFF2-40B4-BE49-F238E27FC236}">
                <a16:creationId xmlns:a16="http://schemas.microsoft.com/office/drawing/2014/main" id="{C681C33B-3761-407B-992B-62E706ED2D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0EF7E283-1B58-492C-AED0-CD0A9248B3D0}" type="datetimeFigureOut">
              <a:rPr lang="de-DE"/>
              <a:pPr>
                <a:defRPr/>
              </a:pPr>
              <a:t>04.08.2021</a:t>
            </a:fld>
            <a:endParaRPr lang="de-DE"/>
          </a:p>
        </p:txBody>
      </p:sp>
      <p:sp>
        <p:nvSpPr>
          <p:cNvPr id="4" name="Footer Placeholder 3">
            <a:extLst>
              <a:ext uri="{FF2B5EF4-FFF2-40B4-BE49-F238E27FC236}">
                <a16:creationId xmlns:a16="http://schemas.microsoft.com/office/drawing/2014/main" id="{45858FA8-2905-48C8-9A34-979145709F3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de-DE"/>
          </a:p>
        </p:txBody>
      </p:sp>
      <p:sp>
        <p:nvSpPr>
          <p:cNvPr id="5" name="Slide Number Placeholder 4">
            <a:extLst>
              <a:ext uri="{FF2B5EF4-FFF2-40B4-BE49-F238E27FC236}">
                <a16:creationId xmlns:a16="http://schemas.microsoft.com/office/drawing/2014/main" id="{E7DB5CE2-C56A-4EEB-B397-815373DAEF71}"/>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A3B76BE7-9A18-4FC2-8D8D-E42376AA4C67}" type="slidenum">
              <a:rPr lang="de-DE" altLang="de-DE"/>
              <a:pPr/>
              <a:t>‹#›</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1C833F-1AD6-4F0D-B384-4E4075FECB72}"/>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cs typeface="Arial" charset="0"/>
              </a:defRPr>
            </a:lvl1pPr>
          </a:lstStyle>
          <a:p>
            <a:pPr>
              <a:defRPr/>
            </a:pPr>
            <a:endParaRPr lang="en-US" altLang="de-DE"/>
          </a:p>
        </p:txBody>
      </p:sp>
      <p:sp>
        <p:nvSpPr>
          <p:cNvPr id="3" name="Date Placeholder 2">
            <a:extLst>
              <a:ext uri="{FF2B5EF4-FFF2-40B4-BE49-F238E27FC236}">
                <a16:creationId xmlns:a16="http://schemas.microsoft.com/office/drawing/2014/main" id="{5CF4EC53-D7B6-4943-9B37-CB16F4051B93}"/>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cs typeface="Arial" charset="0"/>
              </a:defRPr>
            </a:lvl1pPr>
          </a:lstStyle>
          <a:p>
            <a:pPr>
              <a:defRPr/>
            </a:pPr>
            <a:fld id="{ABBBFF9A-C15E-48F5-88E8-A92D72769656}" type="datetimeFigureOut">
              <a:rPr lang="en-US" altLang="de-DE"/>
              <a:pPr>
                <a:defRPr/>
              </a:pPr>
              <a:t>8/4/2021</a:t>
            </a:fld>
            <a:endParaRPr lang="en-US" altLang="de-DE"/>
          </a:p>
        </p:txBody>
      </p:sp>
      <p:sp>
        <p:nvSpPr>
          <p:cNvPr id="4" name="Slide Image Placeholder 3">
            <a:extLst>
              <a:ext uri="{FF2B5EF4-FFF2-40B4-BE49-F238E27FC236}">
                <a16:creationId xmlns:a16="http://schemas.microsoft.com/office/drawing/2014/main" id="{F082E467-FA91-4DCC-8582-2712271DF21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8EDB168-9BD4-44DF-A7DB-4A507FCC3E6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D1F182F-429C-4703-809F-8064D071D7A0}"/>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cs typeface="Arial" charset="0"/>
              </a:defRPr>
            </a:lvl1pPr>
          </a:lstStyle>
          <a:p>
            <a:pPr>
              <a:defRPr/>
            </a:pPr>
            <a:endParaRPr lang="en-US" altLang="de-DE"/>
          </a:p>
        </p:txBody>
      </p:sp>
      <p:sp>
        <p:nvSpPr>
          <p:cNvPr id="7" name="Slide Number Placeholder 6">
            <a:extLst>
              <a:ext uri="{FF2B5EF4-FFF2-40B4-BE49-F238E27FC236}">
                <a16:creationId xmlns:a16="http://schemas.microsoft.com/office/drawing/2014/main" id="{B630E40F-6EB8-46C2-A14D-53F47FCD593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58B2D42B-836E-4FE3-A762-279DA8A88091}" type="slidenum">
              <a:rPr lang="en-US" altLang="de-DE"/>
              <a:pPr/>
              <a:t>‹#›</a:t>
            </a:fld>
            <a:endParaRPr lang="en-US" altLang="de-DE"/>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FD38FCFC-55F0-4FA4-9E28-0C3FEC8A140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076B90A-17B6-4138-A6A4-05BC33B2C65F}" type="slidenum">
              <a:rPr lang="en-US" altLang="de-DE">
                <a:solidFill>
                  <a:srgbClr val="000000"/>
                </a:solidFill>
              </a:rPr>
              <a:pPr>
                <a:spcBef>
                  <a:spcPct val="0"/>
                </a:spcBef>
              </a:pPr>
              <a:t>1</a:t>
            </a:fld>
            <a:endParaRPr lang="en-US" altLang="de-DE">
              <a:solidFill>
                <a:srgbClr val="000000"/>
              </a:solidFill>
            </a:endParaRPr>
          </a:p>
        </p:txBody>
      </p:sp>
      <p:sp>
        <p:nvSpPr>
          <p:cNvPr id="17411" name="Rectangle 2">
            <a:extLst>
              <a:ext uri="{FF2B5EF4-FFF2-40B4-BE49-F238E27FC236}">
                <a16:creationId xmlns:a16="http://schemas.microsoft.com/office/drawing/2014/main" id="{18BA2EBA-9773-4EAF-8CCE-56FB592C6483}"/>
              </a:ext>
            </a:extLst>
          </p:cNvPr>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a:extLst>
              <a:ext uri="{FF2B5EF4-FFF2-40B4-BE49-F238E27FC236}">
                <a16:creationId xmlns:a16="http://schemas.microsoft.com/office/drawing/2014/main" id="{4DD7EB93-005A-4F4D-AC77-C8F0B6D117BC}"/>
              </a:ext>
            </a:extLst>
          </p:cNvPr>
          <p:cNvSpPr>
            <a:spLocks noGrp="1" noChangeArrowheads="1"/>
          </p:cNvSpPr>
          <p:nvPr>
            <p:ph type="body" idx="1"/>
          </p:nvPr>
        </p:nvSpPr>
        <p:spPr bwMode="auto">
          <a:xfrm>
            <a:off x="684213" y="4343400"/>
            <a:ext cx="54895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3" tIns="45681" rIns="91363" bIns="45681" numCol="1" anchor="t" anchorCtr="0" compatLnSpc="1">
            <a:prstTxWarp prst="textNoShape">
              <a:avLst/>
            </a:prstTxWarp>
          </a:bodyPr>
          <a:lstStyle/>
          <a:p>
            <a:pPr marL="219075" indent="-219075" eaLnBrk="1" hangingPunct="1">
              <a:spcBef>
                <a:spcPct val="0"/>
              </a:spcBef>
              <a:buFontTx/>
              <a:buChar char="•"/>
            </a:pPr>
            <a:endParaRPr lang="en-US" altLang="de-DE" sz="9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7798C555-4972-4C67-AB92-E8F063BE0D8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E39835-EED9-4823-9787-36692D2A5BED}" type="slidenum">
              <a:rPr lang="en-US" altLang="ja-JP">
                <a:solidFill>
                  <a:srgbClr val="000000"/>
                </a:solidFill>
              </a:rPr>
              <a:pPr>
                <a:spcBef>
                  <a:spcPct val="0"/>
                </a:spcBef>
              </a:pPr>
              <a:t>10</a:t>
            </a:fld>
            <a:endParaRPr lang="en-US" altLang="ja-JP">
              <a:solidFill>
                <a:srgbClr val="000000"/>
              </a:solidFill>
            </a:endParaRPr>
          </a:p>
        </p:txBody>
      </p:sp>
      <p:sp>
        <p:nvSpPr>
          <p:cNvPr id="33795" name="Rectangle 2">
            <a:extLst>
              <a:ext uri="{FF2B5EF4-FFF2-40B4-BE49-F238E27FC236}">
                <a16:creationId xmlns:a16="http://schemas.microsoft.com/office/drawing/2014/main" id="{5E6E601C-3718-47FB-8025-D6266C21A5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a:extLst>
              <a:ext uri="{FF2B5EF4-FFF2-40B4-BE49-F238E27FC236}">
                <a16:creationId xmlns:a16="http://schemas.microsoft.com/office/drawing/2014/main" id="{584AE711-56DB-4CB6-84CF-BE6E74F2B6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de-DE" b="1" u="sng"/>
              <a:t>Key Point</a:t>
            </a:r>
          </a:p>
          <a:p>
            <a:pPr eaLnBrk="1" hangingPunct="1">
              <a:buFontTx/>
              <a:buChar char="•"/>
            </a:pPr>
            <a:r>
              <a:rPr lang="en-GB" altLang="de-DE"/>
              <a:t> Cortical bone with its slower turnover is less sensitive to changes in bone formation and resorption and will be lost to a significant level later after menopause.</a:t>
            </a:r>
            <a:r>
              <a:rPr lang="en-US" altLang="de-DE" baseline="30000"/>
              <a:t>1</a:t>
            </a:r>
          </a:p>
          <a:p>
            <a:pPr eaLnBrk="1" hangingPunct="1">
              <a:buFontTx/>
              <a:buChar char="•"/>
            </a:pPr>
            <a:r>
              <a:rPr lang="en-GB" altLang="de-DE"/>
              <a:t> In late menopause (after the age of 65 and even more so after the age of 80) the majority of the bone lost is cortical</a:t>
            </a:r>
            <a:r>
              <a:rPr lang="en-US" altLang="de-DE" baseline="30000"/>
              <a:t>1</a:t>
            </a:r>
            <a:endParaRPr lang="en-GB" altLang="de-DE"/>
          </a:p>
          <a:p>
            <a:pPr eaLnBrk="1" hangingPunct="1"/>
            <a:endParaRPr lang="en-GB" altLang="de-DE"/>
          </a:p>
          <a:p>
            <a:pPr eaLnBrk="1" hangingPunct="1"/>
            <a:r>
              <a:rPr lang="en-GB" altLang="de-DE" b="1" u="sng"/>
              <a:t>Supplemental information</a:t>
            </a:r>
            <a:r>
              <a:rPr lang="en-GB" altLang="de-DE"/>
              <a:t>:</a:t>
            </a:r>
          </a:p>
          <a:p>
            <a:pPr eaLnBrk="1" hangingPunct="1"/>
            <a:r>
              <a:rPr lang="en-GB" altLang="de-DE"/>
              <a:t>Data represented are mean bone loss values versus pre-menopausal women  (33 women age 27 to 49)</a:t>
            </a:r>
          </a:p>
          <a:p>
            <a:pPr eaLnBrk="1" hangingPunct="1"/>
            <a:endParaRPr lang="en-GB" altLang="de-DE" b="1"/>
          </a:p>
          <a:p>
            <a:pPr eaLnBrk="1" hangingPunct="1"/>
            <a:r>
              <a:rPr lang="en-GB" altLang="de-DE" b="1"/>
              <a:t>References</a:t>
            </a:r>
            <a:endParaRPr lang="en-GB" altLang="de-DE"/>
          </a:p>
          <a:p>
            <a:pPr eaLnBrk="1" hangingPunct="1">
              <a:buFontTx/>
              <a:buAutoNum type="arabicPeriod"/>
            </a:pPr>
            <a:r>
              <a:rPr lang="fr-FR" altLang="de-DE"/>
              <a:t>Zebaze RM et al. </a:t>
            </a:r>
            <a:r>
              <a:rPr lang="fr-FR" altLang="de-DE" i="1"/>
              <a:t>Lancet</a:t>
            </a:r>
            <a:r>
              <a:rPr lang="fr-FR" altLang="de-DE"/>
              <a:t> 2010:9727:1729</a:t>
            </a:r>
            <a:r>
              <a:rPr lang="fr-FR" altLang="de-DE">
                <a:sym typeface="Symbol" panose="05050102010706020507" pitchFamily="18" charset="2"/>
              </a:rPr>
              <a:t></a:t>
            </a:r>
            <a:r>
              <a:rPr lang="fr-FR" altLang="de-DE"/>
              <a:t>1736</a:t>
            </a:r>
            <a:endParaRPr lang="en-GB"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9C26B3BE-81CD-46FB-A291-B1F314EB34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C708964-852E-47A9-A9B1-FB7370E9C498}" type="slidenum">
              <a:rPr lang="en-US" altLang="de-DE"/>
              <a:pPr>
                <a:spcBef>
                  <a:spcPct val="0"/>
                </a:spcBef>
              </a:pPr>
              <a:t>11</a:t>
            </a:fld>
            <a:endParaRPr lang="en-US" altLang="de-DE"/>
          </a:p>
        </p:txBody>
      </p:sp>
      <p:sp>
        <p:nvSpPr>
          <p:cNvPr id="35843" name="Rectangle 2">
            <a:extLst>
              <a:ext uri="{FF2B5EF4-FFF2-40B4-BE49-F238E27FC236}">
                <a16:creationId xmlns:a16="http://schemas.microsoft.com/office/drawing/2014/main" id="{3FE0CBF3-9D39-46F7-85FF-6072C7446F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a:extLst>
              <a:ext uri="{FF2B5EF4-FFF2-40B4-BE49-F238E27FC236}">
                <a16:creationId xmlns:a16="http://schemas.microsoft.com/office/drawing/2014/main" id="{3C411360-A0C5-4648-8A98-32BE1162EDC2}"/>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marL="85725" indent="-85725">
              <a:defRPr/>
            </a:pPr>
            <a:r>
              <a:rPr lang="en-GB" altLang="en-US" b="1" u="sng"/>
              <a:t>Key Points</a:t>
            </a:r>
          </a:p>
          <a:p>
            <a:pPr marL="85725" indent="-85725">
              <a:buFontTx/>
              <a:buChar char="•"/>
              <a:defRPr/>
            </a:pPr>
            <a:r>
              <a:rPr lang="en-GB" altLang="en-US"/>
              <a:t>In women aged &gt;50 years fractures o</a:t>
            </a:r>
            <a:r>
              <a:rPr lang="en-US" altLang="en-US"/>
              <a:t>ccur throughout the skeleton and the incidence accelerates with ageing.</a:t>
            </a:r>
            <a:r>
              <a:rPr lang="en-US" altLang="en-US" baseline="30000"/>
              <a:t>1</a:t>
            </a:r>
            <a:endParaRPr lang="en-GB" altLang="en-US" baseline="30000"/>
          </a:p>
          <a:p>
            <a:pPr marL="85725" indent="-85725">
              <a:defRPr/>
            </a:pPr>
            <a:r>
              <a:rPr lang="en-GB" altLang="en-US" b="1" u="sng"/>
              <a:t>Supplemental Information</a:t>
            </a:r>
          </a:p>
          <a:p>
            <a:pPr marL="85725" indent="-85725">
              <a:buFontTx/>
              <a:buChar char="•"/>
              <a:defRPr/>
            </a:pPr>
            <a:r>
              <a:rPr lang="en-GB" altLang="en-US"/>
              <a:t>Osteoporotic fractures occur throughout the skeleton; the most common fractures are those of the hip, spine and wrist.</a:t>
            </a:r>
            <a:r>
              <a:rPr lang="en-GB" altLang="en-US" baseline="30000"/>
              <a:t>2</a:t>
            </a:r>
            <a:r>
              <a:rPr lang="en-GB" altLang="en-US"/>
              <a:t> </a:t>
            </a:r>
          </a:p>
          <a:p>
            <a:pPr marL="85725" indent="-85725">
              <a:buFontTx/>
              <a:buChar char="•"/>
              <a:defRPr/>
            </a:pPr>
            <a:r>
              <a:rPr lang="en-GB" altLang="en-US"/>
              <a:t>The incidence of all osteoporotic fractures increases with age.</a:t>
            </a:r>
            <a:r>
              <a:rPr lang="en-GB" altLang="en-US" baseline="30000"/>
              <a:t>1,3</a:t>
            </a:r>
          </a:p>
          <a:p>
            <a:pPr marL="85725" indent="-85725">
              <a:buFontTx/>
              <a:buChar char="•"/>
              <a:defRPr/>
            </a:pPr>
            <a:r>
              <a:rPr lang="en-US" altLang="en-US"/>
              <a:t>Epidemiological studies have shown, f</a:t>
            </a:r>
            <a:r>
              <a:rPr lang="en-GB" altLang="de-DE"/>
              <a:t>or women aged &gt;50 years, the most common fractures are hip (26% of all fractures) and vertebral (15%).</a:t>
            </a:r>
            <a:r>
              <a:rPr lang="en-GB" altLang="de-DE" baseline="30000"/>
              <a:t>3</a:t>
            </a:r>
          </a:p>
          <a:p>
            <a:pPr marL="85725" indent="-85725">
              <a:buFontTx/>
              <a:buChar char="•"/>
              <a:defRPr/>
            </a:pPr>
            <a:r>
              <a:rPr lang="en-GB" altLang="en-US"/>
              <a:t>In women, the incidence of hip fracture (a b</a:t>
            </a:r>
            <a:r>
              <a:rPr lang="en-US" altLang="en-US"/>
              <a:t>one site comprised of &gt;75% cortical bone)</a:t>
            </a:r>
            <a:r>
              <a:rPr lang="en-US" altLang="en-US" baseline="30000"/>
              <a:t>4</a:t>
            </a:r>
            <a:r>
              <a:rPr lang="en-US" altLang="en-US"/>
              <a:t> </a:t>
            </a:r>
            <a:r>
              <a:rPr lang="en-GB" altLang="ja-JP"/>
              <a:t>–</a:t>
            </a:r>
            <a:r>
              <a:rPr lang="en-GB" altLang="en-US"/>
              <a:t> the most devastating result of osteoporos</a:t>
            </a:r>
            <a:r>
              <a:rPr lang="en-US" altLang="en-US"/>
              <a:t>is in terms of hospitalization, disability and mortality </a:t>
            </a:r>
            <a:r>
              <a:rPr lang="en-GB" altLang="ja-JP"/>
              <a:t>– </a:t>
            </a:r>
            <a:r>
              <a:rPr lang="en-US" altLang="en-US"/>
              <a:t>increases exponentially from the age of approximately 50 years.</a:t>
            </a:r>
            <a:r>
              <a:rPr lang="en-US" altLang="en-US" baseline="30000"/>
              <a:t>1</a:t>
            </a:r>
            <a:r>
              <a:rPr lang="en-US" altLang="en-US"/>
              <a:t> </a:t>
            </a:r>
          </a:p>
          <a:p>
            <a:pPr marL="85725" indent="-85725">
              <a:buFontTx/>
              <a:buChar char="•"/>
              <a:defRPr/>
            </a:pPr>
            <a:r>
              <a:rPr lang="en-GB" altLang="en-US"/>
              <a:t>The incidence of vertebral fractures (a site comprised of ~70% trabecular bone)</a:t>
            </a:r>
            <a:r>
              <a:rPr lang="en-GB" altLang="en-US" baseline="30000"/>
              <a:t>4</a:t>
            </a:r>
            <a:r>
              <a:rPr lang="en-GB" altLang="en-US"/>
              <a:t> is high following the menopause and accelerates beyond the age of 50 years.</a:t>
            </a:r>
            <a:r>
              <a:rPr lang="en-GB" altLang="en-US" baseline="30000"/>
              <a:t>1</a:t>
            </a:r>
            <a:r>
              <a:rPr lang="en-GB" altLang="en-US"/>
              <a:t>  </a:t>
            </a:r>
          </a:p>
          <a:p>
            <a:pPr marL="85725" indent="-85725">
              <a:defRPr/>
            </a:pPr>
            <a:endParaRPr lang="en-US" altLang="en-US"/>
          </a:p>
          <a:p>
            <a:pPr marL="85725" indent="-85725">
              <a:defRPr/>
            </a:pPr>
            <a:r>
              <a:rPr lang="en-GB" altLang="en-US" sz="900" b="1"/>
              <a:t>References</a:t>
            </a:r>
            <a:endParaRPr lang="en-GB" altLang="en-US" sz="900"/>
          </a:p>
          <a:p>
            <a:pPr marL="85725" indent="-85725">
              <a:defRPr/>
            </a:pPr>
            <a:r>
              <a:rPr lang="en-GB" altLang="ja-JP" sz="900"/>
              <a:t>1. Sambrook P &amp; Cooper C. Lancet 2006;367:2010–2018.</a:t>
            </a:r>
          </a:p>
          <a:p>
            <a:pPr marL="85725" indent="-85725">
              <a:defRPr/>
            </a:pPr>
            <a:r>
              <a:rPr lang="en-GB" altLang="ja-JP" sz="900"/>
              <a:t>2. </a:t>
            </a:r>
            <a:r>
              <a:rPr lang="fi-FI" altLang="ja-JP" sz="900"/>
              <a:t>Johnell O &amp; Kanis JA. Osteoporos Int 2006;17:1726–1733.</a:t>
            </a:r>
          </a:p>
          <a:p>
            <a:pPr marL="85725" indent="-85725">
              <a:defRPr/>
            </a:pPr>
            <a:r>
              <a:rPr lang="fi-FI" altLang="ja-JP" sz="900"/>
              <a:t>3. Kanis JA et al. Osteoporos Int 2005;16:229–238.</a:t>
            </a:r>
          </a:p>
          <a:p>
            <a:pPr marL="85725" indent="-85725">
              <a:defRPr/>
            </a:pPr>
            <a:r>
              <a:rPr lang="fi-FI" altLang="ja-JP" sz="900"/>
              <a:t>4. </a:t>
            </a:r>
            <a:r>
              <a:rPr lang="en-GB" altLang="ja-JP" sz="900"/>
              <a:t>Dempster DW. Primer on the metabolic bone diseases and disorders of bone metabolism. 6th ed. 2006; p.7–11.</a:t>
            </a:r>
            <a:endParaRPr lang="en-GB" altLang="en-US" sz="900"/>
          </a:p>
          <a:p>
            <a:pPr marL="85725" indent="-85725" eaLnBrk="1" hangingPunct="1">
              <a:spcBef>
                <a:spcPct val="0"/>
              </a:spcBef>
              <a:defRPr/>
            </a:pPr>
            <a:endParaRPr lang="en-US" altLang="en-US" sz="9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5442F013-8322-4E9A-B290-B9A440804F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D4795EF-A0D7-4EF4-9A27-4A1D849DC894}" type="slidenum">
              <a:rPr lang="en-US" altLang="de-DE"/>
              <a:pPr>
                <a:spcBef>
                  <a:spcPct val="0"/>
                </a:spcBef>
              </a:pPr>
              <a:t>12</a:t>
            </a:fld>
            <a:endParaRPr lang="en-US" altLang="de-DE"/>
          </a:p>
        </p:txBody>
      </p:sp>
      <p:sp>
        <p:nvSpPr>
          <p:cNvPr id="37891" name="Rectangle 2">
            <a:extLst>
              <a:ext uri="{FF2B5EF4-FFF2-40B4-BE49-F238E27FC236}">
                <a16:creationId xmlns:a16="http://schemas.microsoft.com/office/drawing/2014/main" id="{A418B28F-68B8-4BCC-BD56-AC59E91EB49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a:extLst>
              <a:ext uri="{FF2B5EF4-FFF2-40B4-BE49-F238E27FC236}">
                <a16:creationId xmlns:a16="http://schemas.microsoft.com/office/drawing/2014/main" id="{8A09D73D-A59A-4787-A4FB-818CAAD036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85725" indent="-85725"/>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AF4FCCB3-58E8-4E01-AA7C-D7DC11D9FC4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9E01483-A0BF-4B58-9933-0431F7909882}" type="slidenum">
              <a:rPr lang="en-US" altLang="de-DE">
                <a:solidFill>
                  <a:srgbClr val="000000"/>
                </a:solidFill>
              </a:rPr>
              <a:pPr>
                <a:spcBef>
                  <a:spcPct val="0"/>
                </a:spcBef>
              </a:pPr>
              <a:t>13</a:t>
            </a:fld>
            <a:endParaRPr lang="en-US" altLang="de-DE">
              <a:solidFill>
                <a:srgbClr val="000000"/>
              </a:solidFill>
            </a:endParaRPr>
          </a:p>
        </p:txBody>
      </p:sp>
      <p:sp>
        <p:nvSpPr>
          <p:cNvPr id="39939" name="Rectangle 2">
            <a:extLst>
              <a:ext uri="{FF2B5EF4-FFF2-40B4-BE49-F238E27FC236}">
                <a16:creationId xmlns:a16="http://schemas.microsoft.com/office/drawing/2014/main" id="{3AC6A54E-543A-44DF-92BE-035C73E0F3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a:extLst>
              <a:ext uri="{FF2B5EF4-FFF2-40B4-BE49-F238E27FC236}">
                <a16:creationId xmlns:a16="http://schemas.microsoft.com/office/drawing/2014/main" id="{FAA9C5CD-ED19-4B44-8B69-D9FFF3B6242C}"/>
              </a:ext>
            </a:extLst>
          </p:cNvPr>
          <p:cNvSpPr>
            <a:spLocks noGrp="1" noChangeArrowheads="1"/>
          </p:cNvSpPr>
          <p:nvPr>
            <p:ph type="body" idx="1"/>
          </p:nvPr>
        </p:nvSpPr>
        <p:spPr bwMode="auto">
          <a:xfrm>
            <a:off x="1125538" y="4344988"/>
            <a:ext cx="4608512"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85725" indent="-85725">
              <a:spcBef>
                <a:spcPct val="0"/>
              </a:spcBef>
            </a:pPr>
            <a:r>
              <a:rPr lang="de-CH" altLang="de-DE" b="1" u="sng"/>
              <a:t>Key Point</a:t>
            </a:r>
          </a:p>
          <a:p>
            <a:pPr marL="85725" indent="-85725">
              <a:spcBef>
                <a:spcPct val="0"/>
              </a:spcBef>
              <a:buFontTx/>
              <a:buChar char="•"/>
            </a:pPr>
            <a:r>
              <a:rPr lang="de-CH" altLang="de-DE"/>
              <a:t>The purpose of this slide deck is to convey the key message that bone disease, in particular osteoporosis, occurs at sites of both trabecular and cortical bone throughout the skeleton; moreover, the effects on these bone sites varies according to the age of the individual, coinciding with changes in the natural composition of bone that develop over time.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A9232911-540C-42E0-88B4-D3343C046CF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0E03B47-B198-467D-95DE-9127970A1C45}" type="slidenum">
              <a:rPr lang="en-US" altLang="de-DE"/>
              <a:pPr>
                <a:spcBef>
                  <a:spcPct val="0"/>
                </a:spcBef>
              </a:pPr>
              <a:t>14</a:t>
            </a:fld>
            <a:endParaRPr lang="en-US" altLang="de-DE"/>
          </a:p>
        </p:txBody>
      </p:sp>
      <p:sp>
        <p:nvSpPr>
          <p:cNvPr id="41987" name="Rectangle 2">
            <a:extLst>
              <a:ext uri="{FF2B5EF4-FFF2-40B4-BE49-F238E27FC236}">
                <a16:creationId xmlns:a16="http://schemas.microsoft.com/office/drawing/2014/main" id="{AAE70CB2-DB71-40C2-9A21-FAF26ECEF4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a:extLst>
              <a:ext uri="{FF2B5EF4-FFF2-40B4-BE49-F238E27FC236}">
                <a16:creationId xmlns:a16="http://schemas.microsoft.com/office/drawing/2014/main" id="{4AC6F2D7-9DEB-498D-BD50-08BAAC35E145}"/>
              </a:ext>
            </a:extLst>
          </p:cNvPr>
          <p:cNvSpPr>
            <a:spLocks noGrp="1"/>
          </p:cNvSpPr>
          <p:nvPr>
            <p:ph type="body" idx="1"/>
          </p:nvPr>
        </p:nvSpPr>
        <p:spPr bwMode="auto">
          <a:xfrm>
            <a:off x="685800" y="4344988"/>
            <a:ext cx="5486400" cy="41132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eaLnBrk="1" hangingPunct="1">
              <a:defRPr/>
            </a:pPr>
            <a:r>
              <a:rPr lang="en-US" altLang="de-DE" b="1" u="sng"/>
              <a:t>Key Point</a:t>
            </a:r>
          </a:p>
          <a:p>
            <a:pPr eaLnBrk="1" hangingPunct="1">
              <a:buFontTx/>
              <a:buChar char="•"/>
              <a:defRPr/>
            </a:pPr>
            <a:r>
              <a:rPr lang="en-GB" altLang="de-DE"/>
              <a:t>Whereas trabecular bone accounts for the minority of total skeletal tissue (20%), it is the site of greater bone turnover because its total surface area is greater than that of cortical bone.</a:t>
            </a:r>
            <a:r>
              <a:rPr lang="en-GB" altLang="de-DE" baseline="30000"/>
              <a:t>1</a:t>
            </a:r>
            <a:r>
              <a:rPr lang="en-GB" altLang="de-DE"/>
              <a:t> </a:t>
            </a:r>
            <a:endParaRPr lang="en-GB" altLang="de-DE" b="1" u="sng"/>
          </a:p>
          <a:p>
            <a:pPr eaLnBrk="1" hangingPunct="1">
              <a:defRPr/>
            </a:pPr>
            <a:r>
              <a:rPr lang="en-GB" altLang="ja-JP" b="1" u="sng"/>
              <a:t>Supplementary Information</a:t>
            </a:r>
          </a:p>
          <a:p>
            <a:pPr eaLnBrk="1" hangingPunct="1">
              <a:buFontTx/>
              <a:buChar char="•"/>
              <a:defRPr/>
            </a:pPr>
            <a:r>
              <a:rPr lang="en-GB" altLang="ja-JP"/>
              <a:t>Cortical bone is found principally in the diaphyses of long bones and consists of a number of irregularly </a:t>
            </a:r>
            <a:r>
              <a:rPr lang="en-US" altLang="ja-JP"/>
              <a:t>spaced overlapping cylindrical units termed Haversian systems.</a:t>
            </a:r>
            <a:r>
              <a:rPr lang="en-US" altLang="ja-JP" baseline="30000"/>
              <a:t>1,2</a:t>
            </a:r>
            <a:r>
              <a:rPr lang="en-US" altLang="ja-JP"/>
              <a:t> </a:t>
            </a:r>
          </a:p>
          <a:p>
            <a:pPr marL="742950" lvl="1" indent="-285750" eaLnBrk="1" hangingPunct="1">
              <a:buFontTx/>
              <a:buChar char="•"/>
              <a:defRPr/>
            </a:pPr>
            <a:r>
              <a:rPr lang="en-US" altLang="ja-JP"/>
              <a:t>This type of </a:t>
            </a:r>
            <a:r>
              <a:rPr lang="en-GB" altLang="ja-JP"/>
              <a:t>bone is dense and solid, and less metabolically active than trabecular bone, with a turnover rate of approximately 2–3% per year.</a:t>
            </a:r>
            <a:r>
              <a:rPr lang="en-GB" altLang="ja-JP" baseline="30000"/>
              <a:t>3</a:t>
            </a:r>
            <a:r>
              <a:rPr lang="en-US" altLang="ja-JP"/>
              <a:t> </a:t>
            </a:r>
            <a:endParaRPr lang="en-GB" altLang="de-DE"/>
          </a:p>
          <a:p>
            <a:pPr eaLnBrk="1" hangingPunct="1">
              <a:buFontTx/>
              <a:buChar char="•"/>
              <a:defRPr/>
            </a:pPr>
            <a:r>
              <a:rPr lang="en-GB" altLang="de-DE"/>
              <a:t>Trabecular bone, which has a higher turnover rate than cortical bone,</a:t>
            </a:r>
            <a:r>
              <a:rPr lang="en-GB" altLang="de-DE" baseline="30000"/>
              <a:t>1</a:t>
            </a:r>
            <a:r>
              <a:rPr lang="en-GB" altLang="de-DE"/>
              <a:t> is structured like a porous sponge that functions like a spring.</a:t>
            </a:r>
            <a:r>
              <a:rPr lang="en-GB" altLang="de-DE" baseline="30000"/>
              <a:t>3</a:t>
            </a:r>
            <a:r>
              <a:rPr lang="en-GB" altLang="de-DE"/>
              <a:t> </a:t>
            </a:r>
          </a:p>
          <a:p>
            <a:pPr marL="742950" lvl="1" indent="-285750" eaLnBrk="1" hangingPunct="1">
              <a:buFontTx/>
              <a:buChar char="•"/>
              <a:defRPr/>
            </a:pPr>
            <a:r>
              <a:rPr lang="en-GB" altLang="ja-JP"/>
              <a:t>This type of bone is light and favours flexibility over stiffness.</a:t>
            </a:r>
            <a:r>
              <a:rPr lang="en-GB" altLang="ja-JP" baseline="30000"/>
              <a:t>4</a:t>
            </a:r>
          </a:p>
          <a:p>
            <a:pPr eaLnBrk="1" hangingPunct="1">
              <a:buFontTx/>
              <a:buChar char="•"/>
              <a:defRPr/>
            </a:pPr>
            <a:r>
              <a:rPr lang="en-US" altLang="de-DE"/>
              <a:t>Although the skeleton has less trabecular bone than cortical bone, because trabecular bone ‘turns over’ between 3–10 times more rapidly than cortical bone, it is more sensitive to changes in bone resorption and formation.</a:t>
            </a:r>
            <a:r>
              <a:rPr lang="en-US" altLang="de-DE" baseline="30000"/>
              <a:t>1</a:t>
            </a:r>
            <a:r>
              <a:rPr lang="en-US" altLang="ja-JP"/>
              <a:t> </a:t>
            </a:r>
            <a:endParaRPr lang="en-GB" altLang="de-DE"/>
          </a:p>
          <a:p>
            <a:pPr eaLnBrk="1" hangingPunct="1">
              <a:defRPr/>
            </a:pPr>
            <a:endParaRPr lang="en-GB" altLang="de-DE"/>
          </a:p>
          <a:p>
            <a:pPr eaLnBrk="1" hangingPunct="1">
              <a:defRPr/>
            </a:pPr>
            <a:r>
              <a:rPr lang="en-GB" altLang="de-DE" sz="900" b="1"/>
              <a:t>References</a:t>
            </a:r>
            <a:endParaRPr lang="en-GB" altLang="de-DE" sz="900"/>
          </a:p>
          <a:p>
            <a:pPr eaLnBrk="1" hangingPunct="1">
              <a:defRPr/>
            </a:pPr>
            <a:r>
              <a:rPr lang="en-GB" altLang="de-DE" sz="900"/>
              <a:t>1. Sambrook P. Bone structure and function in normal and disease states. Chapter 5; p.67–84.</a:t>
            </a:r>
          </a:p>
          <a:p>
            <a:pPr eaLnBrk="1" hangingPunct="1">
              <a:defRPr/>
            </a:pPr>
            <a:r>
              <a:rPr lang="en-GB" altLang="de-DE" sz="900"/>
              <a:t>2. Clarke B. Clin J Am Soc 2008;3:S131–S139.</a:t>
            </a:r>
            <a:endParaRPr lang="en-GB" altLang="ja-JP" sz="900"/>
          </a:p>
          <a:p>
            <a:pPr eaLnBrk="1" hangingPunct="1">
              <a:defRPr/>
            </a:pPr>
            <a:r>
              <a:rPr lang="en-GB" altLang="ja-JP" sz="900"/>
              <a:t>3. Dempster DW. Primer on the metabolic bone diseases and disorders of bone metabolism. 6th ed. 2006; p.7–11.</a:t>
            </a:r>
          </a:p>
          <a:p>
            <a:pPr eaLnBrk="1" hangingPunct="1">
              <a:defRPr/>
            </a:pPr>
            <a:r>
              <a:rPr lang="en-US" altLang="ja-JP" sz="900"/>
              <a:t>4. Chavassieux P et al. Endocr Rev 2007; 28:151–164.  </a:t>
            </a:r>
            <a:endParaRPr lang="en-US" altLang="de-DE" sz="900">
              <a:ea typeface="MS PGothic"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41F3B099-F062-4553-8238-89F0CAA344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6686F67-55FD-402F-A24D-5B6767EB1E2D}" type="slidenum">
              <a:rPr lang="en-US" altLang="de-DE">
                <a:solidFill>
                  <a:srgbClr val="000000"/>
                </a:solidFill>
              </a:rPr>
              <a:pPr>
                <a:spcBef>
                  <a:spcPct val="0"/>
                </a:spcBef>
              </a:pPr>
              <a:t>15</a:t>
            </a:fld>
            <a:endParaRPr lang="en-US" altLang="de-DE">
              <a:solidFill>
                <a:srgbClr val="000000"/>
              </a:solidFill>
            </a:endParaRPr>
          </a:p>
        </p:txBody>
      </p:sp>
      <p:sp>
        <p:nvSpPr>
          <p:cNvPr id="69635" name="Rectangle 3">
            <a:extLst>
              <a:ext uri="{FF2B5EF4-FFF2-40B4-BE49-F238E27FC236}">
                <a16:creationId xmlns:a16="http://schemas.microsoft.com/office/drawing/2014/main" id="{64FE993D-DF7C-4C4B-8672-5AC37B4B47B5}"/>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marL="215900" indent="-215900" defTabSz="431800">
              <a:spcBef>
                <a:spcPct val="0"/>
              </a:spcBef>
              <a:buFontTx/>
              <a:buChar char="•"/>
              <a:defRPr/>
            </a:pPr>
            <a:r>
              <a:rPr lang="en-US" altLang="de-DE"/>
              <a:t>Bisphosphonates inhibit bone resorption by altering the function of activated osteoclasts.</a:t>
            </a:r>
            <a:r>
              <a:rPr lang="en-US" altLang="de-DE" baseline="30000"/>
              <a:t>1-5</a:t>
            </a:r>
          </a:p>
          <a:p>
            <a:pPr marL="215900" indent="-215900" defTabSz="431800">
              <a:spcBef>
                <a:spcPct val="0"/>
              </a:spcBef>
              <a:buFontTx/>
              <a:buChar char="•"/>
              <a:defRPr/>
            </a:pPr>
            <a:r>
              <a:rPr lang="en-US" altLang="de-DE"/>
              <a:t>Bisphosphonates bind with high affinity to hydroxyapatite, the main mineral component of bone.</a:t>
            </a:r>
            <a:r>
              <a:rPr lang="en-US" altLang="de-DE" baseline="30000"/>
              <a:t>6</a:t>
            </a:r>
          </a:p>
          <a:p>
            <a:pPr marL="215900" indent="-215900" defTabSz="431800">
              <a:spcBef>
                <a:spcPct val="0"/>
              </a:spcBef>
              <a:buFontTx/>
              <a:buChar char="•"/>
              <a:defRPr/>
            </a:pPr>
            <a:r>
              <a:rPr lang="en-US" altLang="de-DE"/>
              <a:t>Bisphosphonates localize to regions of bone where new mineral is being deposited beneath osteoblasts and to where bone is being resorbed by osteoclasts.</a:t>
            </a:r>
            <a:r>
              <a:rPr lang="en-US" altLang="de-DE" baseline="30000"/>
              <a:t>7</a:t>
            </a:r>
          </a:p>
          <a:p>
            <a:pPr marL="215900" indent="-215900" defTabSz="431800">
              <a:spcBef>
                <a:spcPct val="0"/>
              </a:spcBef>
              <a:buFontTx/>
              <a:buChar char="•"/>
              <a:defRPr/>
            </a:pPr>
            <a:r>
              <a:rPr lang="en-US" altLang="de-DE"/>
              <a:t>They are embedded in bone and remain inactive until they are released by the process of osteoclast-mediated bone resorption.</a:t>
            </a:r>
            <a:r>
              <a:rPr lang="en-US" altLang="de-DE" baseline="30000"/>
              <a:t>7,8</a:t>
            </a:r>
            <a:endParaRPr lang="en-US" altLang="de-DE"/>
          </a:p>
          <a:p>
            <a:pPr marL="215900" indent="-215900" defTabSz="431800">
              <a:spcBef>
                <a:spcPct val="0"/>
              </a:spcBef>
              <a:buFontTx/>
              <a:buChar char="•"/>
              <a:defRPr/>
            </a:pPr>
            <a:r>
              <a:rPr lang="en-US" altLang="de-DE"/>
              <a:t>They are then taken up by bone-resorbing osteoclasts by endocytosis.</a:t>
            </a:r>
            <a:r>
              <a:rPr lang="en-US" altLang="de-DE" baseline="30000"/>
              <a:t>7</a:t>
            </a:r>
          </a:p>
          <a:p>
            <a:pPr marL="215900" indent="-215900" defTabSz="431800">
              <a:spcBef>
                <a:spcPct val="0"/>
              </a:spcBef>
              <a:buFontTx/>
              <a:buChar char="•"/>
              <a:defRPr/>
            </a:pPr>
            <a:r>
              <a:rPr lang="en-US" altLang="de-DE"/>
              <a:t>Internalization of bisphosphonates by osteoclasts results in disruption of the cytoskeleton, loss of osteoclast orientation, and detachment of the osteoclast from the bone surface.</a:t>
            </a:r>
            <a:r>
              <a:rPr lang="en-US" altLang="de-DE" baseline="30000"/>
              <a:t>1</a:t>
            </a:r>
          </a:p>
          <a:p>
            <a:pPr marL="215900" indent="-215900" defTabSz="431800">
              <a:spcBef>
                <a:spcPct val="0"/>
              </a:spcBef>
              <a:defRPr/>
            </a:pPr>
            <a:endParaRPr lang="en-US" altLang="de-DE"/>
          </a:p>
          <a:p>
            <a:pPr marL="215900" indent="-215900" defTabSz="431800">
              <a:spcBef>
                <a:spcPct val="0"/>
              </a:spcBef>
              <a:buFontTx/>
              <a:buAutoNum type="arabicPeriod"/>
              <a:defRPr/>
            </a:pPr>
            <a:r>
              <a:rPr lang="nb-NO" altLang="de-DE" sz="900"/>
              <a:t>Weinstein RS, Roberson PK, Manolagas SC. Giant osteoclast formation and long-term oral bisphosphonate therapy. </a:t>
            </a:r>
            <a:r>
              <a:rPr lang="nb-NO" altLang="de-DE" sz="900" i="1"/>
              <a:t>N Engl J </a:t>
            </a:r>
            <a:r>
              <a:rPr lang="nb-NO" altLang="de-DE" sz="900"/>
              <a:t>Med. 2009;360:53-62.</a:t>
            </a:r>
          </a:p>
          <a:p>
            <a:pPr marL="215900" indent="-215900" defTabSz="431800">
              <a:spcBef>
                <a:spcPct val="0"/>
              </a:spcBef>
              <a:buFontTx/>
              <a:buAutoNum type="arabicPeriod"/>
              <a:defRPr/>
            </a:pPr>
            <a:r>
              <a:rPr lang="en-US" altLang="de-DE" sz="900"/>
              <a:t>Actonel</a:t>
            </a:r>
            <a:r>
              <a:rPr lang="en-US" altLang="de-DE" sz="900" baseline="30000"/>
              <a:t>®</a:t>
            </a:r>
            <a:r>
              <a:rPr lang="en-US" altLang="de-DE" sz="900"/>
              <a:t> (risedronate sodium) prescribing information. Procter &amp; Gamble Pharmaceuticals, April 2008.</a:t>
            </a:r>
          </a:p>
          <a:p>
            <a:pPr marL="215900" indent="-215900" defTabSz="431800">
              <a:spcBef>
                <a:spcPct val="0"/>
              </a:spcBef>
              <a:buFontTx/>
              <a:buAutoNum type="arabicPeriod"/>
              <a:defRPr/>
            </a:pPr>
            <a:r>
              <a:rPr lang="en-US" altLang="de-DE" sz="900"/>
              <a:t>Boniva</a:t>
            </a:r>
            <a:r>
              <a:rPr lang="en-US" altLang="de-DE" sz="900" baseline="30000"/>
              <a:t>®</a:t>
            </a:r>
            <a:r>
              <a:rPr lang="en-US" altLang="de-DE" sz="900"/>
              <a:t> (ibandronate sodium) prescribing information. Roche Therapeutics Inc., November 2008.</a:t>
            </a:r>
          </a:p>
          <a:p>
            <a:pPr marL="215900" indent="-215900" defTabSz="431800">
              <a:spcBef>
                <a:spcPct val="0"/>
              </a:spcBef>
              <a:buFontTx/>
              <a:buAutoNum type="arabicPeriod"/>
              <a:defRPr/>
            </a:pPr>
            <a:r>
              <a:rPr lang="en-US" altLang="de-DE" sz="900"/>
              <a:t>Fosamax</a:t>
            </a:r>
            <a:r>
              <a:rPr lang="en-US" altLang="de-DE" sz="900" baseline="30000"/>
              <a:t>®</a:t>
            </a:r>
            <a:r>
              <a:rPr lang="en-US" altLang="de-DE" sz="900"/>
              <a:t> (alendronate sodium) prescribing information. Merck &amp; Co, February 2008.</a:t>
            </a:r>
          </a:p>
          <a:p>
            <a:pPr marL="215900" indent="-215900" defTabSz="431800">
              <a:spcBef>
                <a:spcPct val="0"/>
              </a:spcBef>
              <a:buFontTx/>
              <a:buAutoNum type="arabicPeriod"/>
              <a:defRPr/>
            </a:pPr>
            <a:r>
              <a:rPr lang="nb-NO" altLang="de-DE" sz="900"/>
              <a:t>Reclast</a:t>
            </a:r>
            <a:r>
              <a:rPr lang="en-US" altLang="de-DE" sz="900" baseline="30000"/>
              <a:t>®</a:t>
            </a:r>
            <a:r>
              <a:rPr lang="nb-NO" altLang="de-DE" sz="900"/>
              <a:t> (zoledronic acid) injection prescribing information. Novartis Pharma Stein AG, March 2009.</a:t>
            </a:r>
          </a:p>
          <a:p>
            <a:pPr marL="215900" indent="-215900" defTabSz="431800">
              <a:spcBef>
                <a:spcPct val="0"/>
              </a:spcBef>
              <a:buFontTx/>
              <a:buAutoNum type="arabicPeriod"/>
              <a:defRPr/>
            </a:pPr>
            <a:r>
              <a:rPr lang="en-US" altLang="de-DE" sz="900"/>
              <a:t>Owens G, Jackson R, Lewiecki EM. An integrated approach: bisphosphonate management for the treatment of osteoporosis. </a:t>
            </a:r>
            <a:r>
              <a:rPr lang="en-US" altLang="de-DE" sz="900" i="1"/>
              <a:t>Am J Manag Care</a:t>
            </a:r>
            <a:r>
              <a:rPr lang="en-US" altLang="de-DE" sz="900"/>
              <a:t>. 2007;13(suppl 11):S290-308.</a:t>
            </a:r>
            <a:r>
              <a:rPr lang="nb-NO" altLang="de-DE" sz="900"/>
              <a:t> </a:t>
            </a:r>
            <a:endParaRPr lang="en-US" altLang="de-DE" sz="900"/>
          </a:p>
          <a:p>
            <a:pPr marL="215900" indent="-215900" defTabSz="431800">
              <a:spcBef>
                <a:spcPct val="0"/>
              </a:spcBef>
              <a:buFontTx/>
              <a:buAutoNum type="arabicPeriod"/>
              <a:defRPr/>
            </a:pPr>
            <a:r>
              <a:rPr lang="nb-NO" altLang="de-DE" sz="900"/>
              <a:t>Russell RGG Xia Z, Dunford JE, et al. Bisphosphonates: an update on mechanisms of action and how these relate to clinical efficacy. </a:t>
            </a:r>
            <a:r>
              <a:rPr lang="nb-NO" altLang="de-DE" sz="900" i="1"/>
              <a:t>Ann NY Acad Sci</a:t>
            </a:r>
            <a:r>
              <a:rPr lang="nb-NO" altLang="de-DE" sz="900"/>
              <a:t>. 2007;1117:209-257.</a:t>
            </a:r>
          </a:p>
          <a:p>
            <a:pPr marL="215900" indent="-215900" defTabSz="431800">
              <a:spcBef>
                <a:spcPct val="0"/>
              </a:spcBef>
              <a:buFontTx/>
              <a:buAutoNum type="arabicPeriod"/>
              <a:defRPr/>
            </a:pPr>
            <a:r>
              <a:rPr lang="fr-FR" altLang="de-DE" sz="900"/>
              <a:t>Sato M, Grasser W, Endo N, et al. Bisphosphonate action: alendronate localization in rat bone and effects on osteoclast ultrastructure. </a:t>
            </a:r>
            <a:r>
              <a:rPr lang="fr-FR" altLang="de-DE" sz="900" i="1"/>
              <a:t>J Clin Invest.</a:t>
            </a:r>
            <a:r>
              <a:rPr lang="fr-FR" altLang="de-DE" sz="900"/>
              <a:t> 1991;88:2095-2105.</a:t>
            </a:r>
            <a:endParaRPr lang="en-US" altLang="de-DE" sz="900"/>
          </a:p>
          <a:p>
            <a:pPr marL="215900" indent="-215900" defTabSz="431800">
              <a:spcBef>
                <a:spcPct val="0"/>
              </a:spcBef>
              <a:defRPr/>
            </a:pPr>
            <a:endParaRPr lang="en-US" altLang="de-DE" sz="900" baseline="30000"/>
          </a:p>
        </p:txBody>
      </p:sp>
      <p:sp>
        <p:nvSpPr>
          <p:cNvPr id="44036" name="Slide Image Placeholder 8">
            <a:extLst>
              <a:ext uri="{FF2B5EF4-FFF2-40B4-BE49-F238E27FC236}">
                <a16:creationId xmlns:a16="http://schemas.microsoft.com/office/drawing/2014/main" id="{69EA8497-1A94-4274-86AE-EFBB104D21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8C357A90-C774-4A92-9A94-9EBDF517C06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98E9435-3271-4330-B5BC-ECCDF27F7063}" type="slidenum">
              <a:rPr lang="en-US" altLang="de-DE">
                <a:solidFill>
                  <a:srgbClr val="000000"/>
                </a:solidFill>
              </a:rPr>
              <a:pPr>
                <a:spcBef>
                  <a:spcPct val="0"/>
                </a:spcBef>
              </a:pPr>
              <a:t>16</a:t>
            </a:fld>
            <a:endParaRPr lang="en-US" altLang="de-DE">
              <a:solidFill>
                <a:srgbClr val="000000"/>
              </a:solidFill>
            </a:endParaRPr>
          </a:p>
        </p:txBody>
      </p:sp>
      <p:sp>
        <p:nvSpPr>
          <p:cNvPr id="46083" name="Rectangle 14">
            <a:extLst>
              <a:ext uri="{FF2B5EF4-FFF2-40B4-BE49-F238E27FC236}">
                <a16:creationId xmlns:a16="http://schemas.microsoft.com/office/drawing/2014/main" id="{19DC5636-25B2-4FED-B98B-17FD5F2D195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15900" indent="-215900">
              <a:spcBef>
                <a:spcPct val="0"/>
              </a:spcBef>
              <a:buFontTx/>
              <a:buChar char="•"/>
            </a:pPr>
            <a:r>
              <a:rPr lang="en-US" altLang="de-DE"/>
              <a:t>Prolia™ (denosumab) is the first approved human monoclonal antibody that specifically targets RANK Ligand, an essential mediator of osteoclast formation, function, and survival.</a:t>
            </a:r>
            <a:r>
              <a:rPr lang="en-US" altLang="de-DE" baseline="30000"/>
              <a:t>1</a:t>
            </a:r>
          </a:p>
          <a:p>
            <a:pPr marL="215900" indent="-215900">
              <a:spcBef>
                <a:spcPct val="0"/>
              </a:spcBef>
              <a:buFontTx/>
              <a:buChar char="•"/>
            </a:pPr>
            <a:r>
              <a:rPr lang="en-US" altLang="de-DE"/>
              <a:t>Prolia™ is a human IgG2 monoclonal antibody with affinity and specificity for human RANK Ligand. It has an approximate molecular weight of 147 kDa and is produced in genetically engineered mammalian (Chinese hamster ovary) cells.</a:t>
            </a:r>
            <a:r>
              <a:rPr lang="en-US" altLang="de-DE" baseline="30000"/>
              <a:t>1</a:t>
            </a:r>
          </a:p>
          <a:p>
            <a:pPr marL="215900" indent="-215900">
              <a:spcBef>
                <a:spcPct val="0"/>
              </a:spcBef>
              <a:buFontTx/>
              <a:buChar char="•"/>
            </a:pPr>
            <a:r>
              <a:rPr lang="en-US" altLang="de-DE"/>
              <a:t>The binding of Prolia™ to RANK Ligand prevents the activation of RANK on the surface of osteoclasts and their precursors.</a:t>
            </a:r>
            <a:r>
              <a:rPr lang="en-US" altLang="de-DE" baseline="30000"/>
              <a:t>1</a:t>
            </a:r>
          </a:p>
          <a:p>
            <a:pPr marL="215900" indent="-215900">
              <a:spcBef>
                <a:spcPct val="0"/>
              </a:spcBef>
              <a:buFontTx/>
              <a:buChar char="•"/>
            </a:pPr>
            <a:r>
              <a:rPr lang="en-US" altLang="de-DE"/>
              <a:t>Prevention of the RANKL/RANK interaction inhibits osteoclast formation, function, and survival, thereby decreasing bone resorption and increasing bone mass and strength in both cortical and trabecular bone.</a:t>
            </a:r>
            <a:r>
              <a:rPr lang="en-US" altLang="de-DE" baseline="30000"/>
              <a:t>1</a:t>
            </a:r>
          </a:p>
          <a:p>
            <a:pPr marL="215900" indent="-215900">
              <a:spcBef>
                <a:spcPct val="0"/>
              </a:spcBef>
            </a:pPr>
            <a:endParaRPr lang="en-US" altLang="de-DE"/>
          </a:p>
          <a:p>
            <a:pPr marL="215900" indent="-215900">
              <a:spcBef>
                <a:spcPct val="0"/>
              </a:spcBef>
              <a:buFontTx/>
              <a:buAutoNum type="arabicPeriod"/>
            </a:pPr>
            <a:r>
              <a:rPr lang="en-US" altLang="de-DE" sz="900"/>
              <a:t>Prolia™ (denosumab) prescribing information, Amgen. 2010. </a:t>
            </a:r>
          </a:p>
        </p:txBody>
      </p:sp>
      <p:sp>
        <p:nvSpPr>
          <p:cNvPr id="46084" name="Slide Image Placeholder 8">
            <a:extLst>
              <a:ext uri="{FF2B5EF4-FFF2-40B4-BE49-F238E27FC236}">
                <a16:creationId xmlns:a16="http://schemas.microsoft.com/office/drawing/2014/main" id="{D756162A-DA48-4587-825E-CEA06B85E6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93854316-D061-4DA9-9797-88DF886C18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02650762-6BB9-42FA-95A2-A9C8F441BA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a:p>
        </p:txBody>
      </p:sp>
      <p:sp>
        <p:nvSpPr>
          <p:cNvPr id="48132" name="Slide Number Placeholder 3">
            <a:extLst>
              <a:ext uri="{FF2B5EF4-FFF2-40B4-BE49-F238E27FC236}">
                <a16:creationId xmlns:a16="http://schemas.microsoft.com/office/drawing/2014/main" id="{B3FD7F5A-B4E1-4BBC-B48F-9EE1DD0481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75D5104-3879-49A6-AB06-41FFE4C1FEC7}" type="slidenum">
              <a:rPr lang="en-US" altLang="de-DE"/>
              <a:pPr>
                <a:spcBef>
                  <a:spcPct val="0"/>
                </a:spcBef>
              </a:pPr>
              <a:t>17</a:t>
            </a:fld>
            <a:endParaRPr lang="en-US"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23B536E4-3E32-454D-BE5C-9CA45ED742C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D869F25-92D3-450F-8649-75B64A35ED5B}" type="slidenum">
              <a:rPr lang="en-US" altLang="de-DE">
                <a:solidFill>
                  <a:srgbClr val="000000"/>
                </a:solidFill>
              </a:rPr>
              <a:pPr>
                <a:spcBef>
                  <a:spcPct val="0"/>
                </a:spcBef>
              </a:pPr>
              <a:t>18</a:t>
            </a:fld>
            <a:endParaRPr lang="en-US" altLang="de-DE">
              <a:solidFill>
                <a:srgbClr val="000000"/>
              </a:solidFill>
            </a:endParaRPr>
          </a:p>
        </p:txBody>
      </p:sp>
      <p:sp>
        <p:nvSpPr>
          <p:cNvPr id="50179" name="Rectangle 2">
            <a:extLst>
              <a:ext uri="{FF2B5EF4-FFF2-40B4-BE49-F238E27FC236}">
                <a16:creationId xmlns:a16="http://schemas.microsoft.com/office/drawing/2014/main" id="{3C199B0C-C773-4BEA-920B-CF53551343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a:extLst>
              <a:ext uri="{FF2B5EF4-FFF2-40B4-BE49-F238E27FC236}">
                <a16:creationId xmlns:a16="http://schemas.microsoft.com/office/drawing/2014/main" id="{5C41CB63-5E31-43B4-BD12-102D9A653B7A}"/>
              </a:ext>
            </a:extLst>
          </p:cNvPr>
          <p:cNvSpPr>
            <a:spLocks noGrp="1" noChangeArrowheads="1"/>
          </p:cNvSpPr>
          <p:nvPr>
            <p:ph type="body" idx="1"/>
          </p:nvPr>
        </p:nvSpPr>
        <p:spPr bwMode="auto">
          <a:xfrm>
            <a:off x="1125538" y="4344988"/>
            <a:ext cx="4608512"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85725" indent="-85725">
              <a:spcBef>
                <a:spcPct val="0"/>
              </a:spcBef>
            </a:pPr>
            <a:r>
              <a:rPr lang="de-CH" altLang="de-DE" b="1" u="sng"/>
              <a:t>Key Point</a:t>
            </a:r>
          </a:p>
          <a:p>
            <a:pPr marL="85725" indent="-85725">
              <a:spcBef>
                <a:spcPct val="0"/>
              </a:spcBef>
              <a:buFontTx/>
              <a:buChar char="•"/>
            </a:pPr>
            <a:r>
              <a:rPr lang="de-CH" altLang="de-DE"/>
              <a:t>The purpose of this slide deck is to convey the key message that bone disease, in particular osteoporosis, occurs at sites of both trabecular and cortical bone throughout the skeleton; moreover, the effects on these bone sites varies according to the age of the individual, coinciding with changes in the natural composition of bone that develop over time.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16DFFB90-6F0A-4618-BE40-B58326C832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4616E4B-15D7-4AE4-9973-99D205C8247A}" type="slidenum">
              <a:rPr lang="en-US" altLang="de-DE">
                <a:solidFill>
                  <a:srgbClr val="000000"/>
                </a:solidFill>
              </a:rPr>
              <a:pPr>
                <a:spcBef>
                  <a:spcPct val="0"/>
                </a:spcBef>
              </a:pPr>
              <a:t>19</a:t>
            </a:fld>
            <a:endParaRPr lang="en-US" altLang="de-DE">
              <a:solidFill>
                <a:srgbClr val="000000"/>
              </a:solidFill>
            </a:endParaRPr>
          </a:p>
        </p:txBody>
      </p:sp>
      <p:sp>
        <p:nvSpPr>
          <p:cNvPr id="52227" name="Rectangle 2">
            <a:extLst>
              <a:ext uri="{FF2B5EF4-FFF2-40B4-BE49-F238E27FC236}">
                <a16:creationId xmlns:a16="http://schemas.microsoft.com/office/drawing/2014/main" id="{987B994D-1CD8-40BF-87AF-DAD37EA516CC}"/>
              </a:ext>
            </a:extLst>
          </p:cNvPr>
          <p:cNvSpPr>
            <a:spLocks noGrp="1" noRot="1" noChangeAspect="1" noChangeArrowheads="1" noTextEdit="1"/>
          </p:cNvSpPr>
          <p:nvPr>
            <p:ph type="sldImg"/>
          </p:nvPr>
        </p:nvSpPr>
        <p:spPr bwMode="auto">
          <a:xfrm>
            <a:off x="1144588" y="6746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a:extLst>
              <a:ext uri="{FF2B5EF4-FFF2-40B4-BE49-F238E27FC236}">
                <a16:creationId xmlns:a16="http://schemas.microsoft.com/office/drawing/2014/main" id="{9CD6E613-F15D-4776-A0A6-9DEA85DAB05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de-DE"/>
              <a:t>247 postmenop. women</a:t>
            </a:r>
          </a:p>
          <a:p>
            <a:endParaRPr lang="de-DE" altLang="de-DE"/>
          </a:p>
        </p:txBody>
      </p:sp>
      <p:sp>
        <p:nvSpPr>
          <p:cNvPr id="52229" name="Text Box 4">
            <a:extLst>
              <a:ext uri="{FF2B5EF4-FFF2-40B4-BE49-F238E27FC236}">
                <a16:creationId xmlns:a16="http://schemas.microsoft.com/office/drawing/2014/main" id="{34762942-6A39-40DB-B20D-7253BB2E1DDB}"/>
              </a:ext>
            </a:extLst>
          </p:cNvPr>
          <p:cNvSpPr txBox="1">
            <a:spLocks noChangeArrowheads="1"/>
          </p:cNvSpPr>
          <p:nvPr/>
        </p:nvSpPr>
        <p:spPr bwMode="auto">
          <a:xfrm>
            <a:off x="5822950" y="1493838"/>
            <a:ext cx="1006475" cy="70485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8521" tIns="44260" rIns="88521" bIns="44260">
            <a:spAutoFit/>
          </a:bodyPr>
          <a:lstStyle>
            <a:lvl1pPr defTabSz="885825">
              <a:spcBef>
                <a:spcPct val="30000"/>
              </a:spcBef>
              <a:defRPr sz="1200">
                <a:solidFill>
                  <a:schemeClr val="tx1"/>
                </a:solidFill>
                <a:latin typeface="Calibri" panose="020F0502020204030204" pitchFamily="34" charset="0"/>
              </a:defRPr>
            </a:lvl1pPr>
            <a:lvl2pPr marL="742950" indent="-285750" defTabSz="885825">
              <a:spcBef>
                <a:spcPct val="30000"/>
              </a:spcBef>
              <a:defRPr sz="1200">
                <a:solidFill>
                  <a:schemeClr val="tx1"/>
                </a:solidFill>
                <a:latin typeface="Calibri" panose="020F0502020204030204" pitchFamily="34" charset="0"/>
              </a:defRPr>
            </a:lvl2pPr>
            <a:lvl3pPr marL="1143000" indent="-228600" defTabSz="885825">
              <a:spcBef>
                <a:spcPct val="30000"/>
              </a:spcBef>
              <a:defRPr sz="1200">
                <a:solidFill>
                  <a:schemeClr val="tx1"/>
                </a:solidFill>
                <a:latin typeface="Calibri" panose="020F0502020204030204" pitchFamily="34" charset="0"/>
              </a:defRPr>
            </a:lvl3pPr>
            <a:lvl4pPr marL="1600200" indent="-228600" defTabSz="885825">
              <a:spcBef>
                <a:spcPct val="30000"/>
              </a:spcBef>
              <a:defRPr sz="1200">
                <a:solidFill>
                  <a:schemeClr val="tx1"/>
                </a:solidFill>
                <a:latin typeface="Calibri" panose="020F0502020204030204" pitchFamily="34" charset="0"/>
              </a:defRPr>
            </a:lvl4pPr>
            <a:lvl5pPr marL="2057400" indent="-228600" defTabSz="885825">
              <a:spcBef>
                <a:spcPct val="30000"/>
              </a:spcBef>
              <a:defRPr sz="1200">
                <a:solidFill>
                  <a:schemeClr val="tx1"/>
                </a:solidFill>
                <a:latin typeface="Calibri" panose="020F0502020204030204" pitchFamily="34" charset="0"/>
              </a:defRPr>
            </a:lvl5pPr>
            <a:lvl6pPr marL="2514600" indent="-228600" defTabSz="8858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858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858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8582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50000"/>
              </a:spcBef>
            </a:pPr>
            <a:r>
              <a:rPr lang="en-US" altLang="de-DE" sz="800" b="1">
                <a:solidFill>
                  <a:srgbClr val="000000"/>
                </a:solidFill>
                <a:latin typeface="Arial" panose="020B0604020202020204" pitchFamily="34" charset="0"/>
              </a:rPr>
              <a:t>CSR 20050179 Xtreme CT Study Design. 09/05/2008: 81, A, 1.</a:t>
            </a:r>
          </a:p>
        </p:txBody>
      </p:sp>
      <p:sp>
        <p:nvSpPr>
          <p:cNvPr id="52230" name="Line 5">
            <a:extLst>
              <a:ext uri="{FF2B5EF4-FFF2-40B4-BE49-F238E27FC236}">
                <a16:creationId xmlns:a16="http://schemas.microsoft.com/office/drawing/2014/main" id="{0C3FD481-A0A3-491F-883D-2C3B783230FA}"/>
              </a:ext>
            </a:extLst>
          </p:cNvPr>
          <p:cNvSpPr>
            <a:spLocks noChangeShapeType="1"/>
          </p:cNvSpPr>
          <p:nvPr/>
        </p:nvSpPr>
        <p:spPr bwMode="auto">
          <a:xfrm flipH="1" flipV="1">
            <a:off x="5545138" y="1625600"/>
            <a:ext cx="325437" cy="393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2" tIns="45001" rIns="90002" bIns="45001">
            <a:spAutoFit/>
          </a:bodyPr>
          <a:lstStyle/>
          <a:p>
            <a:endParaRPr lang="de-AT"/>
          </a:p>
        </p:txBody>
      </p:sp>
      <p:sp>
        <p:nvSpPr>
          <p:cNvPr id="52231" name="Text Box 6">
            <a:extLst>
              <a:ext uri="{FF2B5EF4-FFF2-40B4-BE49-F238E27FC236}">
                <a16:creationId xmlns:a16="http://schemas.microsoft.com/office/drawing/2014/main" id="{AE0BEA13-B44A-45FC-91DA-4D74D52D74F3}"/>
              </a:ext>
            </a:extLst>
          </p:cNvPr>
          <p:cNvSpPr txBox="1">
            <a:spLocks noChangeArrowheads="1"/>
          </p:cNvSpPr>
          <p:nvPr/>
        </p:nvSpPr>
        <p:spPr bwMode="auto">
          <a:xfrm>
            <a:off x="0" y="1260475"/>
            <a:ext cx="1008063" cy="82867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8521" tIns="44260" rIns="88521" bIns="44260">
            <a:spAutoFit/>
          </a:bodyPr>
          <a:lstStyle>
            <a:lvl1pPr defTabSz="885825">
              <a:spcBef>
                <a:spcPct val="30000"/>
              </a:spcBef>
              <a:defRPr sz="1200">
                <a:solidFill>
                  <a:schemeClr val="tx1"/>
                </a:solidFill>
                <a:latin typeface="Calibri" panose="020F0502020204030204" pitchFamily="34" charset="0"/>
              </a:defRPr>
            </a:lvl1pPr>
            <a:lvl2pPr marL="742950" indent="-285750" defTabSz="885825">
              <a:spcBef>
                <a:spcPct val="30000"/>
              </a:spcBef>
              <a:defRPr sz="1200">
                <a:solidFill>
                  <a:schemeClr val="tx1"/>
                </a:solidFill>
                <a:latin typeface="Calibri" panose="020F0502020204030204" pitchFamily="34" charset="0"/>
              </a:defRPr>
            </a:lvl2pPr>
            <a:lvl3pPr marL="1143000" indent="-228600" defTabSz="885825">
              <a:spcBef>
                <a:spcPct val="30000"/>
              </a:spcBef>
              <a:defRPr sz="1200">
                <a:solidFill>
                  <a:schemeClr val="tx1"/>
                </a:solidFill>
                <a:latin typeface="Calibri" panose="020F0502020204030204" pitchFamily="34" charset="0"/>
              </a:defRPr>
            </a:lvl3pPr>
            <a:lvl4pPr marL="1600200" indent="-228600" defTabSz="885825">
              <a:spcBef>
                <a:spcPct val="30000"/>
              </a:spcBef>
              <a:defRPr sz="1200">
                <a:solidFill>
                  <a:schemeClr val="tx1"/>
                </a:solidFill>
                <a:latin typeface="Calibri" panose="020F0502020204030204" pitchFamily="34" charset="0"/>
              </a:defRPr>
            </a:lvl4pPr>
            <a:lvl5pPr marL="2057400" indent="-228600" defTabSz="885825">
              <a:spcBef>
                <a:spcPct val="30000"/>
              </a:spcBef>
              <a:defRPr sz="1200">
                <a:solidFill>
                  <a:schemeClr val="tx1"/>
                </a:solidFill>
                <a:latin typeface="Calibri" panose="020F0502020204030204" pitchFamily="34" charset="0"/>
              </a:defRPr>
            </a:lvl5pPr>
            <a:lvl6pPr marL="2514600" indent="-228600" defTabSz="8858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858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858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8582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50000"/>
              </a:spcBef>
            </a:pPr>
            <a:r>
              <a:rPr lang="en-US" altLang="de-DE" sz="800" b="1">
                <a:solidFill>
                  <a:srgbClr val="000000"/>
                </a:solidFill>
                <a:latin typeface="Arial" panose="020B0604020202020204" pitchFamily="34" charset="0"/>
              </a:rPr>
              <a:t>CSR 20050179 Primary Objective Study Design. 09/05/2008: 78, A, 1.</a:t>
            </a:r>
          </a:p>
        </p:txBody>
      </p:sp>
      <p:sp>
        <p:nvSpPr>
          <p:cNvPr id="52232" name="Line 7">
            <a:extLst>
              <a:ext uri="{FF2B5EF4-FFF2-40B4-BE49-F238E27FC236}">
                <a16:creationId xmlns:a16="http://schemas.microsoft.com/office/drawing/2014/main" id="{35671FBC-F7B6-4D5A-BB97-29D0BE9E004E}"/>
              </a:ext>
            </a:extLst>
          </p:cNvPr>
          <p:cNvSpPr>
            <a:spLocks noChangeShapeType="1"/>
          </p:cNvSpPr>
          <p:nvPr/>
        </p:nvSpPr>
        <p:spPr bwMode="auto">
          <a:xfrm flipV="1">
            <a:off x="915988" y="1616075"/>
            <a:ext cx="512762" cy="149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2" tIns="45001" rIns="90002" bIns="45001">
            <a:spAutoFit/>
          </a:bodyPr>
          <a:lstStyle/>
          <a:p>
            <a:endParaRPr lang="de-AT"/>
          </a:p>
        </p:txBody>
      </p:sp>
      <p:sp>
        <p:nvSpPr>
          <p:cNvPr id="52233" name="AutoShape 8">
            <a:extLst>
              <a:ext uri="{FF2B5EF4-FFF2-40B4-BE49-F238E27FC236}">
                <a16:creationId xmlns:a16="http://schemas.microsoft.com/office/drawing/2014/main" id="{DD4C7E0D-AD98-4755-B88E-9473208BF163}"/>
              </a:ext>
            </a:extLst>
          </p:cNvPr>
          <p:cNvSpPr>
            <a:spLocks/>
          </p:cNvSpPr>
          <p:nvPr/>
        </p:nvSpPr>
        <p:spPr bwMode="auto">
          <a:xfrm>
            <a:off x="1277938" y="2592388"/>
            <a:ext cx="511175" cy="536575"/>
          </a:xfrm>
          <a:prstGeom prst="leftBrace">
            <a:avLst>
              <a:gd name="adj1" fmla="val 208631"/>
              <a:gd name="adj2" fmla="val 50000"/>
            </a:avLst>
          </a:prstGeom>
          <a:noFill/>
          <a:ln w="952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lIns="90002" tIns="45001" rIns="90002" bIns="45001" anchor="ctr">
            <a:spAutoFit/>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de-DE" altLang="de-DE" sz="2400" b="1">
              <a:solidFill>
                <a:srgbClr val="000000"/>
              </a:solidFill>
              <a:latin typeface="Arial" panose="020B0604020202020204" pitchFamily="34" charset="0"/>
            </a:endParaRPr>
          </a:p>
        </p:txBody>
      </p:sp>
      <p:sp>
        <p:nvSpPr>
          <p:cNvPr id="52234" name="Text Box 9">
            <a:extLst>
              <a:ext uri="{FF2B5EF4-FFF2-40B4-BE49-F238E27FC236}">
                <a16:creationId xmlns:a16="http://schemas.microsoft.com/office/drawing/2014/main" id="{5098256B-3311-4E37-AD8D-E15AC8D8CB37}"/>
              </a:ext>
            </a:extLst>
          </p:cNvPr>
          <p:cNvSpPr txBox="1">
            <a:spLocks noChangeArrowheads="1"/>
          </p:cNvSpPr>
          <p:nvPr/>
        </p:nvSpPr>
        <p:spPr bwMode="auto">
          <a:xfrm>
            <a:off x="0" y="2540000"/>
            <a:ext cx="1008063" cy="582613"/>
          </a:xfrm>
          <a:prstGeom prst="rect">
            <a:avLst/>
          </a:prstGeom>
          <a:noFill/>
          <a:ln w="9525" algn="ctr">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lIns="88521" tIns="44260" rIns="88521" bIns="44260">
            <a:spAutoFit/>
          </a:bodyPr>
          <a:lstStyle>
            <a:lvl1pPr defTabSz="885825">
              <a:spcBef>
                <a:spcPct val="30000"/>
              </a:spcBef>
              <a:defRPr sz="1200">
                <a:solidFill>
                  <a:schemeClr val="tx1"/>
                </a:solidFill>
                <a:latin typeface="Calibri" panose="020F0502020204030204" pitchFamily="34" charset="0"/>
              </a:defRPr>
            </a:lvl1pPr>
            <a:lvl2pPr marL="742950" indent="-285750" defTabSz="885825">
              <a:spcBef>
                <a:spcPct val="30000"/>
              </a:spcBef>
              <a:defRPr sz="1200">
                <a:solidFill>
                  <a:schemeClr val="tx1"/>
                </a:solidFill>
                <a:latin typeface="Calibri" panose="020F0502020204030204" pitchFamily="34" charset="0"/>
              </a:defRPr>
            </a:lvl2pPr>
            <a:lvl3pPr marL="1143000" indent="-228600" defTabSz="885825">
              <a:spcBef>
                <a:spcPct val="30000"/>
              </a:spcBef>
              <a:defRPr sz="1200">
                <a:solidFill>
                  <a:schemeClr val="tx1"/>
                </a:solidFill>
                <a:latin typeface="Calibri" panose="020F0502020204030204" pitchFamily="34" charset="0"/>
              </a:defRPr>
            </a:lvl3pPr>
            <a:lvl4pPr marL="1600200" indent="-228600" defTabSz="885825">
              <a:spcBef>
                <a:spcPct val="30000"/>
              </a:spcBef>
              <a:defRPr sz="1200">
                <a:solidFill>
                  <a:schemeClr val="tx1"/>
                </a:solidFill>
                <a:latin typeface="Calibri" panose="020F0502020204030204" pitchFamily="34" charset="0"/>
              </a:defRPr>
            </a:lvl4pPr>
            <a:lvl5pPr marL="2057400" indent="-228600" defTabSz="885825">
              <a:spcBef>
                <a:spcPct val="30000"/>
              </a:spcBef>
              <a:defRPr sz="1200">
                <a:solidFill>
                  <a:schemeClr val="tx1"/>
                </a:solidFill>
                <a:latin typeface="Calibri" panose="020F0502020204030204" pitchFamily="34" charset="0"/>
              </a:defRPr>
            </a:lvl5pPr>
            <a:lvl6pPr marL="2514600" indent="-228600" defTabSz="8858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858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858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8582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50000"/>
              </a:spcBef>
            </a:pPr>
            <a:r>
              <a:rPr lang="en-US" altLang="de-DE" sz="800" b="1">
                <a:solidFill>
                  <a:srgbClr val="000000"/>
                </a:solidFill>
                <a:latin typeface="Arial" panose="020B0604020202020204" pitchFamily="34" charset="0"/>
              </a:rPr>
              <a:t>CSR 20050179 Study Design. 09/05/2008: 80, Fig 7-1.</a:t>
            </a:r>
          </a:p>
        </p:txBody>
      </p:sp>
      <p:sp>
        <p:nvSpPr>
          <p:cNvPr id="52235" name="Line 10">
            <a:extLst>
              <a:ext uri="{FF2B5EF4-FFF2-40B4-BE49-F238E27FC236}">
                <a16:creationId xmlns:a16="http://schemas.microsoft.com/office/drawing/2014/main" id="{03E5D649-CF7A-4DCF-BD06-F78DF4E84D4A}"/>
              </a:ext>
            </a:extLst>
          </p:cNvPr>
          <p:cNvSpPr>
            <a:spLocks noChangeShapeType="1"/>
          </p:cNvSpPr>
          <p:nvPr/>
        </p:nvSpPr>
        <p:spPr bwMode="auto">
          <a:xfrm flipV="1">
            <a:off x="915988" y="2895600"/>
            <a:ext cx="296862" cy="149225"/>
          </a:xfrm>
          <a:prstGeom prst="line">
            <a:avLst/>
          </a:prstGeom>
          <a:noFill/>
          <a:ln w="9525">
            <a:solidFill>
              <a:srgbClr val="CC0000"/>
            </a:solidFill>
            <a:round/>
            <a:headEnd/>
            <a:tailEnd type="triangle" w="med" len="med"/>
          </a:ln>
          <a:extLst>
            <a:ext uri="{909E8E84-426E-40DD-AFC4-6F175D3DCCD1}">
              <a14:hiddenFill xmlns:a14="http://schemas.microsoft.com/office/drawing/2010/main">
                <a:noFill/>
              </a14:hiddenFill>
            </a:ext>
          </a:extLst>
        </p:spPr>
        <p:txBody>
          <a:bodyPr lIns="90002" tIns="45001" rIns="90002" bIns="45001">
            <a:spAutoFit/>
          </a:bodyPr>
          <a:lstStyle/>
          <a:p>
            <a:endParaRPr lang="de-AT"/>
          </a:p>
        </p:txBody>
      </p:sp>
      <p:sp>
        <p:nvSpPr>
          <p:cNvPr id="52236" name="Rectangle 2">
            <a:extLst>
              <a:ext uri="{FF2B5EF4-FFF2-40B4-BE49-F238E27FC236}">
                <a16:creationId xmlns:a16="http://schemas.microsoft.com/office/drawing/2014/main" id="{69EF3D02-B67F-441F-A4E0-FC355FD61483}"/>
              </a:ext>
            </a:extLst>
          </p:cNvPr>
          <p:cNvSpPr txBox="1">
            <a:spLocks noGrp="1" noChangeArrowheads="1"/>
          </p:cNvSpPr>
          <p:nvPr/>
        </p:nvSpPr>
        <p:spPr bwMode="auto">
          <a:xfrm>
            <a:off x="1144588" y="133350"/>
            <a:ext cx="464343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19" tIns="45510" rIns="91019" bIns="45510" anchor="ctr"/>
          <a:lstStyle>
            <a:lvl1pPr defTabSz="909638">
              <a:spcBef>
                <a:spcPct val="30000"/>
              </a:spcBef>
              <a:defRPr sz="1200">
                <a:solidFill>
                  <a:schemeClr val="tx1"/>
                </a:solidFill>
                <a:latin typeface="Calibri" panose="020F0502020204030204" pitchFamily="34" charset="0"/>
              </a:defRPr>
            </a:lvl1pPr>
            <a:lvl2pPr marL="742950" indent="-285750" defTabSz="909638">
              <a:spcBef>
                <a:spcPct val="30000"/>
              </a:spcBef>
              <a:defRPr sz="1200">
                <a:solidFill>
                  <a:schemeClr val="tx1"/>
                </a:solidFill>
                <a:latin typeface="Calibri" panose="020F0502020204030204" pitchFamily="34" charset="0"/>
              </a:defRPr>
            </a:lvl2pPr>
            <a:lvl3pPr marL="1143000" indent="-228600" defTabSz="909638">
              <a:spcBef>
                <a:spcPct val="30000"/>
              </a:spcBef>
              <a:defRPr sz="1200">
                <a:solidFill>
                  <a:schemeClr val="tx1"/>
                </a:solidFill>
                <a:latin typeface="Calibri" panose="020F0502020204030204" pitchFamily="34" charset="0"/>
              </a:defRPr>
            </a:lvl3pPr>
            <a:lvl4pPr marL="1600200" indent="-228600" defTabSz="909638">
              <a:spcBef>
                <a:spcPct val="30000"/>
              </a:spcBef>
              <a:defRPr sz="1200">
                <a:solidFill>
                  <a:schemeClr val="tx1"/>
                </a:solidFill>
                <a:latin typeface="Calibri" panose="020F0502020204030204" pitchFamily="34" charset="0"/>
              </a:defRPr>
            </a:lvl4pPr>
            <a:lvl5pPr marL="2057400" indent="-228600" defTabSz="909638">
              <a:spcBef>
                <a:spcPct val="30000"/>
              </a:spcBef>
              <a:defRPr sz="1200">
                <a:solidFill>
                  <a:schemeClr val="tx1"/>
                </a:solidFill>
                <a:latin typeface="Calibri" panose="020F0502020204030204" pitchFamily="34" charset="0"/>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US" altLang="de-DE" sz="900" b="1">
                <a:solidFill>
                  <a:srgbClr val="000000"/>
                </a:solidFill>
                <a:latin typeface="Arial" panose="020B0604020202020204" pitchFamily="34" charset="0"/>
              </a:rPr>
              <a:t>New slide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1D535FD5-220C-4A29-AEC7-F60F453C9D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7B1D99CF-2ABB-4332-A4C4-CC893139E7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85725" indent="-85725">
              <a:spcBef>
                <a:spcPct val="0"/>
              </a:spcBef>
              <a:buFontTx/>
              <a:buChar char="•"/>
            </a:pPr>
            <a:r>
              <a:rPr lang="en-US" altLang="de-DE"/>
              <a:t> The purpose of this slide deck is to convey that osteoporosis affects sites of both trabecular and cortical bone throughout the skeleton; moreover, the incidence of fractures on these bone sites varies according to the age of the individual, coinciding with changes in the natural composition of bone that develop over time.  </a:t>
            </a:r>
          </a:p>
          <a:p>
            <a:pPr marL="85725" indent="-85725">
              <a:spcBef>
                <a:spcPct val="0"/>
              </a:spcBef>
              <a:buFontTx/>
              <a:buChar char="•"/>
            </a:pPr>
            <a:r>
              <a:rPr lang="en-US" altLang="de-DE"/>
              <a:t> Treatments effects with denosumab and bisphosphonates on trabecular and cortical bone are reviewed in the second part of the slide deck</a:t>
            </a:r>
          </a:p>
          <a:p>
            <a:pPr marL="85725" indent="-85725">
              <a:spcBef>
                <a:spcPct val="0"/>
              </a:spcBef>
              <a:buFontTx/>
              <a:buChar char="•"/>
            </a:pPr>
            <a:r>
              <a:rPr lang="en-US" altLang="de-DE"/>
              <a:t> Additional slides are provided in the back up, in particular on bone strength</a:t>
            </a:r>
          </a:p>
        </p:txBody>
      </p:sp>
      <p:sp>
        <p:nvSpPr>
          <p:cNvPr id="19460" name="Slide Number Placeholder 3">
            <a:extLst>
              <a:ext uri="{FF2B5EF4-FFF2-40B4-BE49-F238E27FC236}">
                <a16:creationId xmlns:a16="http://schemas.microsoft.com/office/drawing/2014/main" id="{FBFAE294-ECFA-4F57-8409-0113C26597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85DABD1-CB43-4A72-B8BC-B9E39AA9D173}" type="slidenum">
              <a:rPr lang="de-DE" altLang="de-DE"/>
              <a:pPr>
                <a:spcBef>
                  <a:spcPct val="0"/>
                </a:spcBef>
              </a:pPr>
              <a:t>2</a:t>
            </a:fld>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3839338-044F-4C9C-99B4-2B922C92E7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533EE26-B504-4433-B87D-82F3ED956ADD}" type="slidenum">
              <a:rPr lang="en-US" altLang="ja-JP">
                <a:solidFill>
                  <a:srgbClr val="000000"/>
                </a:solidFill>
              </a:rPr>
              <a:pPr>
                <a:spcBef>
                  <a:spcPct val="0"/>
                </a:spcBef>
              </a:pPr>
              <a:t>20</a:t>
            </a:fld>
            <a:endParaRPr lang="en-US" altLang="ja-JP">
              <a:solidFill>
                <a:srgbClr val="000000"/>
              </a:solidFill>
            </a:endParaRPr>
          </a:p>
        </p:txBody>
      </p:sp>
      <p:sp>
        <p:nvSpPr>
          <p:cNvPr id="54275" name="Rectangle 2">
            <a:extLst>
              <a:ext uri="{FF2B5EF4-FFF2-40B4-BE49-F238E27FC236}">
                <a16:creationId xmlns:a16="http://schemas.microsoft.com/office/drawing/2014/main" id="{5DCA4D88-956A-4031-BE45-9E92E9EAFC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a:extLst>
              <a:ext uri="{FF2B5EF4-FFF2-40B4-BE49-F238E27FC236}">
                <a16:creationId xmlns:a16="http://schemas.microsoft.com/office/drawing/2014/main" id="{D6C8E79F-5F7A-46E2-84C9-04D15ACBDB0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39AA9D78-6948-43AB-A9CC-F654D7CDB9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447C1DE9-839E-483A-8552-D7138B4DDFE2}"/>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eaLnBrk="1" hangingPunct="1">
              <a:spcBef>
                <a:spcPct val="0"/>
              </a:spcBef>
              <a:defRPr/>
            </a:pPr>
            <a:r>
              <a:rPr lang="en-US" altLang="de-DE" b="1" u="sng"/>
              <a:t>Key Points</a:t>
            </a:r>
            <a:r>
              <a:rPr lang="en-US" altLang="de-DE" b="1"/>
              <a:t>:</a:t>
            </a:r>
          </a:p>
          <a:p>
            <a:pPr eaLnBrk="1" hangingPunct="1">
              <a:spcBef>
                <a:spcPct val="0"/>
              </a:spcBef>
              <a:buFontTx/>
              <a:buChar char="•"/>
              <a:defRPr/>
            </a:pPr>
            <a:r>
              <a:rPr lang="en-US" altLang="de-DE"/>
              <a:t> In the study published by Seeman et al</a:t>
            </a:r>
            <a:r>
              <a:rPr lang="en-US" altLang="de-DE" baseline="30000"/>
              <a:t>1</a:t>
            </a:r>
            <a:r>
              <a:rPr lang="en-US" altLang="de-DE"/>
              <a:t>, i is hypothesized that the observed improvement in cortical area was produced by a reduction in cortical porosity.</a:t>
            </a:r>
          </a:p>
          <a:p>
            <a:pPr eaLnBrk="1" hangingPunct="1">
              <a:spcBef>
                <a:spcPct val="0"/>
              </a:spcBef>
              <a:buFontTx/>
              <a:buChar char="•"/>
              <a:defRPr/>
            </a:pPr>
            <a:r>
              <a:rPr lang="en-US" altLang="de-DE"/>
              <a:t> Cortical porosity was evaluated in the compact-appearing cortex of the distal radius at baseline and month 12 from HR-pQCT scans using enhanced method that identifies the cortex with automatic threshold segmentation</a:t>
            </a:r>
            <a:r>
              <a:rPr lang="en-US" altLang="de-DE" baseline="30000"/>
              <a:t>2</a:t>
            </a:r>
            <a:r>
              <a:rPr lang="en-US" altLang="de-DE"/>
              <a:t>.</a:t>
            </a:r>
          </a:p>
          <a:p>
            <a:pPr eaLnBrk="1" hangingPunct="1">
              <a:spcBef>
                <a:spcPct val="0"/>
              </a:spcBef>
              <a:buFontTx/>
              <a:buChar char="•"/>
              <a:defRPr/>
            </a:pPr>
            <a:r>
              <a:rPr lang="en-US" altLang="de-DE"/>
              <a:t> The accuracy</a:t>
            </a:r>
            <a:r>
              <a:rPr lang="en-US" altLang="de-DE" baseline="30000"/>
              <a:t>3</a:t>
            </a:r>
            <a:r>
              <a:rPr lang="en-US" altLang="de-DE"/>
              <a:t> and reproducibility</a:t>
            </a:r>
            <a:r>
              <a:rPr lang="en-US" altLang="de-DE" baseline="30000"/>
              <a:t>4</a:t>
            </a:r>
            <a:r>
              <a:rPr lang="en-US" altLang="de-DE"/>
              <a:t> of this method have been previously reported. Data were summarized by actual treatment group.</a:t>
            </a:r>
          </a:p>
          <a:p>
            <a:pPr lvl="1" eaLnBrk="1" hangingPunct="1">
              <a:spcBef>
                <a:spcPct val="0"/>
              </a:spcBef>
              <a:buFontTx/>
              <a:buChar char="•"/>
              <a:defRPr/>
            </a:pPr>
            <a:r>
              <a:rPr lang="en-US" altLang="de-DE"/>
              <a:t> Pores above ~82 </a:t>
            </a:r>
            <a:r>
              <a:rPr lang="en-US" altLang="de-DE">
                <a:latin typeface="Symbol" panose="05050102010706020507" pitchFamily="18" charset="2"/>
                <a:sym typeface="Symbol" panose="05050102010706020507" pitchFamily="18" charset="2"/>
              </a:rPr>
              <a:t></a:t>
            </a:r>
            <a:r>
              <a:rPr lang="en-US" altLang="de-DE"/>
              <a:t>m were identifiable</a:t>
            </a:r>
          </a:p>
          <a:p>
            <a:pPr lvl="1" eaLnBrk="1" hangingPunct="1">
              <a:spcBef>
                <a:spcPct val="0"/>
              </a:spcBef>
              <a:buFontTx/>
              <a:buChar char="•"/>
              <a:defRPr/>
            </a:pPr>
            <a:r>
              <a:rPr lang="en-US" altLang="de-DE"/>
              <a:t> Cortical porosity was expressed as percent of the total cortical volume</a:t>
            </a:r>
          </a:p>
          <a:p>
            <a:pPr eaLnBrk="1" hangingPunct="1">
              <a:spcBef>
                <a:spcPct val="0"/>
              </a:spcBef>
              <a:buFontTx/>
              <a:buChar char="•"/>
              <a:defRPr/>
            </a:pPr>
            <a:r>
              <a:rPr lang="en-US" altLang="de-DE"/>
              <a:t> Treatment effect was estimated</a:t>
            </a:r>
            <a:r>
              <a:rPr lang="en-US" altLang="de-DE" baseline="30000"/>
              <a:t>2</a:t>
            </a:r>
            <a:endParaRPr lang="en-US" altLang="de-DE"/>
          </a:p>
          <a:p>
            <a:pPr lvl="1" eaLnBrk="1" hangingPunct="1">
              <a:spcBef>
                <a:spcPct val="0"/>
              </a:spcBef>
              <a:buFontTx/>
              <a:buChar char="•"/>
              <a:defRPr/>
            </a:pPr>
            <a:r>
              <a:rPr lang="en-US" altLang="de-DE"/>
              <a:t> As this was a pilot study, no formal statistical hypothesis was performed </a:t>
            </a:r>
            <a:r>
              <a:rPr lang="en-US" altLang="de-DE" i="1"/>
              <a:t>a priori</a:t>
            </a:r>
            <a:r>
              <a:rPr lang="en-US" altLang="de-DE"/>
              <a:t>; p values were calculated ad hoc</a:t>
            </a:r>
          </a:p>
          <a:p>
            <a:pPr lvl="1" eaLnBrk="1" hangingPunct="1">
              <a:spcBef>
                <a:spcPct val="0"/>
              </a:spcBef>
              <a:buFontTx/>
              <a:buChar char="•"/>
              <a:defRPr/>
            </a:pPr>
            <a:endParaRPr lang="en-US" altLang="de-DE"/>
          </a:p>
          <a:p>
            <a:pPr eaLnBrk="1" hangingPunct="1">
              <a:spcBef>
                <a:spcPct val="0"/>
              </a:spcBef>
              <a:defRPr/>
            </a:pPr>
            <a:r>
              <a:rPr lang="en-US" altLang="de-DE" b="1"/>
              <a:t>Study limitations</a:t>
            </a:r>
          </a:p>
          <a:p>
            <a:pPr eaLnBrk="1" hangingPunct="1">
              <a:spcBef>
                <a:spcPct val="0"/>
              </a:spcBef>
              <a:buFontTx/>
              <a:buChar char="•"/>
              <a:defRPr/>
            </a:pPr>
            <a:r>
              <a:rPr lang="en-US" altLang="de-DE"/>
              <a:t> Porosity may have been underestimated with the automated segmentation method used, particularly in the setting of a low-density cortex.</a:t>
            </a:r>
          </a:p>
          <a:p>
            <a:pPr eaLnBrk="1" hangingPunct="1">
              <a:spcBef>
                <a:spcPct val="0"/>
              </a:spcBef>
              <a:buFontTx/>
              <a:buChar char="•"/>
              <a:defRPr/>
            </a:pPr>
            <a:r>
              <a:rPr lang="en-US" altLang="de-DE"/>
              <a:t> The method only allowed for resolution of pores above ~82</a:t>
            </a:r>
            <a:r>
              <a:rPr lang="en-US" altLang="de-DE">
                <a:latin typeface="Symbol" panose="05050102010706020507" pitchFamily="18" charset="2"/>
                <a:sym typeface="Symbol" panose="05050102010706020507" pitchFamily="18" charset="2"/>
              </a:rPr>
              <a:t></a:t>
            </a:r>
            <a:r>
              <a:rPr lang="en-US" altLang="de-DE"/>
              <a:t>m</a:t>
            </a:r>
          </a:p>
          <a:p>
            <a:pPr eaLnBrk="1" hangingPunct="1">
              <a:spcBef>
                <a:spcPct val="0"/>
              </a:spcBef>
              <a:buFontTx/>
              <a:buChar char="•"/>
              <a:defRPr/>
            </a:pPr>
            <a:r>
              <a:rPr lang="en-US" altLang="de-DE"/>
              <a:t> The transition zone (the zone between trabecular bone and the compact-appearing cortex) may not have been accurately identified with the automated segmentation method used</a:t>
            </a:r>
          </a:p>
          <a:p>
            <a:pPr eaLnBrk="1" hangingPunct="1">
              <a:spcBef>
                <a:spcPct val="0"/>
              </a:spcBef>
              <a:defRPr/>
            </a:pPr>
            <a:endParaRPr lang="en-US" altLang="de-DE" b="1"/>
          </a:p>
          <a:p>
            <a:pPr eaLnBrk="1" hangingPunct="1">
              <a:spcBef>
                <a:spcPct val="0"/>
              </a:spcBef>
              <a:defRPr/>
            </a:pPr>
            <a:r>
              <a:rPr lang="en-US" altLang="de-DE" b="1"/>
              <a:t>References</a:t>
            </a:r>
          </a:p>
          <a:p>
            <a:pPr eaLnBrk="1" hangingPunct="1">
              <a:spcBef>
                <a:spcPct val="0"/>
              </a:spcBef>
              <a:buFont typeface="Calibri" panose="020F0502020204030204" pitchFamily="34" charset="0"/>
              <a:buAutoNum type="arabicPeriod"/>
              <a:defRPr/>
            </a:pPr>
            <a:r>
              <a:rPr lang="en-US" altLang="de-DE" sz="900"/>
              <a:t>Seeman E, Delmas PD, Hanley DA, et al. Microarchitectural deterioration of cortical and trabecular bone: differing effects of denosumab and alendronate. </a:t>
            </a:r>
            <a:r>
              <a:rPr lang="en-US" altLang="de-DE" sz="900" i="1"/>
              <a:t>J Bone Miner Res</a:t>
            </a:r>
            <a:r>
              <a:rPr lang="en-US" altLang="de-DE" sz="900"/>
              <a:t>. 2010;25:1886-1894.</a:t>
            </a:r>
          </a:p>
          <a:p>
            <a:pPr eaLnBrk="1" hangingPunct="1">
              <a:spcBef>
                <a:spcPct val="0"/>
              </a:spcBef>
              <a:buFont typeface="Calibri" panose="020F0502020204030204" pitchFamily="34" charset="0"/>
              <a:buAutoNum type="arabicPeriod"/>
              <a:defRPr/>
            </a:pPr>
            <a:r>
              <a:rPr lang="en-US" altLang="de-DE" sz="900">
                <a:ea typeface="MS PGothic" panose="020B0600070205080204" pitchFamily="34" charset="-128"/>
              </a:rPr>
              <a:t>Boyd et al. </a:t>
            </a:r>
            <a:r>
              <a:rPr lang="en-US" altLang="de-DE" sz="900" i="1">
                <a:ea typeface="MS PGothic" panose="020B0600070205080204" pitchFamily="34" charset="-128"/>
              </a:rPr>
              <a:t>ECTS</a:t>
            </a:r>
            <a:r>
              <a:rPr lang="en-US" altLang="de-DE" sz="900">
                <a:ea typeface="MS PGothic" panose="020B0600070205080204" pitchFamily="34" charset="-128"/>
              </a:rPr>
              <a:t> congress 2011,  abstract and poster PP264</a:t>
            </a:r>
          </a:p>
          <a:p>
            <a:pPr eaLnBrk="1" hangingPunct="1">
              <a:spcBef>
                <a:spcPct val="0"/>
              </a:spcBef>
              <a:buFont typeface="Calibri" panose="020F0502020204030204" pitchFamily="34" charset="0"/>
              <a:buAutoNum type="arabicPeriod"/>
              <a:defRPr/>
            </a:pPr>
            <a:r>
              <a:rPr lang="en-US" altLang="de-DE" sz="900">
                <a:ea typeface="MS PGothic" panose="020B0600070205080204" pitchFamily="34" charset="-128"/>
              </a:rPr>
              <a:t>Nishiyama KK et al </a:t>
            </a:r>
            <a:r>
              <a:rPr lang="en-US" altLang="de-DE" sz="900" i="1">
                <a:ea typeface="MS PGothic" panose="020B0600070205080204" pitchFamily="34" charset="-128"/>
              </a:rPr>
              <a:t> J Bone Miner Res. </a:t>
            </a:r>
            <a:r>
              <a:rPr lang="en-US" altLang="de-DE" sz="900">
                <a:ea typeface="MS PGothic" panose="020B0600070205080204" pitchFamily="34" charset="-128"/>
              </a:rPr>
              <a:t>2010; 25:882-90</a:t>
            </a:r>
          </a:p>
          <a:p>
            <a:pPr eaLnBrk="1" hangingPunct="1">
              <a:spcBef>
                <a:spcPct val="0"/>
              </a:spcBef>
              <a:buFont typeface="Calibri" panose="020F0502020204030204" pitchFamily="34" charset="0"/>
              <a:buAutoNum type="arabicPeriod"/>
              <a:defRPr/>
            </a:pPr>
            <a:r>
              <a:rPr lang="en-US" altLang="de-DE" sz="900">
                <a:ea typeface="MS PGothic" panose="020B0600070205080204" pitchFamily="34" charset="-128"/>
              </a:rPr>
              <a:t>Burghardt AJ et al </a:t>
            </a:r>
            <a:r>
              <a:rPr lang="en-US" altLang="de-DE" sz="900" i="1">
                <a:ea typeface="MS PGothic" panose="020B0600070205080204" pitchFamily="34" charset="-128"/>
              </a:rPr>
              <a:t>Bone</a:t>
            </a:r>
            <a:r>
              <a:rPr lang="en-US" altLang="de-DE" sz="900">
                <a:ea typeface="MS PGothic" panose="020B0600070205080204" pitchFamily="34" charset="-128"/>
              </a:rPr>
              <a:t>. 2010; 47:519-28</a:t>
            </a:r>
          </a:p>
          <a:p>
            <a:pPr eaLnBrk="1" hangingPunct="1">
              <a:spcBef>
                <a:spcPct val="0"/>
              </a:spcBef>
              <a:defRPr/>
            </a:pPr>
            <a:endParaRPr lang="en-US" altLang="de-DE"/>
          </a:p>
        </p:txBody>
      </p:sp>
      <p:sp>
        <p:nvSpPr>
          <p:cNvPr id="56324" name="Slide Number Placeholder 3">
            <a:extLst>
              <a:ext uri="{FF2B5EF4-FFF2-40B4-BE49-F238E27FC236}">
                <a16:creationId xmlns:a16="http://schemas.microsoft.com/office/drawing/2014/main" id="{23AA8E98-0258-4CE6-9F16-F0E8267188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8767E82-8645-409D-AE4A-213CB54FAD90}" type="slidenum">
              <a:rPr lang="en-US" altLang="de-DE"/>
              <a:pPr>
                <a:spcBef>
                  <a:spcPct val="0"/>
                </a:spcBef>
              </a:pPr>
              <a:t>21</a:t>
            </a:fld>
            <a:endParaRPr lang="en-US"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DAE54D03-99B9-45A8-9865-F2033E987A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1CF9034E-BBA9-4B71-A0FE-5A9413BD6E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a:p>
        </p:txBody>
      </p:sp>
      <p:sp>
        <p:nvSpPr>
          <p:cNvPr id="58372" name="Header Placeholder 3">
            <a:extLst>
              <a:ext uri="{FF2B5EF4-FFF2-40B4-BE49-F238E27FC236}">
                <a16:creationId xmlns:a16="http://schemas.microsoft.com/office/drawing/2014/main" id="{795FF4F0-48A3-4C69-844A-5E8DD7DB0C21}"/>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de-DE">
              <a:latin typeface="Calibri" panose="020F0502020204030204" pitchFamily="34" charset="0"/>
            </a:endParaRPr>
          </a:p>
        </p:txBody>
      </p:sp>
      <p:sp>
        <p:nvSpPr>
          <p:cNvPr id="58373" name="Footer Placeholder 4">
            <a:extLst>
              <a:ext uri="{FF2B5EF4-FFF2-40B4-BE49-F238E27FC236}">
                <a16:creationId xmlns:a16="http://schemas.microsoft.com/office/drawing/2014/main" id="{BFCDA9B5-5E4C-4291-923D-77AACDC4021A}"/>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de-DE">
              <a:latin typeface="Calibri" panose="020F0502020204030204" pitchFamily="34" charset="0"/>
            </a:endParaRPr>
          </a:p>
        </p:txBody>
      </p:sp>
      <p:sp>
        <p:nvSpPr>
          <p:cNvPr id="58374" name="Slide Number Placeholder 5">
            <a:extLst>
              <a:ext uri="{FF2B5EF4-FFF2-40B4-BE49-F238E27FC236}">
                <a16:creationId xmlns:a16="http://schemas.microsoft.com/office/drawing/2014/main" id="{379A3B2F-02FD-4131-908D-7BCB9DA520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4EE65D3-6968-45A5-8D1E-658321FA2930}" type="slidenum">
              <a:rPr lang="en-US" altLang="de-DE">
                <a:latin typeface="Calibri" panose="020F0502020204030204" pitchFamily="34" charset="0"/>
              </a:rPr>
              <a:pPr/>
              <a:t>22</a:t>
            </a:fld>
            <a:endParaRPr lang="en-US" altLang="de-DE">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4FB21FBD-D224-4E99-8ECF-CAD8295583D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13D4A7A-4751-4DB2-A3B0-360ACC1C43C7}" type="slidenum">
              <a:rPr lang="en-US" altLang="ja-JP">
                <a:solidFill>
                  <a:srgbClr val="000000"/>
                </a:solidFill>
              </a:rPr>
              <a:pPr>
                <a:spcBef>
                  <a:spcPct val="0"/>
                </a:spcBef>
              </a:pPr>
              <a:t>23</a:t>
            </a:fld>
            <a:endParaRPr lang="en-US" altLang="ja-JP">
              <a:solidFill>
                <a:srgbClr val="000000"/>
              </a:solidFill>
            </a:endParaRPr>
          </a:p>
        </p:txBody>
      </p:sp>
      <p:sp>
        <p:nvSpPr>
          <p:cNvPr id="60419" name="Rectangle 7">
            <a:extLst>
              <a:ext uri="{FF2B5EF4-FFF2-40B4-BE49-F238E27FC236}">
                <a16:creationId xmlns:a16="http://schemas.microsoft.com/office/drawing/2014/main" id="{8914DAC0-7314-4A94-8C1E-64D2B31FF6AA}"/>
              </a:ext>
            </a:extLst>
          </p:cNvPr>
          <p:cNvSpPr txBox="1">
            <a:spLocks noGrp="1" noChangeArrowheads="1"/>
          </p:cNvSpPr>
          <p:nvPr/>
        </p:nvSpPr>
        <p:spPr bwMode="auto">
          <a:xfrm>
            <a:off x="3886200" y="86852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a:spcBef>
                <a:spcPct val="30000"/>
              </a:spcBef>
              <a:defRPr sz="1200">
                <a:solidFill>
                  <a:schemeClr val="tx1"/>
                </a:solidFill>
                <a:latin typeface="Calibri" panose="020F0502020204030204" pitchFamily="34" charset="0"/>
              </a:defRPr>
            </a:lvl1pPr>
            <a:lvl2pPr marL="742950" indent="-285750" defTabSz="930275">
              <a:spcBef>
                <a:spcPct val="30000"/>
              </a:spcBef>
              <a:defRPr sz="1200">
                <a:solidFill>
                  <a:schemeClr val="tx1"/>
                </a:solidFill>
                <a:latin typeface="Calibri" panose="020F0502020204030204" pitchFamily="34" charset="0"/>
              </a:defRPr>
            </a:lvl2pPr>
            <a:lvl3pPr marL="1143000" indent="-228600" defTabSz="930275">
              <a:spcBef>
                <a:spcPct val="30000"/>
              </a:spcBef>
              <a:defRPr sz="1200">
                <a:solidFill>
                  <a:schemeClr val="tx1"/>
                </a:solidFill>
                <a:latin typeface="Calibri" panose="020F0502020204030204" pitchFamily="34" charset="0"/>
              </a:defRPr>
            </a:lvl3pPr>
            <a:lvl4pPr marL="1600200" indent="-228600" defTabSz="930275">
              <a:spcBef>
                <a:spcPct val="30000"/>
              </a:spcBef>
              <a:defRPr sz="1200">
                <a:solidFill>
                  <a:schemeClr val="tx1"/>
                </a:solidFill>
                <a:latin typeface="Calibri" panose="020F0502020204030204" pitchFamily="34" charset="0"/>
              </a:defRPr>
            </a:lvl4pPr>
            <a:lvl5pPr marL="2057400" indent="-228600" defTabSz="930275">
              <a:spcBef>
                <a:spcPct val="30000"/>
              </a:spcBef>
              <a:defRPr sz="1200">
                <a:solidFill>
                  <a:schemeClr val="tx1"/>
                </a:solidFill>
                <a:latin typeface="Calibri" panose="020F0502020204030204" pitchFamily="34" charset="0"/>
              </a:defRPr>
            </a:lvl5pPr>
            <a:lvl6pPr marL="2514600" indent="-228600" defTabSz="9302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02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02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0275"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F33C56B1-ADD6-40C6-8AA7-DC1811211461}" type="slidenum">
              <a:rPr lang="en-US" altLang="de-DE" sz="1300">
                <a:solidFill>
                  <a:srgbClr val="000000"/>
                </a:solidFill>
                <a:ea typeface="MS PGothic" panose="020B0600070205080204" pitchFamily="34" charset="-128"/>
              </a:rPr>
              <a:pPr algn="r" eaLnBrk="1" hangingPunct="1">
                <a:spcBef>
                  <a:spcPct val="0"/>
                </a:spcBef>
              </a:pPr>
              <a:t>23</a:t>
            </a:fld>
            <a:endParaRPr lang="en-US" altLang="de-DE" sz="1300">
              <a:solidFill>
                <a:srgbClr val="000000"/>
              </a:solidFill>
              <a:ea typeface="MS PGothic" panose="020B0600070205080204" pitchFamily="34" charset="-128"/>
            </a:endParaRPr>
          </a:p>
        </p:txBody>
      </p:sp>
      <p:sp>
        <p:nvSpPr>
          <p:cNvPr id="60420" name="Slide Image Placeholder 1">
            <a:extLst>
              <a:ext uri="{FF2B5EF4-FFF2-40B4-BE49-F238E27FC236}">
                <a16:creationId xmlns:a16="http://schemas.microsoft.com/office/drawing/2014/main" id="{87256A1A-02E0-48AA-B6B7-CE1AEE01EED4}"/>
              </a:ext>
            </a:extLst>
          </p:cNvPr>
          <p:cNvSpPr>
            <a:spLocks noGrp="1" noRot="1" noChangeAspect="1" noTextEdit="1"/>
          </p:cNvSpPr>
          <p:nvPr>
            <p:ph type="sldImg"/>
          </p:nvPr>
        </p:nvSpPr>
        <p:spPr bwMode="auto">
          <a:xfrm>
            <a:off x="1143000" y="687388"/>
            <a:ext cx="4572000" cy="3429000"/>
          </a:xfrm>
          <a:solidFill>
            <a:srgbClr val="FFFFFF"/>
          </a:solidFill>
          <a:ln>
            <a:solidFill>
              <a:srgbClr val="000000"/>
            </a:solidFill>
            <a:miter lim="800000"/>
            <a:headEnd/>
            <a:tailEnd/>
          </a:ln>
        </p:spPr>
      </p:sp>
      <p:sp>
        <p:nvSpPr>
          <p:cNvPr id="60421" name="Notes Placeholder 2">
            <a:extLst>
              <a:ext uri="{FF2B5EF4-FFF2-40B4-BE49-F238E27FC236}">
                <a16:creationId xmlns:a16="http://schemas.microsoft.com/office/drawing/2014/main" id="{C214DE9E-99C5-455B-B819-6C577B879F60}"/>
              </a:ext>
            </a:extLst>
          </p:cNvPr>
          <p:cNvSpPr>
            <a:spLocks noGrp="1"/>
          </p:cNvSpPr>
          <p:nvPr>
            <p:ph type="body" idx="1"/>
          </p:nvPr>
        </p:nvSpPr>
        <p:spPr bwMode="auto">
          <a:xfrm>
            <a:off x="684213" y="4343400"/>
            <a:ext cx="5489575" cy="4113213"/>
          </a:xfrm>
          <a:solidFill>
            <a:srgbClr val="FFFFFF"/>
          </a:solidFill>
          <a:ln>
            <a:solidFill>
              <a:srgbClr val="000000"/>
            </a:solidFill>
            <a:miter lim="800000"/>
            <a:headEnd/>
            <a:tailEnd/>
          </a:ln>
        </p:spPr>
        <p:txBody>
          <a:bodyPr wrap="square" lIns="89036" tIns="44517" rIns="89036" bIns="44517" numCol="1" anchor="t" anchorCtr="0" compatLnSpc="1">
            <a:prstTxWarp prst="textNoShape">
              <a:avLst/>
            </a:prstTxWarp>
          </a:bodyPr>
          <a:lstStyle/>
          <a:p>
            <a:pPr marL="228600" indent="-228600" eaLnBrk="1" hangingPunct="1">
              <a:spcBef>
                <a:spcPct val="0"/>
              </a:spcBef>
              <a:buFontTx/>
              <a:buChar char="•"/>
            </a:pPr>
            <a:r>
              <a:rPr lang="en-US" altLang="de-DE"/>
              <a:t>Significantly greater gains in BMD were observed at month 12 at the lumbar spine, femoral neck, and one-third radius with denosumab therapy than with alendronate therapy.</a:t>
            </a:r>
          </a:p>
          <a:p>
            <a:pPr marL="228600" indent="-228600" eaLnBrk="1" hangingPunct="1">
              <a:spcBef>
                <a:spcPct val="0"/>
              </a:spcBef>
            </a:pPr>
            <a:endParaRPr lang="en-US" altLang="de-DE"/>
          </a:p>
          <a:p>
            <a:pPr marL="228600" indent="-228600" eaLnBrk="1" hangingPunct="1">
              <a:spcBef>
                <a:spcPct val="0"/>
              </a:spcBef>
            </a:pPr>
            <a:endParaRPr lang="en-US" altLang="de-DE"/>
          </a:p>
          <a:p>
            <a:pPr marL="228600" indent="-228600" eaLnBrk="1" hangingPunct="1">
              <a:spcBef>
                <a:spcPct val="0"/>
              </a:spcBef>
              <a:buFont typeface="Calibri" panose="020F0502020204030204" pitchFamily="34" charset="0"/>
              <a:buAutoNum type="arabicPeriod"/>
            </a:pPr>
            <a:r>
              <a:rPr lang="en-US" altLang="de-DE" sz="800"/>
              <a:t>Kendler DL, et al. </a:t>
            </a:r>
            <a:r>
              <a:rPr lang="en-US" altLang="de-DE" sz="800" i="1"/>
              <a:t>J Bone Miner Res</a:t>
            </a:r>
            <a:r>
              <a:rPr lang="en-US" altLang="de-DE" sz="800"/>
              <a:t>. 2008;23(suppl 1):S473. Abstract M395 and poster.</a:t>
            </a:r>
            <a:endParaRPr lang="en-US" altLang="de-DE" sz="1100"/>
          </a:p>
          <a:p>
            <a:pPr marL="228600" indent="-228600" eaLnBrk="1" hangingPunct="1">
              <a:spcBef>
                <a:spcPct val="0"/>
              </a:spcBef>
            </a:pPr>
            <a:endParaRPr lang="en-US" altLang="de-DE"/>
          </a:p>
        </p:txBody>
      </p:sp>
      <p:sp>
        <p:nvSpPr>
          <p:cNvPr id="60422" name="Text Box 5">
            <a:extLst>
              <a:ext uri="{FF2B5EF4-FFF2-40B4-BE49-F238E27FC236}">
                <a16:creationId xmlns:a16="http://schemas.microsoft.com/office/drawing/2014/main" id="{ACABA296-8A22-4EBF-80E9-980A69187026}"/>
              </a:ext>
            </a:extLst>
          </p:cNvPr>
          <p:cNvSpPr txBox="1">
            <a:spLocks noChangeArrowheads="1"/>
          </p:cNvSpPr>
          <p:nvPr/>
        </p:nvSpPr>
        <p:spPr bwMode="auto">
          <a:xfrm>
            <a:off x="6337300" y="-68263"/>
            <a:ext cx="508000"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227" tIns="43615" rIns="87227" bIns="43615">
            <a:spAutoFit/>
          </a:bodyPr>
          <a:lstStyle>
            <a:lvl1pPr defTabSz="871538">
              <a:spcBef>
                <a:spcPct val="30000"/>
              </a:spcBef>
              <a:defRPr sz="1200">
                <a:solidFill>
                  <a:schemeClr val="tx1"/>
                </a:solidFill>
                <a:latin typeface="Calibri" panose="020F0502020204030204" pitchFamily="34" charset="0"/>
              </a:defRPr>
            </a:lvl1pPr>
            <a:lvl2pPr marL="742950" indent="-285750" defTabSz="871538">
              <a:spcBef>
                <a:spcPct val="30000"/>
              </a:spcBef>
              <a:defRPr sz="1200">
                <a:solidFill>
                  <a:schemeClr val="tx1"/>
                </a:solidFill>
                <a:latin typeface="Calibri" panose="020F0502020204030204" pitchFamily="34" charset="0"/>
              </a:defRPr>
            </a:lvl2pPr>
            <a:lvl3pPr marL="1143000" indent="-228600" defTabSz="871538">
              <a:spcBef>
                <a:spcPct val="30000"/>
              </a:spcBef>
              <a:defRPr sz="1200">
                <a:solidFill>
                  <a:schemeClr val="tx1"/>
                </a:solidFill>
                <a:latin typeface="Calibri" panose="020F0502020204030204" pitchFamily="34" charset="0"/>
              </a:defRPr>
            </a:lvl3pPr>
            <a:lvl4pPr marL="1600200" indent="-228600" defTabSz="871538">
              <a:spcBef>
                <a:spcPct val="30000"/>
              </a:spcBef>
              <a:defRPr sz="1200">
                <a:solidFill>
                  <a:schemeClr val="tx1"/>
                </a:solidFill>
                <a:latin typeface="Calibri" panose="020F0502020204030204" pitchFamily="34" charset="0"/>
              </a:defRPr>
            </a:lvl4pPr>
            <a:lvl5pPr marL="2057400" indent="-228600" defTabSz="871538">
              <a:spcBef>
                <a:spcPct val="30000"/>
              </a:spcBef>
              <a:defRPr sz="1200">
                <a:solidFill>
                  <a:schemeClr val="tx1"/>
                </a:solidFill>
                <a:latin typeface="Calibri" panose="020F0502020204030204" pitchFamily="34" charset="0"/>
              </a:defRPr>
            </a:lvl5pPr>
            <a:lvl6pPr marL="2514600" indent="-228600" defTabSz="87153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153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153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1538"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US" altLang="de-DE" sz="5200">
                <a:solidFill>
                  <a:srgbClr val="000000"/>
                </a:solidFill>
                <a:ea typeface="MS PGothic" panose="020B0600070205080204" pitchFamily="34" charset="-128"/>
              </a:rPr>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CDDC6F4A-390F-48CB-A6D6-A3F73EA8C3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93F080B-CE74-4457-9F45-E3D18D642FB6}" type="slidenum">
              <a:rPr lang="en-US" altLang="de-DE">
                <a:solidFill>
                  <a:srgbClr val="000000"/>
                </a:solidFill>
              </a:rPr>
              <a:pPr>
                <a:spcBef>
                  <a:spcPct val="0"/>
                </a:spcBef>
              </a:pPr>
              <a:t>24</a:t>
            </a:fld>
            <a:endParaRPr lang="en-US" altLang="de-DE">
              <a:solidFill>
                <a:srgbClr val="000000"/>
              </a:solidFill>
            </a:endParaRPr>
          </a:p>
        </p:txBody>
      </p:sp>
      <p:sp>
        <p:nvSpPr>
          <p:cNvPr id="62467" name="Rectangle 2">
            <a:extLst>
              <a:ext uri="{FF2B5EF4-FFF2-40B4-BE49-F238E27FC236}">
                <a16:creationId xmlns:a16="http://schemas.microsoft.com/office/drawing/2014/main" id="{D2FBD17F-CD3F-4D72-907C-E86F25D5C580}"/>
              </a:ext>
            </a:extLst>
          </p:cNvPr>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a:extLst>
              <a:ext uri="{FF2B5EF4-FFF2-40B4-BE49-F238E27FC236}">
                <a16:creationId xmlns:a16="http://schemas.microsoft.com/office/drawing/2014/main" id="{32F221F4-8A45-448E-8058-ED884FEA6DD4}"/>
              </a:ext>
            </a:extLst>
          </p:cNvPr>
          <p:cNvSpPr>
            <a:spLocks noGrp="1" noChangeArrowheads="1"/>
          </p:cNvSpPr>
          <p:nvPr>
            <p:ph type="body" idx="1"/>
          </p:nvPr>
        </p:nvSpPr>
        <p:spPr bwMode="auto">
          <a:xfrm>
            <a:off x="684213" y="4343400"/>
            <a:ext cx="5489575"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7" tIns="45689" rIns="91377" bIns="45689" numCol="1" anchor="t" anchorCtr="0" compatLnSpc="1">
            <a:prstTxWarp prst="textNoShape">
              <a:avLst/>
            </a:prstTxWarp>
            <a:normAutofit fontScale="92500" lnSpcReduction="20000"/>
          </a:bodyPr>
          <a:lstStyle/>
          <a:p>
            <a:pPr marL="228600" indent="-228600" eaLnBrk="1" hangingPunct="1">
              <a:lnSpc>
                <a:spcPct val="90000"/>
              </a:lnSpc>
              <a:spcBef>
                <a:spcPct val="20000"/>
              </a:spcBef>
              <a:buFontTx/>
              <a:buChar char="•"/>
              <a:defRPr/>
            </a:pPr>
            <a:r>
              <a:rPr lang="en-US" altLang="de-DE"/>
              <a:t>In the analysis of the primary endpoint, the relative risk of new vertebral fractures was </a:t>
            </a:r>
            <a:br>
              <a:rPr lang="en-US" altLang="de-DE"/>
            </a:br>
            <a:r>
              <a:rPr lang="en-US" altLang="de-DE"/>
              <a:t>0.32 (95% confidence interval [CI]: 0.26–0.41) for denosumab vs placebo, representing a 68% reduction (</a:t>
            </a:r>
            <a:r>
              <a:rPr lang="en-US" altLang="de-DE" i="1"/>
              <a:t>P</a:t>
            </a:r>
            <a:r>
              <a:rPr lang="en-US" altLang="de-DE"/>
              <a:t> &lt; 0.001).</a:t>
            </a:r>
            <a:r>
              <a:rPr lang="en-US" altLang="de-DE" baseline="30000"/>
              <a:t>1</a:t>
            </a:r>
            <a:endParaRPr lang="en-US" altLang="de-DE"/>
          </a:p>
          <a:p>
            <a:pPr marL="571500" lvl="1" indent="-228600" eaLnBrk="1" hangingPunct="1">
              <a:lnSpc>
                <a:spcPct val="90000"/>
              </a:lnSpc>
              <a:spcBef>
                <a:spcPct val="20000"/>
              </a:spcBef>
              <a:buFont typeface="Arial" panose="020B0604020202020204" pitchFamily="34" charset="0"/>
              <a:buChar char="–"/>
              <a:defRPr/>
            </a:pPr>
            <a:r>
              <a:rPr lang="en-US" altLang="de-DE"/>
              <a:t>The percentages of new and multiple new vertebral fractures are calculated for </a:t>
            </a:r>
            <a:br>
              <a:rPr lang="en-US" altLang="de-DE"/>
            </a:br>
            <a:r>
              <a:rPr lang="en-US" altLang="de-DE"/>
              <a:t>3,702 subjects in the denosumab group and 3,691 in the placebo group who underwent spinal radiography at baseline and during ≥ 1 visit after baseline.</a:t>
            </a:r>
          </a:p>
          <a:p>
            <a:pPr marL="571500" lvl="1" indent="-228600" eaLnBrk="1" hangingPunct="1">
              <a:lnSpc>
                <a:spcPct val="90000"/>
              </a:lnSpc>
              <a:spcBef>
                <a:spcPct val="20000"/>
              </a:spcBef>
              <a:buFont typeface="Arial" panose="020B0604020202020204" pitchFamily="34" charset="0"/>
              <a:buChar char="–"/>
              <a:defRPr/>
            </a:pPr>
            <a:r>
              <a:rPr lang="en-US" altLang="de-DE"/>
              <a:t>The percentage of nonvertebral, hip, and new clinical vertebral fractures are cumulative Kaplan-Meier estimates for 3,902 subjects in the denosumab group and 3,906 in placebo group.</a:t>
            </a:r>
          </a:p>
          <a:p>
            <a:pPr marL="228600" indent="-228600" eaLnBrk="1" hangingPunct="1">
              <a:lnSpc>
                <a:spcPct val="90000"/>
              </a:lnSpc>
              <a:spcBef>
                <a:spcPct val="20000"/>
              </a:spcBef>
              <a:buFontTx/>
              <a:buChar char="•"/>
              <a:defRPr/>
            </a:pPr>
            <a:r>
              <a:rPr lang="en-US" altLang="de-DE"/>
              <a:t>The hazard ratio of denosumab vs placebo was</a:t>
            </a:r>
            <a:r>
              <a:rPr lang="en-US" altLang="de-DE" baseline="30000"/>
              <a:t>1</a:t>
            </a:r>
            <a:r>
              <a:rPr lang="en-US" altLang="de-DE"/>
              <a:t>:</a:t>
            </a:r>
          </a:p>
          <a:p>
            <a:pPr marL="571500" lvl="1" indent="-228600" eaLnBrk="1" hangingPunct="1">
              <a:lnSpc>
                <a:spcPct val="90000"/>
              </a:lnSpc>
              <a:spcBef>
                <a:spcPct val="20000"/>
              </a:spcBef>
              <a:buFont typeface="Arial" panose="020B0604020202020204" pitchFamily="34" charset="0"/>
              <a:buChar char="–"/>
              <a:defRPr/>
            </a:pPr>
            <a:r>
              <a:rPr lang="en-US" altLang="de-DE"/>
              <a:t>0.80 (95% CI: 0.67–0.95) for nonvertebral fractures, representing a 20% reduction </a:t>
            </a:r>
            <a:br>
              <a:rPr lang="en-US" altLang="de-DE"/>
            </a:br>
            <a:r>
              <a:rPr lang="en-US" altLang="de-DE"/>
              <a:t>(</a:t>
            </a:r>
            <a:r>
              <a:rPr lang="en-US" altLang="de-DE" i="1"/>
              <a:t>P</a:t>
            </a:r>
            <a:r>
              <a:rPr lang="en-US" altLang="de-DE"/>
              <a:t> = 0.01)</a:t>
            </a:r>
          </a:p>
          <a:p>
            <a:pPr marL="571500" lvl="1" indent="-228600" eaLnBrk="1" hangingPunct="1">
              <a:lnSpc>
                <a:spcPct val="90000"/>
              </a:lnSpc>
              <a:spcBef>
                <a:spcPct val="20000"/>
              </a:spcBef>
              <a:buFont typeface="Arial" panose="020B0604020202020204" pitchFamily="34" charset="0"/>
              <a:buChar char="–"/>
              <a:defRPr/>
            </a:pPr>
            <a:r>
              <a:rPr lang="en-US" altLang="de-DE"/>
              <a:t>0.60 (95% CI: 0.37–0.97) for hip fractures, representing a 40% reduction (</a:t>
            </a:r>
            <a:r>
              <a:rPr lang="en-US" altLang="de-DE" i="1"/>
              <a:t>P</a:t>
            </a:r>
            <a:r>
              <a:rPr lang="en-US" altLang="de-DE"/>
              <a:t> = 0.04)</a:t>
            </a:r>
          </a:p>
          <a:p>
            <a:pPr marL="571500" lvl="1" indent="-228600" eaLnBrk="1" hangingPunct="1">
              <a:lnSpc>
                <a:spcPct val="90000"/>
              </a:lnSpc>
              <a:spcBef>
                <a:spcPct val="20000"/>
              </a:spcBef>
              <a:buFont typeface="Arial" panose="020B0604020202020204" pitchFamily="34" charset="0"/>
              <a:buChar char="–"/>
              <a:defRPr/>
            </a:pPr>
            <a:r>
              <a:rPr lang="en-US" altLang="de-DE"/>
              <a:t>[Not shown] 0.31 (95% CI: 0.20–0.47) for new clinical vertebral fractures, representing a 69% reduction (</a:t>
            </a:r>
            <a:r>
              <a:rPr lang="en-US" altLang="de-DE" i="1"/>
              <a:t>P</a:t>
            </a:r>
            <a:r>
              <a:rPr lang="en-US" altLang="de-DE"/>
              <a:t> &lt; 0.001) [Note: clinical vertebral fracture is different from the primary endpoint vertebral fracture]</a:t>
            </a:r>
          </a:p>
          <a:p>
            <a:pPr marL="571500" lvl="1" indent="-228600" eaLnBrk="1" hangingPunct="1">
              <a:lnSpc>
                <a:spcPct val="90000"/>
              </a:lnSpc>
              <a:spcBef>
                <a:spcPct val="20000"/>
              </a:spcBef>
              <a:buFont typeface="Arial" panose="020B0604020202020204" pitchFamily="34" charset="0"/>
              <a:buChar char="–"/>
              <a:defRPr/>
            </a:pPr>
            <a:r>
              <a:rPr lang="en-US" altLang="de-DE"/>
              <a:t>[Not shown] 0.39 (95% CI: 0.24–0.63) for multiple new clinical vertebral fractures, representing a 61% reduction (</a:t>
            </a:r>
            <a:r>
              <a:rPr lang="en-US" altLang="de-DE" i="1"/>
              <a:t>P</a:t>
            </a:r>
            <a:r>
              <a:rPr lang="en-US" altLang="de-DE"/>
              <a:t> &lt; 0.001)</a:t>
            </a:r>
          </a:p>
          <a:p>
            <a:pPr marL="228600" indent="-228600" eaLnBrk="1" hangingPunct="1">
              <a:lnSpc>
                <a:spcPct val="90000"/>
              </a:lnSpc>
              <a:spcBef>
                <a:spcPct val="20000"/>
              </a:spcBef>
              <a:buFontTx/>
              <a:buChar char="•"/>
              <a:defRPr/>
            </a:pPr>
            <a:r>
              <a:rPr lang="en-US" altLang="de-DE"/>
              <a:t>Analysis of efficacy was based on intent-to-treat principle.</a:t>
            </a:r>
            <a:r>
              <a:rPr lang="en-US" altLang="de-DE" baseline="30000"/>
              <a:t>1</a:t>
            </a:r>
            <a:endParaRPr lang="en-US" altLang="de-DE"/>
          </a:p>
          <a:p>
            <a:pPr marL="228600" indent="-228600" eaLnBrk="1" hangingPunct="1">
              <a:lnSpc>
                <a:spcPct val="90000"/>
              </a:lnSpc>
              <a:spcBef>
                <a:spcPct val="20000"/>
              </a:spcBef>
              <a:buFontTx/>
              <a:buChar char="•"/>
              <a:defRPr/>
            </a:pPr>
            <a:r>
              <a:rPr lang="en-US" altLang="de-DE"/>
              <a:t>The study was designed to maintain an overall significance level at 0.05 despite the multiple comparisons.</a:t>
            </a:r>
            <a:r>
              <a:rPr lang="en-US" altLang="de-DE" baseline="30000"/>
              <a:t>1</a:t>
            </a:r>
            <a:endParaRPr lang="en-US" altLang="de-DE"/>
          </a:p>
          <a:p>
            <a:pPr marL="571500" lvl="1" indent="-228600" eaLnBrk="1" hangingPunct="1">
              <a:lnSpc>
                <a:spcPct val="90000"/>
              </a:lnSpc>
              <a:spcBef>
                <a:spcPct val="20000"/>
              </a:spcBef>
              <a:buFont typeface="Arial" panose="020B0604020202020204" pitchFamily="34" charset="0"/>
              <a:buChar char="–"/>
              <a:defRPr/>
            </a:pPr>
            <a:r>
              <a:rPr lang="en-US" altLang="de-DE"/>
              <a:t>Statistical significance of the primary endpoint was required before the secondary </a:t>
            </a:r>
            <a:br>
              <a:rPr lang="en-US" altLang="de-DE"/>
            </a:br>
            <a:r>
              <a:rPr lang="en-US" altLang="de-DE"/>
              <a:t>and other fracture endpoints would be analyzed.</a:t>
            </a:r>
          </a:p>
          <a:p>
            <a:pPr marL="571500" lvl="1" indent="-228600" eaLnBrk="1" hangingPunct="1">
              <a:lnSpc>
                <a:spcPct val="90000"/>
              </a:lnSpc>
              <a:spcBef>
                <a:spcPct val="20000"/>
              </a:spcBef>
              <a:buFont typeface="Arial" panose="020B0604020202020204" pitchFamily="34" charset="0"/>
              <a:buChar char="–"/>
              <a:defRPr/>
            </a:pPr>
            <a:r>
              <a:rPr lang="en-US" altLang="de-DE"/>
              <a:t>The absolute risk reduction was calculated based on the difference in incidence at month 36 for the primary endpoint.</a:t>
            </a:r>
          </a:p>
          <a:p>
            <a:pPr marL="571500" lvl="1" indent="-228600" eaLnBrk="1" hangingPunct="1">
              <a:lnSpc>
                <a:spcPct val="90000"/>
              </a:lnSpc>
              <a:spcBef>
                <a:spcPct val="20000"/>
              </a:spcBef>
              <a:buFont typeface="Arial" panose="020B0604020202020204" pitchFamily="34" charset="0"/>
              <a:buChar char="–"/>
              <a:defRPr/>
            </a:pPr>
            <a:r>
              <a:rPr lang="en-US" altLang="de-DE"/>
              <a:t>The difference in the Kaplan-Meier estimates at month 36 was used to calculate the absolute risk reduction for the secondary endpoints.</a:t>
            </a:r>
          </a:p>
          <a:p>
            <a:pPr marL="228600" indent="-228600" eaLnBrk="1" hangingPunct="1">
              <a:lnSpc>
                <a:spcPct val="90000"/>
              </a:lnSpc>
              <a:spcBef>
                <a:spcPct val="20000"/>
              </a:spcBef>
              <a:defRPr/>
            </a:pPr>
            <a:endParaRPr lang="en-US" altLang="de-DE"/>
          </a:p>
          <a:p>
            <a:pPr marL="228600" indent="-228600" eaLnBrk="1" hangingPunct="1">
              <a:lnSpc>
                <a:spcPct val="90000"/>
              </a:lnSpc>
              <a:spcBef>
                <a:spcPct val="20000"/>
              </a:spcBef>
              <a:buFontTx/>
              <a:buAutoNum type="arabicPeriod"/>
              <a:defRPr/>
            </a:pPr>
            <a:r>
              <a:rPr lang="en-US" altLang="de-DE" sz="800"/>
              <a:t>Cummings SR, San Martin J, McClung MR, et al. Denosumab for prevention of fractures in postmenopausal women with osteoporosis. </a:t>
            </a:r>
            <a:r>
              <a:rPr lang="en-US" altLang="de-DE" sz="800" i="1"/>
              <a:t>N Engl J Med</a:t>
            </a:r>
            <a:r>
              <a:rPr lang="en-US" altLang="de-DE" sz="800"/>
              <a:t>. 2009;361:756-765.</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DED76D0C-839B-4414-B5B4-D3A9B268CF8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9F9A61-BA2A-4056-BE8D-9D46112B2751}" type="slidenum">
              <a:rPr lang="en-US" altLang="de-DE">
                <a:solidFill>
                  <a:srgbClr val="000000"/>
                </a:solidFill>
              </a:rPr>
              <a:pPr>
                <a:spcBef>
                  <a:spcPct val="0"/>
                </a:spcBef>
              </a:pPr>
              <a:t>25</a:t>
            </a:fld>
            <a:endParaRPr lang="en-US" altLang="de-DE">
              <a:solidFill>
                <a:srgbClr val="000000"/>
              </a:solidFill>
            </a:endParaRPr>
          </a:p>
        </p:txBody>
      </p:sp>
      <p:sp>
        <p:nvSpPr>
          <p:cNvPr id="64515" name="Rectangle 2">
            <a:extLst>
              <a:ext uri="{FF2B5EF4-FFF2-40B4-BE49-F238E27FC236}">
                <a16:creationId xmlns:a16="http://schemas.microsoft.com/office/drawing/2014/main" id="{B2781FC6-5586-4F01-AB1D-5CBA1C2C89C2}"/>
              </a:ext>
            </a:extLst>
          </p:cNvPr>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a:extLst>
              <a:ext uri="{FF2B5EF4-FFF2-40B4-BE49-F238E27FC236}">
                <a16:creationId xmlns:a16="http://schemas.microsoft.com/office/drawing/2014/main" id="{F7AE7174-83DF-49E4-BFA8-99C49650A6E5}"/>
              </a:ext>
            </a:extLst>
          </p:cNvPr>
          <p:cNvSpPr>
            <a:spLocks noGrp="1" noChangeArrowheads="1"/>
          </p:cNvSpPr>
          <p:nvPr>
            <p:ph type="body" idx="1"/>
          </p:nvPr>
        </p:nvSpPr>
        <p:spPr bwMode="auto">
          <a:xfrm>
            <a:off x="684213" y="4343400"/>
            <a:ext cx="5489575"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7" tIns="45689" rIns="91377" bIns="45689" numCol="1" anchor="t" anchorCtr="0" compatLnSpc="1">
            <a:prstTxWarp prst="textNoShape">
              <a:avLst/>
            </a:prstTxWarp>
            <a:normAutofit fontScale="92500"/>
          </a:bodyPr>
          <a:lstStyle/>
          <a:p>
            <a:pPr marL="228600" indent="-228600" eaLnBrk="1" hangingPunct="1">
              <a:lnSpc>
                <a:spcPct val="90000"/>
              </a:lnSpc>
              <a:spcBef>
                <a:spcPct val="20000"/>
              </a:spcBef>
              <a:buFontTx/>
              <a:buChar char="•"/>
              <a:defRPr/>
            </a:pPr>
            <a:r>
              <a:rPr lang="en-US" altLang="de-DE" sz="1000">
                <a:cs typeface="Arial" panose="020B0604020202020204" pitchFamily="34" charset="0"/>
              </a:rPr>
              <a:t>In the analysis of the primary endpoint, the relative risk of new vertebral fractures was </a:t>
            </a:r>
            <a:br>
              <a:rPr lang="en-US" altLang="de-DE" sz="1000">
                <a:cs typeface="Arial" panose="020B0604020202020204" pitchFamily="34" charset="0"/>
              </a:rPr>
            </a:br>
            <a:r>
              <a:rPr lang="en-US" altLang="de-DE" sz="1000">
                <a:cs typeface="Arial" panose="020B0604020202020204" pitchFamily="34" charset="0"/>
              </a:rPr>
              <a:t>0.32 (95% confidence interval [CI]: 0.26–0.41) for denosumab vs placebo, representing a 68% reduction (</a:t>
            </a:r>
            <a:r>
              <a:rPr lang="en-US" altLang="de-DE" sz="1000" i="1">
                <a:cs typeface="Arial" panose="020B0604020202020204" pitchFamily="34" charset="0"/>
              </a:rPr>
              <a:t>P</a:t>
            </a:r>
            <a:r>
              <a:rPr lang="en-US" altLang="de-DE" sz="1000">
                <a:cs typeface="Arial" panose="020B0604020202020204" pitchFamily="34" charset="0"/>
              </a:rPr>
              <a:t> &lt; 0.001).</a:t>
            </a:r>
            <a:r>
              <a:rPr lang="en-US" altLang="de-DE" sz="1000" baseline="30000">
                <a:cs typeface="Arial" panose="020B0604020202020204" pitchFamily="34" charset="0"/>
              </a:rPr>
              <a:t>1</a:t>
            </a:r>
            <a:endParaRPr lang="en-US" altLang="de-DE" sz="1000">
              <a:cs typeface="Arial" panose="020B0604020202020204" pitchFamily="34" charset="0"/>
            </a:endParaRPr>
          </a:p>
          <a:p>
            <a:pPr marL="571500" lvl="1" indent="-228600" eaLnBrk="1" hangingPunct="1">
              <a:lnSpc>
                <a:spcPct val="90000"/>
              </a:lnSpc>
              <a:spcBef>
                <a:spcPct val="20000"/>
              </a:spcBef>
              <a:buFont typeface="Arial" panose="020B0604020202020204" pitchFamily="34" charset="0"/>
              <a:buChar char="–"/>
              <a:defRPr/>
            </a:pPr>
            <a:r>
              <a:rPr lang="en-US" altLang="de-DE" sz="1000">
                <a:cs typeface="Arial" panose="020B0604020202020204" pitchFamily="34" charset="0"/>
              </a:rPr>
              <a:t>The percentages of new and multiple new vertebral fractures are calculated for </a:t>
            </a:r>
            <a:br>
              <a:rPr lang="en-US" altLang="de-DE" sz="1000">
                <a:cs typeface="Arial" panose="020B0604020202020204" pitchFamily="34" charset="0"/>
              </a:rPr>
            </a:br>
            <a:r>
              <a:rPr lang="en-US" altLang="de-DE" sz="1000">
                <a:cs typeface="Arial" panose="020B0604020202020204" pitchFamily="34" charset="0"/>
              </a:rPr>
              <a:t>3,702 subjects in the denosumab group and 3,691 in the placebo group who underwent spinal radiography at baseline and during ≥ 1 visit after baseline.</a:t>
            </a:r>
          </a:p>
          <a:p>
            <a:pPr marL="571500" lvl="1" indent="-228600" eaLnBrk="1" hangingPunct="1">
              <a:lnSpc>
                <a:spcPct val="90000"/>
              </a:lnSpc>
              <a:spcBef>
                <a:spcPct val="20000"/>
              </a:spcBef>
              <a:buFont typeface="Arial" panose="020B0604020202020204" pitchFamily="34" charset="0"/>
              <a:buChar char="–"/>
              <a:defRPr/>
            </a:pPr>
            <a:r>
              <a:rPr lang="en-US" altLang="de-DE" sz="1000">
                <a:cs typeface="Arial" panose="020B0604020202020204" pitchFamily="34" charset="0"/>
              </a:rPr>
              <a:t>The percentage of nonvertebral, hip, and new clinical vertebral fractures are cumulative Kaplan-Meier estimates for 3,902 subjects in the denosumab group and 3,906 in placebo group.</a:t>
            </a:r>
          </a:p>
          <a:p>
            <a:pPr marL="228600" indent="-228600" eaLnBrk="1" hangingPunct="1">
              <a:lnSpc>
                <a:spcPct val="90000"/>
              </a:lnSpc>
              <a:spcBef>
                <a:spcPct val="20000"/>
              </a:spcBef>
              <a:buFontTx/>
              <a:buChar char="•"/>
              <a:defRPr/>
            </a:pPr>
            <a:r>
              <a:rPr lang="en-US" altLang="de-DE" sz="1000">
                <a:cs typeface="Arial" panose="020B0604020202020204" pitchFamily="34" charset="0"/>
              </a:rPr>
              <a:t>The hazard ratio of denosumab vs placebo was</a:t>
            </a:r>
            <a:r>
              <a:rPr lang="en-US" altLang="de-DE" sz="1000" baseline="30000">
                <a:cs typeface="Arial" panose="020B0604020202020204" pitchFamily="34" charset="0"/>
              </a:rPr>
              <a:t>1</a:t>
            </a:r>
            <a:r>
              <a:rPr lang="en-US" altLang="de-DE" sz="1000">
                <a:cs typeface="Arial" panose="020B0604020202020204" pitchFamily="34" charset="0"/>
              </a:rPr>
              <a:t>:</a:t>
            </a:r>
          </a:p>
          <a:p>
            <a:pPr marL="571500" lvl="1" indent="-228600" eaLnBrk="1" hangingPunct="1">
              <a:lnSpc>
                <a:spcPct val="90000"/>
              </a:lnSpc>
              <a:spcBef>
                <a:spcPct val="20000"/>
              </a:spcBef>
              <a:buFont typeface="Arial" panose="020B0604020202020204" pitchFamily="34" charset="0"/>
              <a:buChar char="–"/>
              <a:defRPr/>
            </a:pPr>
            <a:r>
              <a:rPr lang="en-US" altLang="de-DE" sz="1000">
                <a:cs typeface="Arial" panose="020B0604020202020204" pitchFamily="34" charset="0"/>
              </a:rPr>
              <a:t>0.80 (95% CI: 0.67–0.95) for nonvertebral fractures, representing a 20% reduction </a:t>
            </a:r>
            <a:br>
              <a:rPr lang="en-US" altLang="de-DE" sz="1000">
                <a:cs typeface="Arial" panose="020B0604020202020204" pitchFamily="34" charset="0"/>
              </a:rPr>
            </a:br>
            <a:r>
              <a:rPr lang="en-US" altLang="de-DE" sz="1000">
                <a:cs typeface="Arial" panose="020B0604020202020204" pitchFamily="34" charset="0"/>
              </a:rPr>
              <a:t>(</a:t>
            </a:r>
            <a:r>
              <a:rPr lang="en-US" altLang="de-DE" sz="1000" i="1">
                <a:cs typeface="Arial" panose="020B0604020202020204" pitchFamily="34" charset="0"/>
              </a:rPr>
              <a:t>P</a:t>
            </a:r>
            <a:r>
              <a:rPr lang="en-US" altLang="de-DE" sz="1000">
                <a:cs typeface="Arial" panose="020B0604020202020204" pitchFamily="34" charset="0"/>
              </a:rPr>
              <a:t> = 0.01)</a:t>
            </a:r>
          </a:p>
          <a:p>
            <a:pPr marL="571500" lvl="1" indent="-228600" eaLnBrk="1" hangingPunct="1">
              <a:lnSpc>
                <a:spcPct val="90000"/>
              </a:lnSpc>
              <a:spcBef>
                <a:spcPct val="20000"/>
              </a:spcBef>
              <a:buFont typeface="Arial" panose="020B0604020202020204" pitchFamily="34" charset="0"/>
              <a:buChar char="–"/>
              <a:defRPr/>
            </a:pPr>
            <a:r>
              <a:rPr lang="en-US" altLang="de-DE" sz="1000">
                <a:cs typeface="Arial" panose="020B0604020202020204" pitchFamily="34" charset="0"/>
              </a:rPr>
              <a:t>0.60 (95% CI: 0.37–0.97) for hip fractures, representing a 40% reduction (</a:t>
            </a:r>
            <a:r>
              <a:rPr lang="en-US" altLang="de-DE" sz="1000" i="1">
                <a:cs typeface="Arial" panose="020B0604020202020204" pitchFamily="34" charset="0"/>
              </a:rPr>
              <a:t>P</a:t>
            </a:r>
            <a:r>
              <a:rPr lang="en-US" altLang="de-DE" sz="1000">
                <a:cs typeface="Arial" panose="020B0604020202020204" pitchFamily="34" charset="0"/>
              </a:rPr>
              <a:t> = 0.04)</a:t>
            </a:r>
          </a:p>
          <a:p>
            <a:pPr marL="571500" lvl="1" indent="-228600" eaLnBrk="1" hangingPunct="1">
              <a:lnSpc>
                <a:spcPct val="90000"/>
              </a:lnSpc>
              <a:spcBef>
                <a:spcPct val="20000"/>
              </a:spcBef>
              <a:buFont typeface="Arial" panose="020B0604020202020204" pitchFamily="34" charset="0"/>
              <a:buChar char="–"/>
              <a:defRPr/>
            </a:pPr>
            <a:r>
              <a:rPr lang="en-US" altLang="de-DE" sz="1000">
                <a:cs typeface="Arial" panose="020B0604020202020204" pitchFamily="34" charset="0"/>
              </a:rPr>
              <a:t>[Not shown] 0.31 (95% CI: 0.20–0.47) for new clinical vertebral fractures, representing a 69% reduction (</a:t>
            </a:r>
            <a:r>
              <a:rPr lang="en-US" altLang="de-DE" sz="1000" i="1">
                <a:cs typeface="Arial" panose="020B0604020202020204" pitchFamily="34" charset="0"/>
              </a:rPr>
              <a:t>P</a:t>
            </a:r>
            <a:r>
              <a:rPr lang="en-US" altLang="de-DE" sz="1000">
                <a:cs typeface="Arial" panose="020B0604020202020204" pitchFamily="34" charset="0"/>
              </a:rPr>
              <a:t> &lt; 0.001) [Note: clinical vertebral fracture is different from the primary endpoint vertebral fracture]</a:t>
            </a:r>
          </a:p>
          <a:p>
            <a:pPr marL="571500" lvl="1" indent="-228600" eaLnBrk="1" hangingPunct="1">
              <a:lnSpc>
                <a:spcPct val="90000"/>
              </a:lnSpc>
              <a:spcBef>
                <a:spcPct val="20000"/>
              </a:spcBef>
              <a:buFont typeface="Arial" panose="020B0604020202020204" pitchFamily="34" charset="0"/>
              <a:buChar char="–"/>
              <a:defRPr/>
            </a:pPr>
            <a:r>
              <a:rPr lang="en-US" altLang="de-DE" sz="1000">
                <a:cs typeface="Arial" panose="020B0604020202020204" pitchFamily="34" charset="0"/>
              </a:rPr>
              <a:t>[Not shown] 0.39 (95% CI: 0.24–0.63) for multiple new clinical vertebral fractures, representing a 61% reduction (</a:t>
            </a:r>
            <a:r>
              <a:rPr lang="en-US" altLang="de-DE" sz="1000" i="1">
                <a:cs typeface="Arial" panose="020B0604020202020204" pitchFamily="34" charset="0"/>
              </a:rPr>
              <a:t>P</a:t>
            </a:r>
            <a:r>
              <a:rPr lang="en-US" altLang="de-DE" sz="1000">
                <a:cs typeface="Arial" panose="020B0604020202020204" pitchFamily="34" charset="0"/>
              </a:rPr>
              <a:t> &lt; 0.001)</a:t>
            </a:r>
          </a:p>
          <a:p>
            <a:pPr marL="228600" indent="-228600" eaLnBrk="1" hangingPunct="1">
              <a:lnSpc>
                <a:spcPct val="90000"/>
              </a:lnSpc>
              <a:spcBef>
                <a:spcPct val="20000"/>
              </a:spcBef>
              <a:buFontTx/>
              <a:buChar char="•"/>
              <a:defRPr/>
            </a:pPr>
            <a:r>
              <a:rPr lang="en-US" altLang="de-DE" sz="1000">
                <a:cs typeface="Arial" panose="020B0604020202020204" pitchFamily="34" charset="0"/>
              </a:rPr>
              <a:t>Analysis of efficacy was based on intent-to-treat principle.</a:t>
            </a:r>
            <a:r>
              <a:rPr lang="en-US" altLang="de-DE" sz="1000" baseline="30000">
                <a:cs typeface="Arial" panose="020B0604020202020204" pitchFamily="34" charset="0"/>
              </a:rPr>
              <a:t>1</a:t>
            </a:r>
            <a:endParaRPr lang="en-US" altLang="de-DE" sz="1000">
              <a:cs typeface="Arial" panose="020B0604020202020204" pitchFamily="34" charset="0"/>
            </a:endParaRPr>
          </a:p>
          <a:p>
            <a:pPr marL="228600" indent="-228600" eaLnBrk="1" hangingPunct="1">
              <a:lnSpc>
                <a:spcPct val="90000"/>
              </a:lnSpc>
              <a:spcBef>
                <a:spcPct val="20000"/>
              </a:spcBef>
              <a:buFontTx/>
              <a:buChar char="•"/>
              <a:defRPr/>
            </a:pPr>
            <a:r>
              <a:rPr lang="en-US" altLang="de-DE" sz="1000">
                <a:cs typeface="Arial" panose="020B0604020202020204" pitchFamily="34" charset="0"/>
              </a:rPr>
              <a:t>The study was designed to maintain an overall significance level at 0.05 despite the multiple comparisons.</a:t>
            </a:r>
            <a:r>
              <a:rPr lang="en-US" altLang="de-DE" sz="1000" baseline="30000">
                <a:cs typeface="Arial" panose="020B0604020202020204" pitchFamily="34" charset="0"/>
              </a:rPr>
              <a:t>1</a:t>
            </a:r>
            <a:endParaRPr lang="en-US" altLang="de-DE" sz="1000">
              <a:cs typeface="Arial" panose="020B0604020202020204" pitchFamily="34" charset="0"/>
            </a:endParaRPr>
          </a:p>
          <a:p>
            <a:pPr marL="571500" lvl="1" indent="-228600" eaLnBrk="1" hangingPunct="1">
              <a:lnSpc>
                <a:spcPct val="90000"/>
              </a:lnSpc>
              <a:spcBef>
                <a:spcPct val="20000"/>
              </a:spcBef>
              <a:buFont typeface="Arial" panose="020B0604020202020204" pitchFamily="34" charset="0"/>
              <a:buChar char="–"/>
              <a:defRPr/>
            </a:pPr>
            <a:r>
              <a:rPr lang="en-US" altLang="de-DE" sz="1000"/>
              <a:t>Statistical significance of the primary endpoint was required before the secondary </a:t>
            </a:r>
            <a:br>
              <a:rPr lang="en-US" altLang="de-DE" sz="1000"/>
            </a:br>
            <a:r>
              <a:rPr lang="en-US" altLang="de-DE" sz="1000"/>
              <a:t>and other fracture endpoints would be analyzed.</a:t>
            </a:r>
          </a:p>
          <a:p>
            <a:pPr marL="571500" lvl="1" indent="-228600" eaLnBrk="1" hangingPunct="1">
              <a:lnSpc>
                <a:spcPct val="90000"/>
              </a:lnSpc>
              <a:spcBef>
                <a:spcPct val="20000"/>
              </a:spcBef>
              <a:buFont typeface="Arial" panose="020B0604020202020204" pitchFamily="34" charset="0"/>
              <a:buChar char="–"/>
              <a:defRPr/>
            </a:pPr>
            <a:r>
              <a:rPr lang="en-US" altLang="de-DE" sz="1000"/>
              <a:t>The absolute risk reduction was calculated based on the difference in incidence at month 36 for the primary endpoint.</a:t>
            </a:r>
          </a:p>
          <a:p>
            <a:pPr marL="571500" lvl="1" indent="-228600" eaLnBrk="1" hangingPunct="1">
              <a:lnSpc>
                <a:spcPct val="90000"/>
              </a:lnSpc>
              <a:spcBef>
                <a:spcPct val="20000"/>
              </a:spcBef>
              <a:buFont typeface="Arial" panose="020B0604020202020204" pitchFamily="34" charset="0"/>
              <a:buChar char="–"/>
              <a:defRPr/>
            </a:pPr>
            <a:r>
              <a:rPr lang="en-US" altLang="de-DE" sz="1000"/>
              <a:t>The difference in the Kaplan-Meier estimates at month 36 was used to calculate the absolute risk reduction for the secondary endpoints.</a:t>
            </a:r>
          </a:p>
          <a:p>
            <a:pPr marL="228600" indent="-228600" eaLnBrk="1" hangingPunct="1">
              <a:lnSpc>
                <a:spcPct val="90000"/>
              </a:lnSpc>
              <a:spcBef>
                <a:spcPct val="20000"/>
              </a:spcBef>
              <a:defRPr/>
            </a:pPr>
            <a:endParaRPr lang="en-US" altLang="de-DE" sz="1000"/>
          </a:p>
          <a:p>
            <a:pPr marL="228600" indent="-228600" eaLnBrk="1" hangingPunct="1">
              <a:lnSpc>
                <a:spcPct val="90000"/>
              </a:lnSpc>
              <a:spcBef>
                <a:spcPct val="20000"/>
              </a:spcBef>
              <a:buFontTx/>
              <a:buAutoNum type="arabicPeriod"/>
              <a:defRPr/>
            </a:pPr>
            <a:r>
              <a:rPr lang="en-US" altLang="de-DE" sz="800">
                <a:cs typeface="Arial" panose="020B0604020202020204" pitchFamily="34" charset="0"/>
              </a:rPr>
              <a:t>Cummings SR, San Martin J, McClung MR, et al. Denosumab for prevention of fractures in postmenopausal women with osteoporosis. </a:t>
            </a:r>
            <a:r>
              <a:rPr lang="en-US" altLang="de-DE" sz="800" i="1">
                <a:cs typeface="Arial" panose="020B0604020202020204" pitchFamily="34" charset="0"/>
              </a:rPr>
              <a:t>N Engl J Med</a:t>
            </a:r>
            <a:r>
              <a:rPr lang="en-US" altLang="de-DE" sz="800">
                <a:cs typeface="Arial" panose="020B0604020202020204" pitchFamily="34" charset="0"/>
              </a:rPr>
              <a:t>. 2009;361:756-765.</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E483F9B2-1EF6-47D2-8E74-527FD3F10E58}"/>
              </a:ext>
            </a:extLst>
          </p:cNvPr>
          <p:cNvSpPr>
            <a:spLocks noGrp="1" noRot="1" noChangeAspect="1" noChangeArrowheads="1" noTextEdit="1"/>
          </p:cNvSpPr>
          <p:nvPr>
            <p:ph type="sldImg"/>
          </p:nvPr>
        </p:nvSpPr>
        <p:spPr bwMode="auto">
          <a:xfrm>
            <a:off x="1141413"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a:extLst>
              <a:ext uri="{FF2B5EF4-FFF2-40B4-BE49-F238E27FC236}">
                <a16:creationId xmlns:a16="http://schemas.microsoft.com/office/drawing/2014/main" id="{75643CD4-AD26-44D7-842D-D271A98C2F3F}"/>
              </a:ext>
            </a:extLst>
          </p:cNvPr>
          <p:cNvSpPr>
            <a:spLocks noGrp="1" noChangeArrowheads="1"/>
          </p:cNvSpPr>
          <p:nvPr>
            <p:ph type="body" idx="1"/>
          </p:nvPr>
        </p:nvSpPr>
        <p:spPr bwMode="auto">
          <a:xfrm>
            <a:off x="938213" y="4349750"/>
            <a:ext cx="5005387" cy="411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863" indent="-169863"/>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AC6F4CBD-0B2E-47E6-8044-CE68AC862E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B7F33A34-1611-4FCB-A9F1-0117CF178F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a:p>
        </p:txBody>
      </p:sp>
      <p:sp>
        <p:nvSpPr>
          <p:cNvPr id="68612" name="Header Placeholder 3">
            <a:extLst>
              <a:ext uri="{FF2B5EF4-FFF2-40B4-BE49-F238E27FC236}">
                <a16:creationId xmlns:a16="http://schemas.microsoft.com/office/drawing/2014/main" id="{E5967EF2-57D2-464A-99AC-D306CA0C4F23}"/>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de-DE">
              <a:latin typeface="Calibri" panose="020F0502020204030204" pitchFamily="34" charset="0"/>
            </a:endParaRPr>
          </a:p>
        </p:txBody>
      </p:sp>
      <p:sp>
        <p:nvSpPr>
          <p:cNvPr id="68613" name="Footer Placeholder 4">
            <a:extLst>
              <a:ext uri="{FF2B5EF4-FFF2-40B4-BE49-F238E27FC236}">
                <a16:creationId xmlns:a16="http://schemas.microsoft.com/office/drawing/2014/main" id="{77C75A92-00E3-4F8E-8B57-8E811A808F58}"/>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de-DE">
              <a:latin typeface="Calibri" panose="020F0502020204030204" pitchFamily="34" charset="0"/>
            </a:endParaRPr>
          </a:p>
        </p:txBody>
      </p:sp>
      <p:sp>
        <p:nvSpPr>
          <p:cNvPr id="68614" name="Slide Number Placeholder 5">
            <a:extLst>
              <a:ext uri="{FF2B5EF4-FFF2-40B4-BE49-F238E27FC236}">
                <a16:creationId xmlns:a16="http://schemas.microsoft.com/office/drawing/2014/main" id="{008862F1-035C-4C37-AD45-EF38A20906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C4D5E56-25CE-48DA-B71A-6AAFB423B2DF}" type="slidenum">
              <a:rPr lang="en-US" altLang="de-DE">
                <a:latin typeface="Calibri" panose="020F0502020204030204" pitchFamily="34" charset="0"/>
              </a:rPr>
              <a:pPr/>
              <a:t>27</a:t>
            </a:fld>
            <a:endParaRPr lang="en-US" altLang="de-DE">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D36DB195-F02A-4C67-ABB9-6E0ED0C82479}"/>
              </a:ext>
            </a:extLst>
          </p:cNvPr>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541145C7-B679-4AFD-9AE9-CB51822E81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de-DE"/>
          </a:p>
        </p:txBody>
      </p:sp>
      <p:sp>
        <p:nvSpPr>
          <p:cNvPr id="70660" name="Slide Number Placeholder 3">
            <a:extLst>
              <a:ext uri="{FF2B5EF4-FFF2-40B4-BE49-F238E27FC236}">
                <a16:creationId xmlns:a16="http://schemas.microsoft.com/office/drawing/2014/main" id="{A5BF7BE7-3558-4975-B9E6-BBF555D7DA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1601999-7E5B-4D42-8ADB-0F0E03C2B872}" type="slidenum">
              <a:rPr lang="en-US" altLang="de-DE">
                <a:solidFill>
                  <a:srgbClr val="000000"/>
                </a:solidFill>
                <a:latin typeface="Calibri" panose="020F0502020204030204" pitchFamily="34" charset="0"/>
              </a:rPr>
              <a:pPr/>
              <a:t>28</a:t>
            </a:fld>
            <a:endParaRPr lang="en-US" altLang="de-DE">
              <a:solidFill>
                <a:srgbClr val="000000"/>
              </a:solidFill>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21C612C1-FBE2-4593-8E53-77229343FC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4B8C7F20-59DC-4B15-ABF1-EEC5CF5DC7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CH" altLang="de-DE"/>
          </a:p>
        </p:txBody>
      </p:sp>
      <p:sp>
        <p:nvSpPr>
          <p:cNvPr id="72708" name="Header Placeholder 3">
            <a:extLst>
              <a:ext uri="{FF2B5EF4-FFF2-40B4-BE49-F238E27FC236}">
                <a16:creationId xmlns:a16="http://schemas.microsoft.com/office/drawing/2014/main" id="{2BDB1EDA-70EA-431A-B77D-243B62688AEB}"/>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de-DE">
              <a:latin typeface="Calibri" panose="020F0502020204030204" pitchFamily="34" charset="0"/>
            </a:endParaRPr>
          </a:p>
        </p:txBody>
      </p:sp>
      <p:sp>
        <p:nvSpPr>
          <p:cNvPr id="72709" name="Footer Placeholder 4">
            <a:extLst>
              <a:ext uri="{FF2B5EF4-FFF2-40B4-BE49-F238E27FC236}">
                <a16:creationId xmlns:a16="http://schemas.microsoft.com/office/drawing/2014/main" id="{12F5BD32-2AF2-46D4-9350-BE2281FBF7DD}"/>
              </a:ext>
            </a:extLst>
          </p:cNvPr>
          <p:cNvSpPr>
            <a:spLocks noGrp="1"/>
          </p:cNvSpPr>
          <p:nvPr>
            <p:ph type="ftr" sz="quarter" idx="4"/>
          </p:nvPr>
        </p:nvSpPr>
        <p:spPr bwMode="auto">
          <a:xfrm>
            <a:off x="0" y="9428163"/>
            <a:ext cx="2971800" cy="496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de-DE">
              <a:latin typeface="Calibri" panose="020F0502020204030204" pitchFamily="34" charset="0"/>
            </a:endParaRPr>
          </a:p>
        </p:txBody>
      </p:sp>
      <p:sp>
        <p:nvSpPr>
          <p:cNvPr id="72710" name="Slide Number Placeholder 5">
            <a:extLst>
              <a:ext uri="{FF2B5EF4-FFF2-40B4-BE49-F238E27FC236}">
                <a16:creationId xmlns:a16="http://schemas.microsoft.com/office/drawing/2014/main" id="{372B9588-5516-4D91-A27A-ECA42A001D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BF86295-B4BE-42D8-87AD-611D92F2C104}" type="slidenum">
              <a:rPr lang="en-US" altLang="de-DE">
                <a:latin typeface="Calibri" panose="020F0502020204030204" pitchFamily="34" charset="0"/>
              </a:rPr>
              <a:pPr/>
              <a:t>29</a:t>
            </a:fld>
            <a:endParaRPr lang="en-US" altLang="de-DE">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614FC09E-B2B9-495D-A12F-EB7161E069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2741FC-D2CB-4197-8CBA-4A909FA7F654}" type="slidenum">
              <a:rPr lang="en-US" altLang="de-DE">
                <a:solidFill>
                  <a:srgbClr val="000000"/>
                </a:solidFill>
              </a:rPr>
              <a:pPr>
                <a:spcBef>
                  <a:spcPct val="0"/>
                </a:spcBef>
              </a:pPr>
              <a:t>3</a:t>
            </a:fld>
            <a:endParaRPr lang="en-US" altLang="de-DE">
              <a:solidFill>
                <a:srgbClr val="000000"/>
              </a:solidFill>
            </a:endParaRPr>
          </a:p>
        </p:txBody>
      </p:sp>
      <p:sp>
        <p:nvSpPr>
          <p:cNvPr id="21507" name="Rectangle 2">
            <a:extLst>
              <a:ext uri="{FF2B5EF4-FFF2-40B4-BE49-F238E27FC236}">
                <a16:creationId xmlns:a16="http://schemas.microsoft.com/office/drawing/2014/main" id="{CB8CBD18-9B9C-4613-B875-B3D9F1CEEC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a:extLst>
              <a:ext uri="{FF2B5EF4-FFF2-40B4-BE49-F238E27FC236}">
                <a16:creationId xmlns:a16="http://schemas.microsoft.com/office/drawing/2014/main" id="{393AA1F5-B1CA-42B6-A2AB-A7A172EF3F94}"/>
              </a:ext>
            </a:extLst>
          </p:cNvPr>
          <p:cNvSpPr>
            <a:spLocks noGrp="1" noChangeArrowheads="1"/>
          </p:cNvSpPr>
          <p:nvPr>
            <p:ph type="body" idx="1"/>
          </p:nvPr>
        </p:nvSpPr>
        <p:spPr bwMode="auto">
          <a:xfrm>
            <a:off x="1125538" y="4344988"/>
            <a:ext cx="4608512"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85725" indent="-85725">
              <a:spcBef>
                <a:spcPct val="0"/>
              </a:spcBef>
            </a:pPr>
            <a:r>
              <a:rPr lang="de-CH" altLang="de-DE" b="1" u="sng"/>
              <a:t>Key Point</a:t>
            </a:r>
          </a:p>
          <a:p>
            <a:pPr marL="85725" indent="-85725">
              <a:spcBef>
                <a:spcPct val="0"/>
              </a:spcBef>
              <a:buFontTx/>
              <a:buChar char="•"/>
            </a:pPr>
            <a:r>
              <a:rPr lang="de-CH" altLang="de-DE"/>
              <a:t>The purpose of this slide deck is to convey the key message that bone disease, in particular osteoporosis, occurs at sites of both trabecular and cortical bone throughout the skeleton; moreover, the effects on these bone sites varies according to the age of the individual, coinciding with changes in the natural composition of bone that develop over time.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1F7B840F-C264-4424-BA5A-B08EB3CD0A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BCD303AA-8704-4820-9133-3DB5320575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de-DE">
                <a:latin typeface="Arial" panose="020B0604020202020204" pitchFamily="34" charset="0"/>
                <a:cs typeface="Arial" panose="020B0604020202020204" pitchFamily="34" charset="0"/>
              </a:rPr>
              <a:t>The primary endpoint of the open-label extension study was safety and tolerability of denosumab for up to 10 yrs. Fractures were collected as AEs in this study. </a:t>
            </a:r>
          </a:p>
          <a:p>
            <a:endParaRPr lang="de-CH" altLang="de-DE"/>
          </a:p>
        </p:txBody>
      </p:sp>
      <p:sp>
        <p:nvSpPr>
          <p:cNvPr id="74756" name="Header Placeholder 3">
            <a:extLst>
              <a:ext uri="{FF2B5EF4-FFF2-40B4-BE49-F238E27FC236}">
                <a16:creationId xmlns:a16="http://schemas.microsoft.com/office/drawing/2014/main" id="{53486112-0273-4AB1-94D7-A6BB8EBC1E8B}"/>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de-DE">
              <a:latin typeface="Calibri" panose="020F0502020204030204" pitchFamily="34" charset="0"/>
            </a:endParaRPr>
          </a:p>
        </p:txBody>
      </p:sp>
      <p:sp>
        <p:nvSpPr>
          <p:cNvPr id="74757" name="Footer Placeholder 4">
            <a:extLst>
              <a:ext uri="{FF2B5EF4-FFF2-40B4-BE49-F238E27FC236}">
                <a16:creationId xmlns:a16="http://schemas.microsoft.com/office/drawing/2014/main" id="{CC9EDBE1-406B-4F77-9BA2-826ABF7C1BB4}"/>
              </a:ext>
            </a:extLst>
          </p:cNvPr>
          <p:cNvSpPr>
            <a:spLocks noGrp="1"/>
          </p:cNvSpPr>
          <p:nvPr>
            <p:ph type="ftr" sz="quarter" idx="4"/>
          </p:nvPr>
        </p:nvSpPr>
        <p:spPr bwMode="auto">
          <a:xfrm>
            <a:off x="0" y="9428163"/>
            <a:ext cx="2971800" cy="496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de-DE">
              <a:latin typeface="Calibri" panose="020F0502020204030204" pitchFamily="34" charset="0"/>
            </a:endParaRPr>
          </a:p>
        </p:txBody>
      </p:sp>
      <p:sp>
        <p:nvSpPr>
          <p:cNvPr id="74758" name="Slide Number Placeholder 5">
            <a:extLst>
              <a:ext uri="{FF2B5EF4-FFF2-40B4-BE49-F238E27FC236}">
                <a16:creationId xmlns:a16="http://schemas.microsoft.com/office/drawing/2014/main" id="{F71B7B9F-5E20-4801-AC60-9016D5992A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857A2C7-B77B-4EAC-873C-1FF8DD60EE52}" type="slidenum">
              <a:rPr lang="en-US" altLang="de-DE">
                <a:latin typeface="Calibri" panose="020F0502020204030204" pitchFamily="34" charset="0"/>
              </a:rPr>
              <a:pPr/>
              <a:t>30</a:t>
            </a:fld>
            <a:endParaRPr lang="en-US" altLang="de-DE">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9150FB11-F4C3-4A56-B6AC-DD6B01B159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52187DD0-0A20-47DB-8D8B-0BD3A92F3B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de-DE">
                <a:latin typeface="Arial" panose="020B0604020202020204" pitchFamily="34" charset="0"/>
                <a:cs typeface="Arial" panose="020B0604020202020204" pitchFamily="34" charset="0"/>
              </a:rPr>
              <a:t>The primary endpoint of the open-label extension study was safety and tolerability of denosumab for up to 10 years. </a:t>
            </a:r>
          </a:p>
          <a:p>
            <a:endParaRPr lang="de-CH" altLang="de-DE"/>
          </a:p>
        </p:txBody>
      </p:sp>
      <p:sp>
        <p:nvSpPr>
          <p:cNvPr id="76804" name="Header Placeholder 3">
            <a:extLst>
              <a:ext uri="{FF2B5EF4-FFF2-40B4-BE49-F238E27FC236}">
                <a16:creationId xmlns:a16="http://schemas.microsoft.com/office/drawing/2014/main" id="{E0C8142F-09F4-440B-9E87-70CA2A9A0139}"/>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de-DE">
              <a:latin typeface="Calibri" panose="020F0502020204030204" pitchFamily="34" charset="0"/>
            </a:endParaRPr>
          </a:p>
        </p:txBody>
      </p:sp>
      <p:sp>
        <p:nvSpPr>
          <p:cNvPr id="76805" name="Footer Placeholder 4">
            <a:extLst>
              <a:ext uri="{FF2B5EF4-FFF2-40B4-BE49-F238E27FC236}">
                <a16:creationId xmlns:a16="http://schemas.microsoft.com/office/drawing/2014/main" id="{96524675-E952-4E1E-860C-D14FAB948176}"/>
              </a:ext>
            </a:extLst>
          </p:cNvPr>
          <p:cNvSpPr>
            <a:spLocks noGrp="1"/>
          </p:cNvSpPr>
          <p:nvPr>
            <p:ph type="ftr" sz="quarter" idx="4"/>
          </p:nvPr>
        </p:nvSpPr>
        <p:spPr bwMode="auto">
          <a:xfrm>
            <a:off x="0" y="9428163"/>
            <a:ext cx="2971800" cy="496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de-DE">
              <a:latin typeface="Calibri" panose="020F0502020204030204" pitchFamily="34" charset="0"/>
            </a:endParaRPr>
          </a:p>
        </p:txBody>
      </p:sp>
      <p:sp>
        <p:nvSpPr>
          <p:cNvPr id="76806" name="Slide Number Placeholder 5">
            <a:extLst>
              <a:ext uri="{FF2B5EF4-FFF2-40B4-BE49-F238E27FC236}">
                <a16:creationId xmlns:a16="http://schemas.microsoft.com/office/drawing/2014/main" id="{F736D84E-9448-4BE4-8831-51EB8575C2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B800B3-94B5-4647-A30B-44C1B71135FB}" type="slidenum">
              <a:rPr lang="en-US" altLang="de-DE">
                <a:latin typeface="Calibri" panose="020F0502020204030204" pitchFamily="34" charset="0"/>
              </a:rPr>
              <a:pPr/>
              <a:t>31</a:t>
            </a:fld>
            <a:endParaRPr lang="en-US" altLang="de-DE">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DF7861F3-85E7-4C9F-9503-6CA3B1AEAB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BE7BBE8F-A4DC-4045-8215-696EBBEA12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de-DE">
                <a:latin typeface="Arial" panose="020B0604020202020204" pitchFamily="34" charset="0"/>
                <a:cs typeface="Arial" panose="020B0604020202020204" pitchFamily="34" charset="0"/>
              </a:rPr>
              <a:t>The primary endpoint of the open-label extension study was safety and tolerability of denosumab for up to 10 yrs. Fractures were collected as AEs in this study. </a:t>
            </a:r>
          </a:p>
          <a:p>
            <a:endParaRPr lang="de-CH" altLang="de-DE"/>
          </a:p>
        </p:txBody>
      </p:sp>
      <p:sp>
        <p:nvSpPr>
          <p:cNvPr id="78852" name="Header Placeholder 3">
            <a:extLst>
              <a:ext uri="{FF2B5EF4-FFF2-40B4-BE49-F238E27FC236}">
                <a16:creationId xmlns:a16="http://schemas.microsoft.com/office/drawing/2014/main" id="{F66499AE-4402-427B-9088-A124F046301F}"/>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de-DE">
              <a:latin typeface="Calibri" panose="020F0502020204030204" pitchFamily="34" charset="0"/>
            </a:endParaRPr>
          </a:p>
        </p:txBody>
      </p:sp>
      <p:sp>
        <p:nvSpPr>
          <p:cNvPr id="78853" name="Footer Placeholder 4">
            <a:extLst>
              <a:ext uri="{FF2B5EF4-FFF2-40B4-BE49-F238E27FC236}">
                <a16:creationId xmlns:a16="http://schemas.microsoft.com/office/drawing/2014/main" id="{FEF8A605-DD2C-4BA8-BD63-20A9C02F692F}"/>
              </a:ext>
            </a:extLst>
          </p:cNvPr>
          <p:cNvSpPr>
            <a:spLocks noGrp="1"/>
          </p:cNvSpPr>
          <p:nvPr>
            <p:ph type="ftr" sz="quarter" idx="4"/>
          </p:nvPr>
        </p:nvSpPr>
        <p:spPr bwMode="auto">
          <a:xfrm>
            <a:off x="0" y="9428163"/>
            <a:ext cx="2971800" cy="496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de-DE">
              <a:latin typeface="Calibri" panose="020F0502020204030204" pitchFamily="34" charset="0"/>
            </a:endParaRPr>
          </a:p>
        </p:txBody>
      </p:sp>
      <p:sp>
        <p:nvSpPr>
          <p:cNvPr id="78854" name="Slide Number Placeholder 5">
            <a:extLst>
              <a:ext uri="{FF2B5EF4-FFF2-40B4-BE49-F238E27FC236}">
                <a16:creationId xmlns:a16="http://schemas.microsoft.com/office/drawing/2014/main" id="{0457502C-C21F-4335-B85F-7FC638494D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B78FC51-B105-43C3-B96A-9CBB5288E408}" type="slidenum">
              <a:rPr lang="en-US" altLang="de-DE">
                <a:latin typeface="Calibri" panose="020F0502020204030204" pitchFamily="34" charset="0"/>
              </a:rPr>
              <a:pPr/>
              <a:t>32</a:t>
            </a:fld>
            <a:endParaRPr lang="en-US" altLang="de-DE">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CBC68C78-BF00-4A10-BEE6-0C1622D083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B9BEB967-9483-4111-BFCF-5B196FEA77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CH" altLang="de-DE"/>
          </a:p>
        </p:txBody>
      </p:sp>
      <p:sp>
        <p:nvSpPr>
          <p:cNvPr id="80900" name="Header Placeholder 3">
            <a:extLst>
              <a:ext uri="{FF2B5EF4-FFF2-40B4-BE49-F238E27FC236}">
                <a16:creationId xmlns:a16="http://schemas.microsoft.com/office/drawing/2014/main" id="{1E3443B1-995D-4751-83B7-6439FAB3B15C}"/>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de-DE">
              <a:solidFill>
                <a:srgbClr val="000000"/>
              </a:solidFill>
              <a:latin typeface="Calibri" panose="020F0502020204030204" pitchFamily="34" charset="0"/>
            </a:endParaRPr>
          </a:p>
        </p:txBody>
      </p:sp>
      <p:sp>
        <p:nvSpPr>
          <p:cNvPr id="80901" name="Footer Placeholder 4">
            <a:extLst>
              <a:ext uri="{FF2B5EF4-FFF2-40B4-BE49-F238E27FC236}">
                <a16:creationId xmlns:a16="http://schemas.microsoft.com/office/drawing/2014/main" id="{413F654E-F7E2-4D64-A972-30567F99251A}"/>
              </a:ext>
            </a:extLst>
          </p:cNvPr>
          <p:cNvSpPr>
            <a:spLocks noGrp="1"/>
          </p:cNvSpPr>
          <p:nvPr>
            <p:ph type="ftr" sz="quarter" idx="4"/>
          </p:nvPr>
        </p:nvSpPr>
        <p:spPr bwMode="auto">
          <a:xfrm>
            <a:off x="0" y="9428163"/>
            <a:ext cx="2971800" cy="496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de-DE">
              <a:solidFill>
                <a:srgbClr val="000000"/>
              </a:solidFill>
              <a:latin typeface="Calibri" panose="020F0502020204030204" pitchFamily="34" charset="0"/>
            </a:endParaRPr>
          </a:p>
        </p:txBody>
      </p:sp>
      <p:sp>
        <p:nvSpPr>
          <p:cNvPr id="80902" name="Slide Number Placeholder 5">
            <a:extLst>
              <a:ext uri="{FF2B5EF4-FFF2-40B4-BE49-F238E27FC236}">
                <a16:creationId xmlns:a16="http://schemas.microsoft.com/office/drawing/2014/main" id="{3801F1D4-4EC0-4A35-AB43-E7C380385C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66953E-74C9-4296-B270-887AF92791DD}" type="slidenum">
              <a:rPr lang="en-US" altLang="de-DE">
                <a:solidFill>
                  <a:srgbClr val="000000"/>
                </a:solidFill>
                <a:latin typeface="Calibri" panose="020F0502020204030204" pitchFamily="34" charset="0"/>
              </a:rPr>
              <a:pPr/>
              <a:t>33</a:t>
            </a:fld>
            <a:endParaRPr lang="en-US" altLang="de-DE">
              <a:solidFill>
                <a:srgbClr val="000000"/>
              </a:solidFill>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151A815D-564D-4A2B-800E-850A48B431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DCF8B658-322A-4FEF-931F-4D8F22E29C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CH" altLang="de-DE"/>
          </a:p>
        </p:txBody>
      </p:sp>
      <p:sp>
        <p:nvSpPr>
          <p:cNvPr id="82948" name="Header Placeholder 3">
            <a:extLst>
              <a:ext uri="{FF2B5EF4-FFF2-40B4-BE49-F238E27FC236}">
                <a16:creationId xmlns:a16="http://schemas.microsoft.com/office/drawing/2014/main" id="{AEA867C2-312D-4BD8-BF9A-A818361D866A}"/>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de-DE">
              <a:solidFill>
                <a:srgbClr val="000000"/>
              </a:solidFill>
              <a:latin typeface="Calibri" panose="020F0502020204030204" pitchFamily="34" charset="0"/>
            </a:endParaRPr>
          </a:p>
        </p:txBody>
      </p:sp>
      <p:sp>
        <p:nvSpPr>
          <p:cNvPr id="82949" name="Footer Placeholder 4">
            <a:extLst>
              <a:ext uri="{FF2B5EF4-FFF2-40B4-BE49-F238E27FC236}">
                <a16:creationId xmlns:a16="http://schemas.microsoft.com/office/drawing/2014/main" id="{FA8A6BEF-B2A3-4B2D-9809-10951C14B9A9}"/>
              </a:ext>
            </a:extLst>
          </p:cNvPr>
          <p:cNvSpPr>
            <a:spLocks noGrp="1"/>
          </p:cNvSpPr>
          <p:nvPr>
            <p:ph type="ftr" sz="quarter" idx="4"/>
          </p:nvPr>
        </p:nvSpPr>
        <p:spPr bwMode="auto">
          <a:xfrm>
            <a:off x="0" y="9428163"/>
            <a:ext cx="2971800" cy="496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de-DE">
              <a:solidFill>
                <a:srgbClr val="000000"/>
              </a:solidFill>
              <a:latin typeface="Calibri" panose="020F0502020204030204" pitchFamily="34" charset="0"/>
            </a:endParaRPr>
          </a:p>
        </p:txBody>
      </p:sp>
      <p:sp>
        <p:nvSpPr>
          <p:cNvPr id="82950" name="Slide Number Placeholder 5">
            <a:extLst>
              <a:ext uri="{FF2B5EF4-FFF2-40B4-BE49-F238E27FC236}">
                <a16:creationId xmlns:a16="http://schemas.microsoft.com/office/drawing/2014/main" id="{2642F951-EF1B-4A9C-BB0E-40B0F8770D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0535721-06A7-44EF-BA17-A11A7236743B}" type="slidenum">
              <a:rPr lang="en-US" altLang="de-DE">
                <a:solidFill>
                  <a:srgbClr val="000000"/>
                </a:solidFill>
                <a:latin typeface="Calibri" panose="020F0502020204030204" pitchFamily="34" charset="0"/>
              </a:rPr>
              <a:pPr/>
              <a:t>34</a:t>
            </a:fld>
            <a:endParaRPr lang="en-US" altLang="de-DE">
              <a:solidFill>
                <a:srgbClr val="000000"/>
              </a:solidFill>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289E3E21-4259-4CEA-9742-F235987B20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D8815EC-4FF9-4D41-BEB0-07366F6581F8}" type="slidenum">
              <a:rPr lang="en-GB" altLang="de-DE"/>
              <a:pPr>
                <a:spcBef>
                  <a:spcPct val="0"/>
                </a:spcBef>
              </a:pPr>
              <a:t>4</a:t>
            </a:fld>
            <a:endParaRPr lang="en-GB" altLang="de-DE"/>
          </a:p>
        </p:txBody>
      </p:sp>
      <p:sp>
        <p:nvSpPr>
          <p:cNvPr id="23555" name="Rectangle 2">
            <a:extLst>
              <a:ext uri="{FF2B5EF4-FFF2-40B4-BE49-F238E27FC236}">
                <a16:creationId xmlns:a16="http://schemas.microsoft.com/office/drawing/2014/main" id="{6D09F55E-9A43-4986-860E-CD1F8EA5BF4B}"/>
              </a:ext>
            </a:extLst>
          </p:cNvPr>
          <p:cNvSpPr>
            <a:spLocks noGrp="1" noRot="1" noChangeAspect="1" noChangeArrowheads="1" noTextEdit="1"/>
          </p:cNvSpPr>
          <p:nvPr>
            <p:ph type="sldImg"/>
          </p:nvPr>
        </p:nvSpPr>
        <p:spPr bwMode="auto">
          <a:xfrm>
            <a:off x="1144588" y="685800"/>
            <a:ext cx="4570412"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a:extLst>
              <a:ext uri="{FF2B5EF4-FFF2-40B4-BE49-F238E27FC236}">
                <a16:creationId xmlns:a16="http://schemas.microsoft.com/office/drawing/2014/main" id="{86ABA998-A3FF-40F2-AEC6-257FBE25AD28}"/>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marL="85725" indent="-85725">
              <a:defRPr/>
            </a:pPr>
            <a:r>
              <a:rPr lang="en-GB" altLang="de-DE" sz="900" b="1" u="sng"/>
              <a:t>Key Point</a:t>
            </a:r>
          </a:p>
          <a:p>
            <a:pPr marL="85725" indent="-85725">
              <a:defRPr/>
            </a:pPr>
            <a:r>
              <a:rPr lang="en-GB" altLang="de-DE" sz="900"/>
              <a:t>This slide features a micro-CT image showing the structure of trabecular bone which forms the interior 20% of bone in the human skeleton.</a:t>
            </a:r>
            <a:r>
              <a:rPr lang="en-GB" altLang="de-DE" sz="900" baseline="30000"/>
              <a:t>1</a:t>
            </a:r>
            <a:endParaRPr lang="en-GB" altLang="de-DE" sz="900"/>
          </a:p>
          <a:p>
            <a:pPr marL="85725" indent="-85725">
              <a:defRPr/>
            </a:pPr>
            <a:r>
              <a:rPr lang="en-GB" altLang="de-DE" sz="900" b="1" u="sng"/>
              <a:t>Supplementary Information</a:t>
            </a:r>
          </a:p>
          <a:p>
            <a:pPr marL="85725" indent="-85725">
              <a:buFontTx/>
              <a:buChar char="•"/>
              <a:defRPr/>
            </a:pPr>
            <a:r>
              <a:rPr lang="en-GB" altLang="de-DE" sz="900"/>
              <a:t>This 20% trabecular (or cancellous) bone accounts for ~75% of total bone remodelling capacity.</a:t>
            </a:r>
            <a:r>
              <a:rPr lang="en-GB" altLang="de-DE" sz="900" baseline="30000"/>
              <a:t>2</a:t>
            </a:r>
            <a:endParaRPr lang="en-GB" altLang="de-DE" sz="900"/>
          </a:p>
          <a:p>
            <a:pPr marL="85725" indent="-85725">
              <a:buFontTx/>
              <a:buChar char="•"/>
              <a:defRPr/>
            </a:pPr>
            <a:r>
              <a:rPr lang="en-GB" altLang="de-DE" sz="900"/>
              <a:t>It forms an intricate scaffold of interconnecting plates, important both structurally</a:t>
            </a:r>
            <a:r>
              <a:rPr lang="en-GB" altLang="de-DE" sz="900" baseline="30000"/>
              <a:t> </a:t>
            </a:r>
            <a:r>
              <a:rPr lang="en-GB" altLang="de-DE" sz="900"/>
              <a:t>and in metabolic processes </a:t>
            </a:r>
            <a:r>
              <a:rPr lang="en-GB" altLang="de-DE" sz="900" baseline="30000"/>
              <a:t>2,3</a:t>
            </a:r>
            <a:r>
              <a:rPr lang="en-GB" altLang="de-DE" sz="900"/>
              <a:t>; with an essential role in mineral homeostasis due to its substantial surface area and rapid turnover rate.</a:t>
            </a:r>
            <a:r>
              <a:rPr lang="en-GB" altLang="de-DE" sz="900" baseline="30000"/>
              <a:t> 4</a:t>
            </a:r>
            <a:endParaRPr lang="en-GB" altLang="de-DE" sz="900"/>
          </a:p>
          <a:p>
            <a:pPr marL="85725" indent="-85725">
              <a:buFontTx/>
              <a:buChar char="•"/>
              <a:defRPr/>
            </a:pPr>
            <a:r>
              <a:rPr lang="en-GB" altLang="de-DE" sz="900"/>
              <a:t>Trabecular bone constitutes &gt;65% of vertebral bone as its lattice structure is mechanically suited to withstand the compressive forces on the spinal column. </a:t>
            </a:r>
            <a:r>
              <a:rPr lang="en-GB" altLang="de-DE" sz="900" baseline="30000"/>
              <a:t>1,2,4,5</a:t>
            </a:r>
            <a:endParaRPr lang="en-GB" altLang="de-DE" sz="900"/>
          </a:p>
          <a:p>
            <a:pPr marL="85725" indent="-85725">
              <a:buFontTx/>
              <a:buChar char="•"/>
              <a:defRPr/>
            </a:pPr>
            <a:r>
              <a:rPr lang="en-GB" altLang="de-DE" sz="900"/>
              <a:t>Trabecular bone undergoes a coupled cycle of bone remodelling </a:t>
            </a:r>
            <a:r>
              <a:rPr lang="en-GB" altLang="de-DE" sz="900" baseline="30000"/>
              <a:t>6</a:t>
            </a:r>
            <a:r>
              <a:rPr lang="en-GB" altLang="de-DE" sz="900"/>
              <a:t> :</a:t>
            </a:r>
          </a:p>
          <a:p>
            <a:pPr marL="542925" lvl="1" indent="-85725">
              <a:buFontTx/>
              <a:buChar char="-"/>
              <a:defRPr/>
            </a:pPr>
            <a:r>
              <a:rPr lang="en-GB" altLang="de-DE" sz="900"/>
              <a:t>Resorption erodes and thins the bone plates </a:t>
            </a:r>
            <a:r>
              <a:rPr lang="en-GB" altLang="de-DE" sz="900" baseline="30000"/>
              <a:t>6</a:t>
            </a:r>
            <a:r>
              <a:rPr lang="en-GB" altLang="de-DE" sz="900"/>
              <a:t>, followed by,</a:t>
            </a:r>
          </a:p>
          <a:p>
            <a:pPr marL="542925" lvl="1" indent="-85725">
              <a:buFontTx/>
              <a:buChar char="-"/>
              <a:defRPr/>
            </a:pPr>
            <a:r>
              <a:rPr lang="en-GB" altLang="de-DE" sz="900"/>
              <a:t>Formation through plate expansion and thickening, creating and renewing trabecular contacts. </a:t>
            </a:r>
            <a:r>
              <a:rPr lang="en-GB" altLang="de-DE" sz="900" baseline="30000"/>
              <a:t>6,7</a:t>
            </a:r>
            <a:endParaRPr lang="en-GB" altLang="de-DE" sz="900"/>
          </a:p>
          <a:p>
            <a:pPr marL="85725" indent="-85725">
              <a:buFontTx/>
              <a:buChar char="•"/>
              <a:defRPr/>
            </a:pPr>
            <a:r>
              <a:rPr lang="en-GB" altLang="de-DE" sz="900"/>
              <a:t>Remodelling rejuvenates bone, creating a net balance between bone loss and gain. </a:t>
            </a:r>
            <a:r>
              <a:rPr lang="en-GB" altLang="de-DE" sz="900" baseline="30000"/>
              <a:t>5,6</a:t>
            </a:r>
            <a:endParaRPr lang="en-GB" altLang="de-DE" sz="900"/>
          </a:p>
          <a:p>
            <a:pPr marL="85725" indent="-85725">
              <a:buFontTx/>
              <a:buChar char="•"/>
              <a:defRPr/>
            </a:pPr>
            <a:endParaRPr lang="en-GB" altLang="de-DE" sz="900"/>
          </a:p>
          <a:p>
            <a:pPr marL="85725" indent="-85725">
              <a:defRPr/>
            </a:pPr>
            <a:r>
              <a:rPr lang="en-GB" altLang="de-DE" sz="700"/>
              <a:t>1. Dempster DW. </a:t>
            </a:r>
            <a:r>
              <a:rPr lang="en-GB" altLang="de-DE" sz="700" i="1"/>
              <a:t>Primer on the Metabolic Bone Diseases and Disorders of Mineral Metabolism.</a:t>
            </a:r>
            <a:r>
              <a:rPr lang="en-GB" altLang="de-DE" sz="700"/>
              <a:t> 6th ed. 2006:7-11.</a:t>
            </a:r>
          </a:p>
          <a:p>
            <a:pPr marL="85725" indent="-85725">
              <a:defRPr/>
            </a:pPr>
            <a:r>
              <a:rPr lang="en-GB" altLang="de-DE" sz="700"/>
              <a:t>2. Patel S, et al. </a:t>
            </a:r>
            <a:r>
              <a:rPr lang="en-GB" altLang="de-DE" sz="700" i="1"/>
              <a:t>Drugs</a:t>
            </a:r>
            <a:r>
              <a:rPr lang="en-GB" altLang="de-DE" sz="700"/>
              <a:t> 1993;46(4):594-617.</a:t>
            </a:r>
          </a:p>
          <a:p>
            <a:pPr marL="85725" indent="-85725">
              <a:defRPr/>
            </a:pPr>
            <a:r>
              <a:rPr lang="en-GB" altLang="de-DE" sz="700"/>
              <a:t>3. Baron R. </a:t>
            </a:r>
            <a:r>
              <a:rPr lang="en-GB" altLang="de-DE" sz="700" i="1"/>
              <a:t>General Principles of Bone Biology</a:t>
            </a:r>
            <a:r>
              <a:rPr lang="en-GB" altLang="de-DE" sz="700"/>
              <a:t>. 5th ed. 2003:1-8.</a:t>
            </a:r>
          </a:p>
          <a:p>
            <a:pPr marL="85725" indent="-85725">
              <a:defRPr/>
            </a:pPr>
            <a:r>
              <a:rPr lang="en-GB" altLang="de-DE" sz="700"/>
              <a:t>4. Lindsay R and Cosman F. </a:t>
            </a:r>
            <a:r>
              <a:rPr lang="en-GB" altLang="de-DE" sz="700" i="1"/>
              <a:t>Treatment of the Postmenopausal Woman</a:t>
            </a:r>
            <a:r>
              <a:rPr lang="en-GB" altLang="de-DE" sz="700"/>
              <a:t>. 2nd ed. 1999:305-314.</a:t>
            </a:r>
          </a:p>
          <a:p>
            <a:pPr marL="85725" indent="-85725">
              <a:defRPr/>
            </a:pPr>
            <a:r>
              <a:rPr lang="en-GB" altLang="de-DE" sz="700"/>
              <a:t>5. Seeman E. </a:t>
            </a:r>
            <a:r>
              <a:rPr lang="en-GB" altLang="de-DE" sz="700" i="1"/>
              <a:t>N Eng J Med</a:t>
            </a:r>
            <a:r>
              <a:rPr lang="en-GB" altLang="de-DE" sz="700"/>
              <a:t> 2006;354:2250-2261.</a:t>
            </a:r>
          </a:p>
          <a:p>
            <a:pPr marL="85725" indent="-85725">
              <a:defRPr/>
            </a:pPr>
            <a:r>
              <a:rPr lang="en-GB" altLang="de-DE" sz="700"/>
              <a:t>6. Eriksen EF, et al. </a:t>
            </a:r>
            <a:r>
              <a:rPr lang="en-GB" altLang="de-DE" sz="700" i="1"/>
              <a:t>Bone Histomorphometry</a:t>
            </a:r>
            <a:r>
              <a:rPr lang="en-GB" altLang="de-DE" sz="700"/>
              <a:t> 1994: 13-20.</a:t>
            </a:r>
          </a:p>
          <a:p>
            <a:pPr marL="85725" indent="-85725">
              <a:defRPr/>
            </a:pPr>
            <a:r>
              <a:rPr lang="en-GB" altLang="de-DE" sz="700"/>
              <a:t>7. Seeman E. </a:t>
            </a:r>
            <a:r>
              <a:rPr lang="en-GB" altLang="de-DE" sz="700" i="1"/>
              <a:t>Osteoporos Int</a:t>
            </a:r>
            <a:r>
              <a:rPr lang="en-GB" altLang="de-DE" sz="700"/>
              <a:t> 2007;18:123-128.</a:t>
            </a:r>
          </a:p>
          <a:p>
            <a:pPr marL="85725" indent="-85725">
              <a:defRPr/>
            </a:pPr>
            <a:endParaRPr lang="en-GB" altLang="de-DE" sz="900"/>
          </a:p>
          <a:p>
            <a:pPr marL="85725" indent="-85725">
              <a:defRPr/>
            </a:pPr>
            <a:r>
              <a:rPr lang="en-GB" altLang="de-DE" sz="900" b="1" u="sng"/>
              <a:t>Key Point</a:t>
            </a:r>
          </a:p>
          <a:p>
            <a:pPr marL="85725" indent="-85725">
              <a:defRPr/>
            </a:pPr>
            <a:r>
              <a:rPr lang="en-GB" altLang="de-DE" sz="900"/>
              <a:t>This slide features a micro-CT image of cortical bone, the dense exterior shell that defines the shape of human bone.</a:t>
            </a:r>
            <a:r>
              <a:rPr lang="en-GB" altLang="de-DE" sz="900" baseline="30000"/>
              <a:t>1</a:t>
            </a:r>
            <a:endParaRPr lang="en-GB" altLang="de-DE" sz="900">
              <a:solidFill>
                <a:srgbClr val="FF0000"/>
              </a:solidFill>
            </a:endParaRPr>
          </a:p>
          <a:p>
            <a:pPr marL="85725" indent="-85725">
              <a:defRPr/>
            </a:pPr>
            <a:r>
              <a:rPr lang="en-GB" altLang="de-DE" sz="900" b="1" u="sng"/>
              <a:t>Supplementary Information</a:t>
            </a:r>
          </a:p>
          <a:p>
            <a:pPr marL="85725" indent="-85725">
              <a:buFontTx/>
              <a:buChar char="•"/>
              <a:defRPr/>
            </a:pPr>
            <a:r>
              <a:rPr lang="en-GB" altLang="de-DE" sz="900"/>
              <a:t>Structurally, cortical bone is composed of overlapping subunits called osteons, or Haversian systems, formed from concentric sheaths of mineralised collagen.</a:t>
            </a:r>
            <a:r>
              <a:rPr lang="en-GB" altLang="de-DE" sz="900" baseline="30000"/>
              <a:t>1,2</a:t>
            </a:r>
            <a:endParaRPr lang="en-GB" altLang="de-DE" sz="900"/>
          </a:p>
          <a:p>
            <a:pPr marL="85725" indent="-85725">
              <a:buFontTx/>
              <a:buChar char="•"/>
              <a:defRPr/>
            </a:pPr>
            <a:r>
              <a:rPr lang="en-GB" altLang="de-DE" sz="900"/>
              <a:t>Osteons are longitudinally-oriented and irregularly interconnected, encompassing blood vessels, nerve fibres and a network of canals within their dynamic microenvironment.</a:t>
            </a:r>
            <a:r>
              <a:rPr lang="en-GB" altLang="de-DE" sz="900" baseline="30000"/>
              <a:t>3</a:t>
            </a:r>
            <a:endParaRPr lang="en-GB" altLang="de-DE" sz="900"/>
          </a:p>
          <a:p>
            <a:pPr marL="85725" indent="-85725">
              <a:buFontTx/>
              <a:buChar char="•"/>
              <a:defRPr/>
            </a:pPr>
            <a:r>
              <a:rPr lang="en-GB" altLang="de-DE" sz="900"/>
              <a:t>The interior surface of cortical bone is called the endosteum and is the primary site of remodelling and metabolic activities. </a:t>
            </a:r>
            <a:r>
              <a:rPr lang="en-GB" altLang="de-DE" sz="900" baseline="30000"/>
              <a:t>1,3</a:t>
            </a:r>
          </a:p>
          <a:p>
            <a:pPr marL="85725" indent="-85725">
              <a:buFontTx/>
              <a:buChar char="•"/>
              <a:defRPr/>
            </a:pPr>
            <a:r>
              <a:rPr lang="en-GB" altLang="de-DE" sz="900"/>
              <a:t>The exterior surface is known as the periosteum and is the site of new bone formation (apposition).</a:t>
            </a:r>
            <a:r>
              <a:rPr lang="en-GB" altLang="de-DE" sz="900" baseline="30000"/>
              <a:t>1, 3</a:t>
            </a:r>
          </a:p>
          <a:p>
            <a:pPr marL="542925" lvl="1" indent="-85725">
              <a:defRPr/>
            </a:pPr>
            <a:endParaRPr lang="en-GB" altLang="de-DE" sz="900" baseline="30000"/>
          </a:p>
          <a:p>
            <a:pPr marL="85725" indent="-85725">
              <a:defRPr/>
            </a:pPr>
            <a:r>
              <a:rPr lang="en-GB" altLang="de-DE" sz="700"/>
              <a:t>1. Dempster DW. </a:t>
            </a:r>
            <a:r>
              <a:rPr lang="en-GB" altLang="de-DE" sz="700" i="1"/>
              <a:t>Primer on the Metabolic Bone Diseases and Disorders of Mineral Metabolism.</a:t>
            </a:r>
            <a:r>
              <a:rPr lang="en-GB" altLang="de-DE" sz="700"/>
              <a:t> 6th ed. 2006:7-11.</a:t>
            </a:r>
          </a:p>
          <a:p>
            <a:pPr marL="85725" indent="-85725">
              <a:defRPr/>
            </a:pPr>
            <a:r>
              <a:rPr lang="en-GB" altLang="de-DE" sz="700"/>
              <a:t>2. Seeman E, Delmas PD. </a:t>
            </a:r>
            <a:r>
              <a:rPr lang="en-GB" altLang="de-DE" sz="700" i="1"/>
              <a:t>N Engl J Med</a:t>
            </a:r>
            <a:r>
              <a:rPr lang="en-GB" altLang="de-DE" sz="700"/>
              <a:t> 2006;354:2250-2261. </a:t>
            </a:r>
          </a:p>
          <a:p>
            <a:pPr marL="85725" indent="-85725">
              <a:defRPr/>
            </a:pPr>
            <a:r>
              <a:rPr lang="en-GB" altLang="de-DE" sz="700"/>
              <a:t>3. Seeman E. </a:t>
            </a:r>
            <a:r>
              <a:rPr lang="en-GB" altLang="de-DE" sz="700" i="1"/>
              <a:t>Osteoporos Int</a:t>
            </a:r>
            <a:r>
              <a:rPr lang="en-GB" altLang="de-DE" sz="700"/>
              <a:t> 2007;18:123-128.</a:t>
            </a:r>
          </a:p>
          <a:p>
            <a:pPr marL="85725" indent="-85725">
              <a:defRPr/>
            </a:pPr>
            <a:endParaRPr lang="en-GB" altLang="de-DE" sz="700"/>
          </a:p>
          <a:p>
            <a:pPr marL="85725" indent="-85725">
              <a:defRPr/>
            </a:pPr>
            <a:endParaRPr lang="de-CH" altLang="de-DE"/>
          </a:p>
          <a:p>
            <a:pPr marL="85725" indent="-85725">
              <a:defRPr/>
            </a:pPr>
            <a:endParaRPr lang="de-CH"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6F2C9096-371C-4C2C-BA30-72B5476FF4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ED5379A7-BF0B-40EA-87B9-64809C6018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a:p>
        </p:txBody>
      </p:sp>
      <p:sp>
        <p:nvSpPr>
          <p:cNvPr id="25604" name="Header Placeholder 3">
            <a:extLst>
              <a:ext uri="{FF2B5EF4-FFF2-40B4-BE49-F238E27FC236}">
                <a16:creationId xmlns:a16="http://schemas.microsoft.com/office/drawing/2014/main" id="{95F04052-50F1-4403-9578-5A04065C56B1}"/>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de-DE">
              <a:latin typeface="Calibri" panose="020F0502020204030204" pitchFamily="34" charset="0"/>
            </a:endParaRPr>
          </a:p>
        </p:txBody>
      </p:sp>
      <p:sp>
        <p:nvSpPr>
          <p:cNvPr id="25605" name="Footer Placeholder 4">
            <a:extLst>
              <a:ext uri="{FF2B5EF4-FFF2-40B4-BE49-F238E27FC236}">
                <a16:creationId xmlns:a16="http://schemas.microsoft.com/office/drawing/2014/main" id="{9CD3FBB2-3C88-43FD-8BE8-FD6603A90249}"/>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de-DE">
              <a:latin typeface="Calibri" panose="020F0502020204030204" pitchFamily="34" charset="0"/>
            </a:endParaRPr>
          </a:p>
        </p:txBody>
      </p:sp>
      <p:sp>
        <p:nvSpPr>
          <p:cNvPr id="25606" name="Slide Number Placeholder 5">
            <a:extLst>
              <a:ext uri="{FF2B5EF4-FFF2-40B4-BE49-F238E27FC236}">
                <a16:creationId xmlns:a16="http://schemas.microsoft.com/office/drawing/2014/main" id="{F969DEE1-0D8E-45F7-9054-3CF46E79FD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C36B215-83D5-4AAA-AA0E-59C4B57505E0}" type="slidenum">
              <a:rPr lang="en-US" altLang="de-DE">
                <a:latin typeface="Calibri" panose="020F0502020204030204" pitchFamily="34" charset="0"/>
              </a:rPr>
              <a:pPr/>
              <a:t>5</a:t>
            </a:fld>
            <a:endParaRPr lang="en-US" altLang="de-DE">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3BCBB81A-E98E-48DF-8EDB-67833556D0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66837157-92AC-4754-8E81-00866DD0E0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a:p>
        </p:txBody>
      </p:sp>
      <p:sp>
        <p:nvSpPr>
          <p:cNvPr id="89092" name="Header Placeholder 3">
            <a:extLst>
              <a:ext uri="{FF2B5EF4-FFF2-40B4-BE49-F238E27FC236}">
                <a16:creationId xmlns:a16="http://schemas.microsoft.com/office/drawing/2014/main" id="{4B364489-4AFE-4F6A-BCD7-2CD049D7B814}"/>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de-DE">
              <a:latin typeface="Calibri" panose="020F0502020204030204" pitchFamily="34" charset="0"/>
            </a:endParaRPr>
          </a:p>
        </p:txBody>
      </p:sp>
      <p:sp>
        <p:nvSpPr>
          <p:cNvPr id="89093" name="Footer Placeholder 4">
            <a:extLst>
              <a:ext uri="{FF2B5EF4-FFF2-40B4-BE49-F238E27FC236}">
                <a16:creationId xmlns:a16="http://schemas.microsoft.com/office/drawing/2014/main" id="{FCC72B05-557F-4C12-831E-325A1388E720}"/>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de-DE">
              <a:latin typeface="Calibri" panose="020F0502020204030204" pitchFamily="34" charset="0"/>
            </a:endParaRPr>
          </a:p>
        </p:txBody>
      </p:sp>
      <p:sp>
        <p:nvSpPr>
          <p:cNvPr id="89094" name="Slide Number Placeholder 5">
            <a:extLst>
              <a:ext uri="{FF2B5EF4-FFF2-40B4-BE49-F238E27FC236}">
                <a16:creationId xmlns:a16="http://schemas.microsoft.com/office/drawing/2014/main" id="{29CA76DD-A723-4E26-B037-4ADB1D7A66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C1C24B5-8667-4E58-8AB9-C4D190040C84}" type="slidenum">
              <a:rPr lang="en-US" altLang="de-DE">
                <a:latin typeface="Calibri" panose="020F0502020204030204" pitchFamily="34" charset="0"/>
              </a:rPr>
              <a:pPr/>
              <a:t>6</a:t>
            </a:fld>
            <a:endParaRPr lang="en-US" altLang="de-DE">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a:extLst>
              <a:ext uri="{FF2B5EF4-FFF2-40B4-BE49-F238E27FC236}">
                <a16:creationId xmlns:a16="http://schemas.microsoft.com/office/drawing/2014/main" id="{7BA28CE7-FCA5-4BE7-8D54-DDEEBED76D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4A78D6A-8448-43D2-9A6B-BC6449C43510}" type="slidenum">
              <a:rPr lang="en-US" altLang="de-DE"/>
              <a:pPr>
                <a:spcBef>
                  <a:spcPct val="0"/>
                </a:spcBef>
              </a:pPr>
              <a:t>7</a:t>
            </a:fld>
            <a:endParaRPr lang="en-US" altLang="de-DE"/>
          </a:p>
        </p:txBody>
      </p:sp>
      <p:sp>
        <p:nvSpPr>
          <p:cNvPr id="27651" name="Rectangle 2">
            <a:extLst>
              <a:ext uri="{FF2B5EF4-FFF2-40B4-BE49-F238E27FC236}">
                <a16:creationId xmlns:a16="http://schemas.microsoft.com/office/drawing/2014/main" id="{7D3861DA-D9EA-4151-A439-90E7E98678C5}"/>
              </a:ext>
            </a:extLst>
          </p:cNvPr>
          <p:cNvSpPr>
            <a:spLocks noGrp="1" noRot="1" noChangeAspect="1" noChangeArrowheads="1" noTextEdit="1"/>
          </p:cNvSpPr>
          <p:nvPr>
            <p:ph type="sldImg"/>
          </p:nvPr>
        </p:nvSpPr>
        <p:spPr bwMode="auto">
          <a:xfrm>
            <a:off x="1676400" y="300038"/>
            <a:ext cx="3502025" cy="2625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a:extLst>
              <a:ext uri="{FF2B5EF4-FFF2-40B4-BE49-F238E27FC236}">
                <a16:creationId xmlns:a16="http://schemas.microsoft.com/office/drawing/2014/main" id="{FF9950D1-BDC8-4293-BB4D-E8BB2B4AAF4C}"/>
              </a:ext>
            </a:extLst>
          </p:cNvPr>
          <p:cNvSpPr>
            <a:spLocks noGrp="1" noChangeArrowheads="1"/>
          </p:cNvSpPr>
          <p:nvPr>
            <p:ph type="body" idx="1"/>
          </p:nvPr>
        </p:nvSpPr>
        <p:spPr bwMode="auto">
          <a:xfrm>
            <a:off x="523875" y="3076575"/>
            <a:ext cx="5834063" cy="534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9453817A-2BEC-4CE9-96D8-2EF4F255B3B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17BC134-9FD6-4BA0-AA69-EF48E485DDF1}" type="slidenum">
              <a:rPr lang="en-US" altLang="de-DE"/>
              <a:pPr>
                <a:spcBef>
                  <a:spcPct val="0"/>
                </a:spcBef>
              </a:pPr>
              <a:t>8</a:t>
            </a:fld>
            <a:endParaRPr lang="en-US" altLang="de-DE"/>
          </a:p>
        </p:txBody>
      </p:sp>
      <p:sp>
        <p:nvSpPr>
          <p:cNvPr id="29699" name="Rectangle 2">
            <a:extLst>
              <a:ext uri="{FF2B5EF4-FFF2-40B4-BE49-F238E27FC236}">
                <a16:creationId xmlns:a16="http://schemas.microsoft.com/office/drawing/2014/main" id="{8CF0E21F-BDE4-4E81-B7B7-A0E48D8507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a:extLst>
              <a:ext uri="{FF2B5EF4-FFF2-40B4-BE49-F238E27FC236}">
                <a16:creationId xmlns:a16="http://schemas.microsoft.com/office/drawing/2014/main" id="{CC7F09EA-846B-4313-8040-A36DD11D6AE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85725" indent="-85725" eaLnBrk="1" hangingPunct="1">
              <a:spcBef>
                <a:spcPct val="0"/>
              </a:spcBef>
            </a:pPr>
            <a:r>
              <a:rPr lang="en-GB" altLang="de-DE" sz="900" b="1" u="sng"/>
              <a:t>Key Point</a:t>
            </a:r>
          </a:p>
          <a:p>
            <a:pPr marL="85725" indent="-85725" eaLnBrk="1" hangingPunct="1">
              <a:spcBef>
                <a:spcPct val="0"/>
              </a:spcBef>
              <a:buFontTx/>
              <a:buChar char="•"/>
            </a:pPr>
            <a:r>
              <a:rPr lang="en-US" altLang="de-DE" sz="900"/>
              <a:t>Post-mortem specimens of distal radius from women aged 29, 63 and 90 years</a:t>
            </a:r>
            <a:r>
              <a:rPr lang="en-US" altLang="de-DE" sz="900" baseline="30000"/>
              <a:t>1</a:t>
            </a:r>
            <a:r>
              <a:rPr lang="en-US" altLang="de-DE" sz="900"/>
              <a:t> </a:t>
            </a:r>
          </a:p>
          <a:p>
            <a:pPr marL="85725" indent="-85725" eaLnBrk="1" hangingPunct="1">
              <a:spcBef>
                <a:spcPct val="0"/>
              </a:spcBef>
              <a:buFontTx/>
              <a:buChar char="•"/>
            </a:pPr>
            <a:r>
              <a:rPr lang="en-US" altLang="de-DE" sz="900"/>
              <a:t>Increased bone resorption, particularly following the menopause, results in increased porosity of cortical bone.</a:t>
            </a:r>
            <a:r>
              <a:rPr lang="en-US" altLang="de-DE" sz="900" baseline="30000"/>
              <a:t>1</a:t>
            </a:r>
          </a:p>
          <a:p>
            <a:pPr marL="85725" indent="-85725" eaLnBrk="1" hangingPunct="1">
              <a:spcBef>
                <a:spcPct val="0"/>
              </a:spcBef>
            </a:pPr>
            <a:r>
              <a:rPr lang="en-GB" altLang="ko-KR" sz="900" b="1" u="sng">
                <a:ea typeface="Gulim" panose="020B0600000101010101" pitchFamily="34" charset="-127"/>
              </a:rPr>
              <a:t>Supplemental Information</a:t>
            </a:r>
          </a:p>
          <a:p>
            <a:pPr marL="85725" indent="-85725" eaLnBrk="1" hangingPunct="1">
              <a:spcBef>
                <a:spcPct val="0"/>
              </a:spcBef>
              <a:buFontTx/>
              <a:buChar char="•"/>
            </a:pPr>
            <a:r>
              <a:rPr lang="en-GB" altLang="ko-KR" sz="900">
                <a:ea typeface="Gulim" panose="020B0600000101010101" pitchFamily="34" charset="-127"/>
              </a:rPr>
              <a:t>A rapid rate of remodelling combined with an increased imbalance in the bone multicellular unit (the mechanism responsible for balanced bone resorption and formation) accelerates bone loss and structural decay after menopause.</a:t>
            </a:r>
            <a:r>
              <a:rPr lang="en-GB" altLang="ko-KR" sz="900" baseline="30000">
                <a:ea typeface="Gulim" panose="020B0600000101010101" pitchFamily="34" charset="-127"/>
              </a:rPr>
              <a:t>1</a:t>
            </a:r>
          </a:p>
          <a:p>
            <a:pPr marL="85725" indent="-85725" eaLnBrk="1" hangingPunct="1">
              <a:spcBef>
                <a:spcPct val="0"/>
              </a:spcBef>
              <a:buFontTx/>
              <a:buChar char="•"/>
            </a:pPr>
            <a:r>
              <a:rPr lang="en-GB" altLang="ko-KR" sz="900">
                <a:ea typeface="Gulim" panose="020B0600000101010101" pitchFamily="34" charset="-127"/>
              </a:rPr>
              <a:t>With age, active cortical remodelling “trabecularizes” cortical bone (i.e. creates cortical bone with more surface area available for bone resoprtion) resulting in bone loss becoming mainly cortical in origin.</a:t>
            </a:r>
            <a:r>
              <a:rPr lang="en-GB" altLang="ko-KR" sz="900" baseline="30000">
                <a:ea typeface="Gulim" panose="020B0600000101010101" pitchFamily="34" charset="-127"/>
              </a:rPr>
              <a:t>1</a:t>
            </a:r>
          </a:p>
          <a:p>
            <a:pPr marL="85725" indent="-85725" eaLnBrk="1" hangingPunct="1">
              <a:spcBef>
                <a:spcPct val="0"/>
              </a:spcBef>
              <a:buFontTx/>
              <a:buChar char="•"/>
            </a:pPr>
            <a:r>
              <a:rPr lang="en-GB" altLang="ko-KR" sz="900">
                <a:ea typeface="Gulim" panose="020B0600000101010101" pitchFamily="34" charset="-127"/>
              </a:rPr>
              <a:t>Cortical thinning and porosity also reduces the resistance of bone to the creation of microcracks.</a:t>
            </a:r>
            <a:r>
              <a:rPr lang="en-GB" altLang="ko-KR" sz="900" baseline="30000">
                <a:ea typeface="Gulim" panose="020B0600000101010101" pitchFamily="34" charset="-127"/>
              </a:rPr>
              <a:t>1</a:t>
            </a:r>
          </a:p>
          <a:p>
            <a:pPr marL="85725" indent="-85725" eaLnBrk="1" hangingPunct="1">
              <a:spcBef>
                <a:spcPct val="0"/>
              </a:spcBef>
              <a:buFontTx/>
              <a:buChar char="•"/>
            </a:pPr>
            <a:r>
              <a:rPr lang="en-GB" altLang="ko-KR" sz="900">
                <a:ea typeface="Gulim" panose="020B0600000101010101" pitchFamily="34" charset="-127"/>
              </a:rPr>
              <a:t>Pores coalesce to form cortical bone with a sponge-like appearance, and the reduced bone mass is unable to withstand the energy imparted by a </a:t>
            </a:r>
            <a:r>
              <a:rPr lang="en-GB" altLang="ko-KR" sz="900">
                <a:solidFill>
                  <a:schemeClr val="bg2"/>
                </a:solidFill>
                <a:ea typeface="Gulim" panose="020B0600000101010101" pitchFamily="34" charset="-127"/>
              </a:rPr>
              <a:t>fall,</a:t>
            </a:r>
            <a:r>
              <a:rPr lang="en-GB" altLang="ko-KR" sz="900" baseline="30000">
                <a:solidFill>
                  <a:schemeClr val="bg2"/>
                </a:solidFill>
                <a:ea typeface="Gulim" panose="020B0600000101010101" pitchFamily="34" charset="-127"/>
              </a:rPr>
              <a:t>1</a:t>
            </a:r>
            <a:r>
              <a:rPr lang="en-GB" altLang="ko-KR" sz="900">
                <a:solidFill>
                  <a:schemeClr val="bg2"/>
                </a:solidFill>
                <a:ea typeface="Gulim" panose="020B0600000101010101" pitchFamily="34" charset="-127"/>
              </a:rPr>
              <a:t> leading to fracture.</a:t>
            </a:r>
          </a:p>
          <a:p>
            <a:pPr marL="85725" indent="-85725" eaLnBrk="1" hangingPunct="1">
              <a:spcBef>
                <a:spcPct val="0"/>
              </a:spcBef>
            </a:pPr>
            <a:endParaRPr lang="fr-FR" altLang="de-DE" sz="900">
              <a:solidFill>
                <a:schemeClr val="bg2"/>
              </a:solidFill>
            </a:endParaRPr>
          </a:p>
          <a:p>
            <a:pPr marL="85725" indent="-85725" eaLnBrk="1" hangingPunct="1">
              <a:spcBef>
                <a:spcPct val="0"/>
              </a:spcBef>
            </a:pPr>
            <a:r>
              <a:rPr lang="fr-FR" altLang="de-DE" sz="800" b="1">
                <a:solidFill>
                  <a:schemeClr val="bg2"/>
                </a:solidFill>
              </a:rPr>
              <a:t>Reference</a:t>
            </a:r>
          </a:p>
          <a:p>
            <a:pPr marL="85725" indent="-85725" eaLnBrk="1" hangingPunct="1">
              <a:spcBef>
                <a:spcPct val="0"/>
              </a:spcBef>
            </a:pPr>
            <a:r>
              <a:rPr lang="en-GB" altLang="de-DE" sz="800">
                <a:solidFill>
                  <a:schemeClr val="bg2"/>
                </a:solidFill>
              </a:rPr>
              <a:t>1. </a:t>
            </a:r>
            <a:r>
              <a:rPr lang="fr-FR" altLang="de-DE" sz="800">
                <a:solidFill>
                  <a:schemeClr val="bg2"/>
                </a:solidFill>
              </a:rPr>
              <a:t>Zebaze RM et al. </a:t>
            </a:r>
            <a:r>
              <a:rPr lang="fr-FR" altLang="de-DE" sz="800" i="1">
                <a:solidFill>
                  <a:schemeClr val="bg2"/>
                </a:solidFill>
              </a:rPr>
              <a:t>Lancet</a:t>
            </a:r>
            <a:r>
              <a:rPr lang="fr-FR" altLang="de-DE" sz="800">
                <a:solidFill>
                  <a:schemeClr val="bg2"/>
                </a:solidFill>
              </a:rPr>
              <a:t> 2010:9727:1729</a:t>
            </a:r>
            <a:r>
              <a:rPr lang="fr-FR" altLang="de-DE" sz="800">
                <a:solidFill>
                  <a:schemeClr val="bg2"/>
                </a:solidFill>
                <a:sym typeface="Symbol" panose="05050102010706020507" pitchFamily="18" charset="2"/>
              </a:rPr>
              <a:t></a:t>
            </a:r>
            <a:r>
              <a:rPr lang="fr-FR" altLang="de-DE" sz="800">
                <a:solidFill>
                  <a:schemeClr val="bg2"/>
                </a:solidFill>
              </a:rPr>
              <a:t>1736. </a:t>
            </a:r>
          </a:p>
          <a:p>
            <a:pPr marL="85725" indent="-85725" eaLnBrk="1" hangingPunct="1">
              <a:spcBef>
                <a:spcPct val="0"/>
              </a:spcBef>
            </a:pPr>
            <a:endParaRPr lang="fr-FR" altLang="de-DE" sz="800"/>
          </a:p>
          <a:p>
            <a:pPr marL="85725" indent="-85725" eaLnBrk="1" hangingPunct="1">
              <a:spcBef>
                <a:spcPct val="0"/>
              </a:spcBef>
            </a:pPr>
            <a:endParaRPr lang="en-US" altLang="de-DE" sz="8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E8B05C50-10A9-4FAB-94F4-0FCF3CC8C0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886B56C-30FF-4866-9E8A-C57FE224CD8A}" type="slidenum">
              <a:rPr lang="en-US" altLang="de-DE"/>
              <a:pPr>
                <a:spcBef>
                  <a:spcPct val="0"/>
                </a:spcBef>
              </a:pPr>
              <a:t>9</a:t>
            </a:fld>
            <a:endParaRPr lang="en-US" altLang="de-DE"/>
          </a:p>
        </p:txBody>
      </p:sp>
      <p:sp>
        <p:nvSpPr>
          <p:cNvPr id="31747" name="Rectangle 2">
            <a:extLst>
              <a:ext uri="{FF2B5EF4-FFF2-40B4-BE49-F238E27FC236}">
                <a16:creationId xmlns:a16="http://schemas.microsoft.com/office/drawing/2014/main" id="{CCBDC63C-8C63-4A98-BB6E-485E2B3C93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a:extLst>
              <a:ext uri="{FF2B5EF4-FFF2-40B4-BE49-F238E27FC236}">
                <a16:creationId xmlns:a16="http://schemas.microsoft.com/office/drawing/2014/main" id="{27656B21-8367-429F-82E8-F8F2F7F417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85725" indent="-85725"/>
            <a:r>
              <a:rPr lang="en-GB" altLang="de-DE" b="1" u="sng"/>
              <a:t>Key Point</a:t>
            </a:r>
          </a:p>
          <a:p>
            <a:pPr marL="85725" indent="-85725">
              <a:buFontTx/>
              <a:buChar char="•"/>
            </a:pPr>
            <a:r>
              <a:rPr lang="en-US" altLang="de-DE"/>
              <a:t>In the initial phases following the menopause, bone loss if primarily trabecular;</a:t>
            </a:r>
            <a:r>
              <a:rPr lang="en-US" altLang="de-DE" baseline="30000"/>
              <a:t>1</a:t>
            </a:r>
            <a:r>
              <a:rPr lang="en-US" altLang="de-DE"/>
              <a:t> consequently, the remaining cortical bone may have an increasingly important role in maintaining bone strength.</a:t>
            </a:r>
          </a:p>
          <a:p>
            <a:pPr marL="85725" indent="-85725"/>
            <a:r>
              <a:rPr lang="en-GB" altLang="ko-KR" b="1" u="sng">
                <a:ea typeface="Gulim" panose="020B0600000101010101" pitchFamily="34" charset="-127"/>
              </a:rPr>
              <a:t>Supplemental Information</a:t>
            </a:r>
          </a:p>
          <a:p>
            <a:pPr marL="85725" indent="-85725">
              <a:buFontTx/>
              <a:buChar char="•"/>
            </a:pPr>
            <a:r>
              <a:rPr lang="en-GB" altLang="ko-KR">
                <a:ea typeface="Gulim" panose="020B0600000101010101" pitchFamily="34" charset="-127"/>
              </a:rPr>
              <a:t>Metabolic bone diseases, such as osteoporosis, usually cause a decrease in bone mass and a deterioration of bone microarchitecture that leads to a decline in bone strength.</a:t>
            </a:r>
            <a:r>
              <a:rPr lang="en-GB" altLang="ko-KR" baseline="30000">
                <a:ea typeface="Gulim" panose="020B0600000101010101" pitchFamily="34" charset="-127"/>
              </a:rPr>
              <a:t>2</a:t>
            </a:r>
          </a:p>
          <a:p>
            <a:pPr marL="85725" indent="-85725">
              <a:buFontTx/>
              <a:buChar char="•"/>
            </a:pPr>
            <a:r>
              <a:rPr lang="en-GB" altLang="ko-KR">
                <a:ea typeface="Gulim" panose="020B0600000101010101" pitchFamily="34" charset="-127"/>
              </a:rPr>
              <a:t>As the bone loss in the years immediately following the menopause is mainly trabecular,</a:t>
            </a:r>
            <a:r>
              <a:rPr lang="en-GB" altLang="ko-KR" baseline="30000">
                <a:ea typeface="Gulim" panose="020B0600000101010101" pitchFamily="34" charset="-127"/>
              </a:rPr>
              <a:t>1</a:t>
            </a:r>
            <a:r>
              <a:rPr lang="en-GB" altLang="ko-KR">
                <a:ea typeface="Gulim" panose="020B0600000101010101" pitchFamily="34" charset="-127"/>
              </a:rPr>
              <a:t> the remaining cortical bone may become even more important in terms of bone strength maintenance.</a:t>
            </a:r>
          </a:p>
          <a:p>
            <a:pPr marL="85725" indent="-85725"/>
            <a:endParaRPr lang="fr-FR" altLang="de-DE"/>
          </a:p>
          <a:p>
            <a:pPr marL="85725" indent="-85725"/>
            <a:r>
              <a:rPr lang="fr-FR" altLang="de-DE" sz="900" b="1"/>
              <a:t>Reference</a:t>
            </a:r>
          </a:p>
          <a:p>
            <a:pPr marL="85725" indent="-85725"/>
            <a:r>
              <a:rPr lang="fr-FR" altLang="de-DE" sz="900">
                <a:ea typeface="Gulim" panose="020B0600000101010101" pitchFamily="34" charset="-127"/>
              </a:rPr>
              <a:t>1. </a:t>
            </a:r>
            <a:r>
              <a:rPr lang="fr-FR" altLang="de-DE" sz="900"/>
              <a:t>Zebaze RM et al. Lancet 2010:9727:1729</a:t>
            </a:r>
            <a:r>
              <a:rPr lang="fr-FR" altLang="de-DE" sz="900">
                <a:sym typeface="Symbol" panose="05050102010706020507" pitchFamily="18" charset="2"/>
              </a:rPr>
              <a:t></a:t>
            </a:r>
            <a:r>
              <a:rPr lang="fr-FR" altLang="de-DE" sz="900"/>
              <a:t>1736.</a:t>
            </a:r>
          </a:p>
          <a:p>
            <a:pPr marL="85725" indent="-85725"/>
            <a:r>
              <a:rPr lang="fr-FR" altLang="de-DE" sz="900"/>
              <a:t>2. </a:t>
            </a:r>
            <a:r>
              <a:rPr lang="en-US" altLang="de-DE" sz="900"/>
              <a:t>Pistoia W et al. Bone 2003;33(6):937</a:t>
            </a:r>
            <a:r>
              <a:rPr lang="en-US" altLang="de-DE" sz="900">
                <a:sym typeface="Symbol" panose="05050102010706020507" pitchFamily="18" charset="2"/>
              </a:rPr>
              <a:t></a:t>
            </a:r>
            <a:r>
              <a:rPr lang="en-US" altLang="de-DE" sz="900"/>
              <a:t>945.</a:t>
            </a:r>
          </a:p>
          <a:p>
            <a:pPr marL="85725" indent="-85725"/>
            <a:endParaRPr lang="fr-FR" altLang="de-DE" sz="900"/>
          </a:p>
          <a:p>
            <a:pPr marL="85725" indent="-85725"/>
            <a:endParaRPr lang="en-US"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578423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lvl1pPr>
          </a:lstStyle>
          <a:p>
            <a:r>
              <a:rPr lang="en-US"/>
              <a:t>Click to edit Master title style</a:t>
            </a:r>
          </a:p>
        </p:txBody>
      </p:sp>
    </p:spTree>
    <p:extLst>
      <p:ext uri="{BB962C8B-B14F-4D97-AF65-F5344CB8AC3E}">
        <p14:creationId xmlns:p14="http://schemas.microsoft.com/office/powerpoint/2010/main" val="374298177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4" name="Text Box 6">
            <a:extLst>
              <a:ext uri="{FF2B5EF4-FFF2-40B4-BE49-F238E27FC236}">
                <a16:creationId xmlns:a16="http://schemas.microsoft.com/office/drawing/2014/main" id="{A82A0662-BD36-42C0-8175-97B9458FD568}"/>
              </a:ext>
            </a:extLst>
          </p:cNvPr>
          <p:cNvSpPr txBox="1">
            <a:spLocks noChangeArrowheads="1"/>
          </p:cNvSpPr>
          <p:nvPr/>
        </p:nvSpPr>
        <p:spPr bwMode="auto">
          <a:xfrm>
            <a:off x="7500938" y="6672263"/>
            <a:ext cx="1643062" cy="311150"/>
          </a:xfrm>
          <a:prstGeom prst="rect">
            <a:avLst/>
          </a:prstGeom>
          <a:noFill/>
          <a:ln w="19050" algn="ctr">
            <a:noFill/>
            <a:miter lim="800000"/>
            <a:headEnd/>
            <a:tailEnd/>
          </a:ln>
          <a:effec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lnSpc>
                <a:spcPct val="90000"/>
              </a:lnSpc>
              <a:defRPr/>
            </a:pPr>
            <a:r>
              <a:rPr lang="en-US" altLang="de-DE" sz="800">
                <a:solidFill>
                  <a:srgbClr val="FFFFFF"/>
                </a:solidFill>
              </a:rPr>
              <a:t>Nicht kopieren oder weiterleiten.</a:t>
            </a:r>
          </a:p>
          <a:p>
            <a:pPr algn="r" eaLnBrk="1" hangingPunct="1">
              <a:lnSpc>
                <a:spcPct val="90000"/>
              </a:lnSpc>
              <a:defRPr/>
            </a:pPr>
            <a:endParaRPr lang="en-US" altLang="de-DE" sz="800">
              <a:solidFill>
                <a:srgbClr val="FFFFFF"/>
              </a:solidFill>
            </a:endParaRPr>
          </a:p>
        </p:txBody>
      </p:sp>
      <p:sp>
        <p:nvSpPr>
          <p:cNvPr id="2" name="Title 1"/>
          <p:cNvSpPr>
            <a:spLocks noGrp="1"/>
          </p:cNvSpPr>
          <p:nvPr>
            <p:ph type="title"/>
          </p:nvPr>
        </p:nvSpPr>
        <p:spPr/>
        <p:txBody>
          <a:bodyPr/>
          <a:lstStyle/>
          <a:p>
            <a:r>
              <a:rPr lang="en-US"/>
              <a:t>Click to edit Master title style</a:t>
            </a:r>
            <a:endParaRPr lang="de-C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6" name="Rectangle 4">
            <a:extLst>
              <a:ext uri="{FF2B5EF4-FFF2-40B4-BE49-F238E27FC236}">
                <a16:creationId xmlns:a16="http://schemas.microsoft.com/office/drawing/2014/main" id="{74905AC2-C92C-413F-B7C0-78ADC0C05D6E}"/>
              </a:ext>
            </a:extLst>
          </p:cNvPr>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FFFFFF"/>
                </a:solidFill>
                <a:latin typeface="Arial" charset="0"/>
                <a:cs typeface="Arial" charset="0"/>
              </a:defRPr>
            </a:lvl1pPr>
          </a:lstStyle>
          <a:p>
            <a:pPr>
              <a:defRPr/>
            </a:pPr>
            <a:endParaRPr lang="en-US" altLang="de-DE"/>
          </a:p>
        </p:txBody>
      </p:sp>
      <p:sp>
        <p:nvSpPr>
          <p:cNvPr id="7" name="Rectangle 5">
            <a:extLst>
              <a:ext uri="{FF2B5EF4-FFF2-40B4-BE49-F238E27FC236}">
                <a16:creationId xmlns:a16="http://schemas.microsoft.com/office/drawing/2014/main" id="{A817536A-E347-46E2-BE47-8735D0D2D548}"/>
              </a:ext>
            </a:extLst>
          </p:cNvPr>
          <p:cNvSpPr>
            <a:spLocks noGrp="1" noChangeArrowheads="1"/>
          </p:cNvSpPr>
          <p:nvPr>
            <p:ph type="sldNum" sz="quarter" idx="11"/>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FFFFFF"/>
                </a:solidFill>
              </a:defRPr>
            </a:lvl1pPr>
          </a:lstStyle>
          <a:p>
            <a:fld id="{B422E181-2FA3-483D-ACC9-6CD629B694C0}" type="slidenum">
              <a:rPr lang="en-US" altLang="de-DE"/>
              <a:pPr/>
              <a:t>‹#›</a:t>
            </a:fld>
            <a:endParaRPr lang="en-US" altLang="de-DE"/>
          </a:p>
        </p:txBody>
      </p:sp>
      <p:sp>
        <p:nvSpPr>
          <p:cNvPr id="8" name="Rectangle 5">
            <a:extLst>
              <a:ext uri="{FF2B5EF4-FFF2-40B4-BE49-F238E27FC236}">
                <a16:creationId xmlns:a16="http://schemas.microsoft.com/office/drawing/2014/main" id="{97334A14-0DB8-4971-8DC4-ACD0F229A758}"/>
              </a:ext>
            </a:extLst>
          </p:cNvPr>
          <p:cNvSpPr>
            <a:spLocks noChangeArrowheads="1"/>
          </p:cNvSpPr>
          <p:nvPr userDrawn="1"/>
        </p:nvSpPr>
        <p:spPr bwMode="auto">
          <a:xfrm>
            <a:off x="188913" y="6646863"/>
            <a:ext cx="20399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de-DE" sz="800" dirty="0">
                <a:solidFill>
                  <a:srgbClr val="FFFFFF"/>
                </a:solidFill>
              </a:rPr>
              <a:t>© 2021 Amgen. Alle </a:t>
            </a:r>
            <a:r>
              <a:rPr lang="en-US" altLang="de-DE" sz="800" dirty="0" err="1">
                <a:solidFill>
                  <a:srgbClr val="FFFFFF"/>
                </a:solidFill>
              </a:rPr>
              <a:t>Rechte</a:t>
            </a:r>
            <a:r>
              <a:rPr lang="en-US" altLang="de-DE" sz="800" dirty="0">
                <a:solidFill>
                  <a:srgbClr val="FFFFFF"/>
                </a:solidFill>
              </a:rPr>
              <a:t> </a:t>
            </a:r>
            <a:r>
              <a:rPr lang="en-US" altLang="de-DE" sz="800" dirty="0" err="1">
                <a:solidFill>
                  <a:srgbClr val="FFFFFF"/>
                </a:solidFill>
              </a:rPr>
              <a:t>vorbehalten</a:t>
            </a:r>
            <a:r>
              <a:rPr lang="en-US" altLang="de-DE" sz="800" dirty="0">
                <a:solidFill>
                  <a:srgbClr val="FFFFFF"/>
                </a:solidFill>
              </a:rPr>
              <a:t>.</a:t>
            </a:r>
          </a:p>
        </p:txBody>
      </p:sp>
    </p:spTree>
    <p:extLst>
      <p:ext uri="{BB962C8B-B14F-4D97-AF65-F5344CB8AC3E}">
        <p14:creationId xmlns:p14="http://schemas.microsoft.com/office/powerpoint/2010/main" val="3829269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14488"/>
            <a:ext cx="4038600" cy="4811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14488"/>
            <a:ext cx="4038600" cy="4811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2942615"/>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96888" y="182563"/>
            <a:ext cx="8347075" cy="1282700"/>
          </a:xfrm>
        </p:spPr>
        <p:txBody>
          <a:bodyPr/>
          <a:lstStyle/>
          <a:p>
            <a:r>
              <a:rPr lang="en-US"/>
              <a:t>Click to edit Master title style</a:t>
            </a:r>
            <a:endParaRPr lang="de-CH"/>
          </a:p>
        </p:txBody>
      </p:sp>
      <p:sp>
        <p:nvSpPr>
          <p:cNvPr id="3" name="Chart Placeholder 2"/>
          <p:cNvSpPr>
            <a:spLocks noGrp="1"/>
          </p:cNvSpPr>
          <p:nvPr>
            <p:ph type="chart" idx="1"/>
          </p:nvPr>
        </p:nvSpPr>
        <p:spPr>
          <a:xfrm>
            <a:off x="504825" y="1731963"/>
            <a:ext cx="8339138" cy="4435475"/>
          </a:xfrm>
        </p:spPr>
        <p:txBody>
          <a:bodyPr/>
          <a:lstStyle/>
          <a:p>
            <a:pPr lvl="0"/>
            <a:endParaRPr lang="de-CH" noProof="0"/>
          </a:p>
        </p:txBody>
      </p:sp>
    </p:spTree>
    <p:extLst>
      <p:ext uri="{BB962C8B-B14F-4D97-AF65-F5344CB8AC3E}">
        <p14:creationId xmlns:p14="http://schemas.microsoft.com/office/powerpoint/2010/main" val="1746904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0963"/>
            <a:ext cx="8229600" cy="1249362"/>
          </a:xfrm>
        </p:spPr>
        <p:txBody>
          <a:bodyPr/>
          <a:lstStyle/>
          <a:p>
            <a:r>
              <a:rPr lang="en-US"/>
              <a:t>Click to edit Master title style</a:t>
            </a:r>
          </a:p>
        </p:txBody>
      </p:sp>
      <p:sp>
        <p:nvSpPr>
          <p:cNvPr id="3" name="Text Placeholder 2"/>
          <p:cNvSpPr>
            <a:spLocks noGrp="1"/>
          </p:cNvSpPr>
          <p:nvPr>
            <p:ph type="body" sz="half" idx="1"/>
          </p:nvPr>
        </p:nvSpPr>
        <p:spPr>
          <a:xfrm>
            <a:off x="457200" y="1614488"/>
            <a:ext cx="4038600" cy="4811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14488"/>
            <a:ext cx="4038600" cy="4811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8815888"/>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1114" y="1"/>
            <a:ext cx="6767885" cy="838199"/>
          </a:xfrm>
          <a:prstGeom prst="rect">
            <a:avLst/>
          </a:prstGeom>
        </p:spPr>
        <p:txBody>
          <a:bodyPr/>
          <a:lstStyle/>
          <a:p>
            <a:r>
              <a:rPr lang="de-DE" dirty="0"/>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D0FC93E-1F7D-48CD-93FB-916D056BD817}"/>
              </a:ext>
            </a:extLst>
          </p:cNvPr>
          <p:cNvSpPr>
            <a:spLocks noGrp="1"/>
          </p:cNvSpPr>
          <p:nvPr>
            <p:ph type="dt" sz="half" idx="10"/>
          </p:nvPr>
        </p:nvSpPr>
        <p:spPr>
          <a:xfrm>
            <a:off x="628650" y="6356350"/>
            <a:ext cx="2057400" cy="365125"/>
          </a:xfrm>
          <a:prstGeom prst="rect">
            <a:avLst/>
          </a:prstGeom>
        </p:spPr>
        <p:txBody>
          <a:bodyPr/>
          <a:lstStyle>
            <a:lvl1pPr eaLnBrk="1" hangingPunct="1">
              <a:defRPr/>
            </a:lvl1pPr>
          </a:lstStyle>
          <a:p>
            <a:pPr>
              <a:defRPr/>
            </a:pPr>
            <a:fld id="{CE9A14B6-A1FC-44C1-B799-782580A97F19}" type="datetimeFigureOut">
              <a:rPr lang="de-DE"/>
              <a:pPr>
                <a:defRPr/>
              </a:pPr>
              <a:t>04.08.2021</a:t>
            </a:fld>
            <a:endParaRPr lang="de-DE"/>
          </a:p>
        </p:txBody>
      </p:sp>
      <p:sp>
        <p:nvSpPr>
          <p:cNvPr id="5" name="Fußzeilenplatzhalter 4">
            <a:extLst>
              <a:ext uri="{FF2B5EF4-FFF2-40B4-BE49-F238E27FC236}">
                <a16:creationId xmlns:a16="http://schemas.microsoft.com/office/drawing/2014/main" id="{B597C240-0A55-4D99-949B-3B8DB095F387}"/>
              </a:ext>
            </a:extLst>
          </p:cNvPr>
          <p:cNvSpPr>
            <a:spLocks noGrp="1"/>
          </p:cNvSpPr>
          <p:nvPr>
            <p:ph type="ftr" sz="quarter" idx="11"/>
          </p:nvPr>
        </p:nvSpPr>
        <p:spPr>
          <a:xfrm>
            <a:off x="3028950" y="6356350"/>
            <a:ext cx="3086100" cy="365125"/>
          </a:xfrm>
          <a:prstGeom prst="rect">
            <a:avLst/>
          </a:prstGeom>
        </p:spPr>
        <p:txBody>
          <a:bodyPr/>
          <a:lstStyle>
            <a:lvl1pPr eaLnBrk="1" hangingPunct="1">
              <a:defRPr/>
            </a:lvl1pPr>
          </a:lstStyle>
          <a:p>
            <a:pPr>
              <a:defRPr/>
            </a:pPr>
            <a:endParaRPr lang="de-DE"/>
          </a:p>
        </p:txBody>
      </p:sp>
      <p:sp>
        <p:nvSpPr>
          <p:cNvPr id="6" name="Foliennummernplatzhalter 5">
            <a:extLst>
              <a:ext uri="{FF2B5EF4-FFF2-40B4-BE49-F238E27FC236}">
                <a16:creationId xmlns:a16="http://schemas.microsoft.com/office/drawing/2014/main" id="{6035D0AC-05E6-43EB-9696-9B3F3BAF4840}"/>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5B95FE43-8EE3-4BD1-90EE-D5409617B8F5}" type="slidenum">
              <a:rPr lang="de-DE" altLang="de-DE"/>
              <a:pPr/>
              <a:t>‹#›</a:t>
            </a:fld>
            <a:endParaRPr lang="de-DE" altLang="de-DE"/>
          </a:p>
        </p:txBody>
      </p:sp>
    </p:spTree>
    <p:extLst>
      <p:ext uri="{BB962C8B-B14F-4D97-AF65-F5344CB8AC3E}">
        <p14:creationId xmlns:p14="http://schemas.microsoft.com/office/powerpoint/2010/main" val="3490692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4835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3" name="Text Box 6">
            <a:extLst>
              <a:ext uri="{FF2B5EF4-FFF2-40B4-BE49-F238E27FC236}">
                <a16:creationId xmlns:a16="http://schemas.microsoft.com/office/drawing/2014/main" id="{21626721-9FF7-49FC-BC2D-90492780947A}"/>
              </a:ext>
            </a:extLst>
          </p:cNvPr>
          <p:cNvSpPr txBox="1">
            <a:spLocks noChangeArrowheads="1"/>
          </p:cNvSpPr>
          <p:nvPr/>
        </p:nvSpPr>
        <p:spPr bwMode="auto">
          <a:xfrm>
            <a:off x="7823200" y="6672263"/>
            <a:ext cx="1320800"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90000"/>
              </a:lnSpc>
              <a:defRPr/>
            </a:pPr>
            <a:r>
              <a:rPr lang="en-US" altLang="de-DE" sz="800">
                <a:solidFill>
                  <a:srgbClr val="FFFFFF"/>
                </a:solidFill>
              </a:rPr>
              <a:t>Do not copy or distribute.</a:t>
            </a:r>
          </a:p>
        </p:txBody>
      </p:sp>
      <p:sp>
        <p:nvSpPr>
          <p:cNvPr id="4" name="Text Box 6">
            <a:extLst>
              <a:ext uri="{FF2B5EF4-FFF2-40B4-BE49-F238E27FC236}">
                <a16:creationId xmlns:a16="http://schemas.microsoft.com/office/drawing/2014/main" id="{DC3B389F-59E3-4C9D-9A7A-D92FF39DAD06}"/>
              </a:ext>
            </a:extLst>
          </p:cNvPr>
          <p:cNvSpPr txBox="1">
            <a:spLocks noChangeArrowheads="1"/>
          </p:cNvSpPr>
          <p:nvPr/>
        </p:nvSpPr>
        <p:spPr bwMode="auto">
          <a:xfrm>
            <a:off x="7500938" y="6672263"/>
            <a:ext cx="1643062"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90000"/>
              </a:lnSpc>
              <a:defRPr/>
            </a:pPr>
            <a:r>
              <a:rPr lang="en-US" altLang="de-DE" sz="800">
                <a:solidFill>
                  <a:srgbClr val="FFFFFF"/>
                </a:solidFill>
              </a:rPr>
              <a:t>Nicht kopieren oder weiterleiten.</a:t>
            </a:r>
          </a:p>
        </p:txBody>
      </p:sp>
      <p:sp>
        <p:nvSpPr>
          <p:cNvPr id="5" name="Rectangle 5">
            <a:extLst>
              <a:ext uri="{FF2B5EF4-FFF2-40B4-BE49-F238E27FC236}">
                <a16:creationId xmlns:a16="http://schemas.microsoft.com/office/drawing/2014/main" id="{72E554B9-53B8-4137-A8C1-61F02614D30E}"/>
              </a:ext>
            </a:extLst>
          </p:cNvPr>
          <p:cNvSpPr>
            <a:spLocks noChangeArrowheads="1"/>
          </p:cNvSpPr>
          <p:nvPr userDrawn="1"/>
        </p:nvSpPr>
        <p:spPr bwMode="auto">
          <a:xfrm>
            <a:off x="188913" y="6646863"/>
            <a:ext cx="20399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de-DE" sz="800">
                <a:solidFill>
                  <a:srgbClr val="FFFFFF"/>
                </a:solidFill>
              </a:rPr>
              <a:t>© 2011 Amgen. Alle Rechte vorbehalten.</a:t>
            </a:r>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66631124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96888" y="182563"/>
            <a:ext cx="8347075" cy="1282700"/>
          </a:xfrm>
        </p:spPr>
        <p:txBody>
          <a:bodyPr/>
          <a:lstStyle/>
          <a:p>
            <a:r>
              <a:rPr lang="en-US"/>
              <a:t>Click to edit Master title style</a:t>
            </a:r>
          </a:p>
        </p:txBody>
      </p:sp>
      <p:sp>
        <p:nvSpPr>
          <p:cNvPr id="3" name="Content Placeholder 2"/>
          <p:cNvSpPr>
            <a:spLocks noGrp="1"/>
          </p:cNvSpPr>
          <p:nvPr>
            <p:ph sz="half" idx="1"/>
          </p:nvPr>
        </p:nvSpPr>
        <p:spPr>
          <a:xfrm>
            <a:off x="504825" y="1731963"/>
            <a:ext cx="8339138" cy="214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825" y="4025900"/>
            <a:ext cx="8339138" cy="2141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1591378"/>
      </p:ext>
    </p:extLst>
  </p:cSld>
  <p:clrMapOvr>
    <a:masterClrMapping/>
  </p:clrMapOvr>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1788" y="442913"/>
            <a:ext cx="8535987" cy="711200"/>
          </a:xfrm>
        </p:spPr>
        <p:txBody>
          <a:bodyPr/>
          <a:lstStyle/>
          <a:p>
            <a:r>
              <a:rPr lang="en-US"/>
              <a:t>Click to edit Master title style</a:t>
            </a:r>
            <a:endParaRPr lang="de-CH"/>
          </a:p>
        </p:txBody>
      </p:sp>
      <p:sp>
        <p:nvSpPr>
          <p:cNvPr id="3" name="Text Placeholder 2"/>
          <p:cNvSpPr>
            <a:spLocks noGrp="1"/>
          </p:cNvSpPr>
          <p:nvPr>
            <p:ph type="body" sz="half" idx="1"/>
          </p:nvPr>
        </p:nvSpPr>
        <p:spPr>
          <a:xfrm>
            <a:off x="355600" y="1374775"/>
            <a:ext cx="4152900" cy="5041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Content Placeholder 3"/>
          <p:cNvSpPr>
            <a:spLocks noGrp="1"/>
          </p:cNvSpPr>
          <p:nvPr>
            <p:ph sz="half" idx="2"/>
          </p:nvPr>
        </p:nvSpPr>
        <p:spPr>
          <a:xfrm>
            <a:off x="4660900" y="1374775"/>
            <a:ext cx="4152900" cy="5041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Tree>
    <p:extLst>
      <p:ext uri="{BB962C8B-B14F-4D97-AF65-F5344CB8AC3E}">
        <p14:creationId xmlns:p14="http://schemas.microsoft.com/office/powerpoint/2010/main" val="421160266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6888" y="182563"/>
            <a:ext cx="8347075" cy="1282700"/>
          </a:xfrm>
        </p:spPr>
        <p:txBody>
          <a:bodyPr/>
          <a:lstStyle/>
          <a:p>
            <a:r>
              <a:rPr lang="en-US"/>
              <a:t>Click to edit Master title style</a:t>
            </a:r>
            <a:endParaRPr lang="de-CH"/>
          </a:p>
        </p:txBody>
      </p:sp>
      <p:sp>
        <p:nvSpPr>
          <p:cNvPr id="3" name="Content Placeholder 2"/>
          <p:cNvSpPr>
            <a:spLocks noGrp="1"/>
          </p:cNvSpPr>
          <p:nvPr>
            <p:ph idx="1"/>
          </p:nvPr>
        </p:nvSpPr>
        <p:spPr>
          <a:xfrm>
            <a:off x="504825" y="1731963"/>
            <a:ext cx="8339138" cy="4435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Tree>
    <p:extLst>
      <p:ext uri="{BB962C8B-B14F-4D97-AF65-F5344CB8AC3E}">
        <p14:creationId xmlns:p14="http://schemas.microsoft.com/office/powerpoint/2010/main" val="330282494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3690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96888" y="182563"/>
            <a:ext cx="8347075" cy="1282700"/>
          </a:xfrm>
        </p:spPr>
        <p:txBody>
          <a:bodyPr/>
          <a:lstStyle/>
          <a:p>
            <a:r>
              <a:rPr lang="en-US"/>
              <a:t>Click to edit Master title style</a:t>
            </a:r>
          </a:p>
        </p:txBody>
      </p:sp>
      <p:sp>
        <p:nvSpPr>
          <p:cNvPr id="3" name="Table Placeholder 2"/>
          <p:cNvSpPr>
            <a:spLocks noGrp="1"/>
          </p:cNvSpPr>
          <p:nvPr>
            <p:ph type="tbl" idx="1"/>
          </p:nvPr>
        </p:nvSpPr>
        <p:spPr>
          <a:xfrm>
            <a:off x="504825" y="1731963"/>
            <a:ext cx="8339138" cy="4435475"/>
          </a:xfrm>
        </p:spPr>
        <p:txBody>
          <a:bodyPr/>
          <a:lstStyle/>
          <a:p>
            <a:pPr lvl="0"/>
            <a:endParaRPr lang="en-US" noProof="0"/>
          </a:p>
        </p:txBody>
      </p:sp>
    </p:spTree>
    <p:extLst>
      <p:ext uri="{BB962C8B-B14F-4D97-AF65-F5344CB8AC3E}">
        <p14:creationId xmlns:p14="http://schemas.microsoft.com/office/powerpoint/2010/main" val="1686681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Title Slide">
    <p:bg bwMode="blackWhite">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3562350" y="4778375"/>
            <a:ext cx="5324475" cy="1414463"/>
          </a:xfrm>
        </p:spPr>
        <p:txBody>
          <a:bodyPr/>
          <a:lstStyle>
            <a:lvl1pPr marL="0" indent="0">
              <a:lnSpc>
                <a:spcPct val="100000"/>
              </a:lnSpc>
              <a:spcBef>
                <a:spcPct val="0"/>
              </a:spcBef>
              <a:buFont typeface="Wingdings" pitchFamily="2" charset="2"/>
              <a:buNone/>
              <a:defRPr/>
            </a:lvl1pPr>
          </a:lstStyle>
          <a:p>
            <a:r>
              <a:rPr lang="en-US"/>
              <a:t>Click to edit Master subtitle style</a:t>
            </a:r>
          </a:p>
        </p:txBody>
      </p:sp>
      <p:sp>
        <p:nvSpPr>
          <p:cNvPr id="5123" name="Rectangle 3"/>
          <p:cNvSpPr>
            <a:spLocks noGrp="1" noChangeArrowheads="1"/>
          </p:cNvSpPr>
          <p:nvPr>
            <p:ph type="ctrTitle"/>
          </p:nvPr>
        </p:nvSpPr>
        <p:spPr>
          <a:xfrm>
            <a:off x="3540125" y="2454275"/>
            <a:ext cx="5322888" cy="2259013"/>
          </a:xfrm>
        </p:spPr>
        <p:txBody>
          <a:bodyPr/>
          <a:lstStyle>
            <a:lvl1pPr>
              <a:defRPr sz="3000"/>
            </a:lvl1pPr>
          </a:lstStyle>
          <a:p>
            <a:r>
              <a:rPr lang="en-US"/>
              <a:t>Click to edit Master title style</a:t>
            </a:r>
          </a:p>
        </p:txBody>
      </p:sp>
      <p:sp>
        <p:nvSpPr>
          <p:cNvPr id="6" name="Rectangle 5">
            <a:extLst>
              <a:ext uri="{FF2B5EF4-FFF2-40B4-BE49-F238E27FC236}">
                <a16:creationId xmlns:a16="http://schemas.microsoft.com/office/drawing/2014/main" id="{BD26BE41-B5A7-4446-A36D-DD9D9756AB04}"/>
              </a:ext>
            </a:extLst>
          </p:cNvPr>
          <p:cNvSpPr>
            <a:spLocks noChangeArrowheads="1"/>
          </p:cNvSpPr>
          <p:nvPr userDrawn="1"/>
        </p:nvSpPr>
        <p:spPr bwMode="auto">
          <a:xfrm>
            <a:off x="188913" y="6646863"/>
            <a:ext cx="20399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de-DE" sz="800" dirty="0">
                <a:solidFill>
                  <a:srgbClr val="FFFFFF"/>
                </a:solidFill>
              </a:rPr>
              <a:t>© 2021 Amgen. Alle </a:t>
            </a:r>
            <a:r>
              <a:rPr lang="en-US" altLang="de-DE" sz="800" dirty="0" err="1">
                <a:solidFill>
                  <a:srgbClr val="FFFFFF"/>
                </a:solidFill>
              </a:rPr>
              <a:t>Rechte</a:t>
            </a:r>
            <a:r>
              <a:rPr lang="en-US" altLang="de-DE" sz="800" dirty="0">
                <a:solidFill>
                  <a:srgbClr val="FFFFFF"/>
                </a:solidFill>
              </a:rPr>
              <a:t> </a:t>
            </a:r>
            <a:r>
              <a:rPr lang="en-US" altLang="de-DE" sz="800" dirty="0" err="1">
                <a:solidFill>
                  <a:srgbClr val="FFFFFF"/>
                </a:solidFill>
              </a:rPr>
              <a:t>vorbehalten</a:t>
            </a:r>
            <a:r>
              <a:rPr lang="en-US" altLang="de-DE" sz="800" dirty="0">
                <a:solidFill>
                  <a:srgbClr val="FFFFFF"/>
                </a:solidFill>
              </a:rPr>
              <a:t>.</a:t>
            </a:r>
          </a:p>
        </p:txBody>
      </p:sp>
    </p:spTree>
    <p:extLst>
      <p:ext uri="{BB962C8B-B14F-4D97-AF65-F5344CB8AC3E}">
        <p14:creationId xmlns:p14="http://schemas.microsoft.com/office/powerpoint/2010/main" val="2419054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31322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1.jpeg"/><Relationship Id="rId4" Type="http://schemas.openxmlformats.org/officeDocument/2006/relationships/slideLayout" Target="../slideLayouts/slideLayout11.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AA448B4-92AE-4F2F-9E1C-6A9D6615A4CE}"/>
              </a:ext>
            </a:extLst>
          </p:cNvPr>
          <p:cNvSpPr>
            <a:spLocks noGrp="1" noChangeArrowheads="1"/>
          </p:cNvSpPr>
          <p:nvPr>
            <p:ph type="body" idx="1"/>
          </p:nvPr>
        </p:nvSpPr>
        <p:spPr bwMode="auto">
          <a:xfrm>
            <a:off x="504825" y="1731963"/>
            <a:ext cx="8339138"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de-DE"/>
              <a:t>Cliquez pour modifier les styles du texte du masque</a:t>
            </a:r>
          </a:p>
          <a:p>
            <a:pPr lvl="1"/>
            <a:r>
              <a:rPr lang="en-GB" altLang="de-DE"/>
              <a:t>Deuxième niveau</a:t>
            </a:r>
          </a:p>
          <a:p>
            <a:pPr lvl="2"/>
            <a:r>
              <a:rPr lang="en-GB" altLang="de-DE"/>
              <a:t>Troisième niveau</a:t>
            </a:r>
          </a:p>
          <a:p>
            <a:pPr lvl="3"/>
            <a:r>
              <a:rPr lang="en-GB" altLang="de-DE"/>
              <a:t>Quatrième niveau</a:t>
            </a:r>
          </a:p>
          <a:p>
            <a:pPr lvl="4"/>
            <a:r>
              <a:rPr lang="en-GB" altLang="de-DE"/>
              <a:t>Cinquième niveau</a:t>
            </a:r>
          </a:p>
        </p:txBody>
      </p:sp>
      <p:sp>
        <p:nvSpPr>
          <p:cNvPr id="1027" name="Rectangle 3">
            <a:extLst>
              <a:ext uri="{FF2B5EF4-FFF2-40B4-BE49-F238E27FC236}">
                <a16:creationId xmlns:a16="http://schemas.microsoft.com/office/drawing/2014/main" id="{3A3BB281-A406-47D5-9B7A-C0FCAE284947}"/>
              </a:ext>
            </a:extLst>
          </p:cNvPr>
          <p:cNvSpPr>
            <a:spLocks noGrp="1" noChangeArrowheads="1"/>
          </p:cNvSpPr>
          <p:nvPr>
            <p:ph type="title"/>
          </p:nvPr>
        </p:nvSpPr>
        <p:spPr bwMode="auto">
          <a:xfrm>
            <a:off x="496888" y="182563"/>
            <a:ext cx="8347075"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de-DE"/>
              <a:t>Cliquez et modifiez le titre</a:t>
            </a:r>
          </a:p>
        </p:txBody>
      </p:sp>
      <p:sp>
        <p:nvSpPr>
          <p:cNvPr id="1028" name="Rectangle 5">
            <a:extLst>
              <a:ext uri="{FF2B5EF4-FFF2-40B4-BE49-F238E27FC236}">
                <a16:creationId xmlns:a16="http://schemas.microsoft.com/office/drawing/2014/main" id="{DF98F834-16AD-48E5-AC63-F99F65E20E09}"/>
              </a:ext>
            </a:extLst>
          </p:cNvPr>
          <p:cNvSpPr>
            <a:spLocks noChangeArrowheads="1"/>
          </p:cNvSpPr>
          <p:nvPr userDrawn="1"/>
        </p:nvSpPr>
        <p:spPr bwMode="auto">
          <a:xfrm>
            <a:off x="188913" y="6646863"/>
            <a:ext cx="20399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de-DE" sz="800">
                <a:solidFill>
                  <a:srgbClr val="FFFFFF"/>
                </a:solidFill>
              </a:rPr>
              <a:t>© 2011 Amgen. Alle Rechte vorbehalten.</a:t>
            </a:r>
          </a:p>
        </p:txBody>
      </p:sp>
      <p:sp>
        <p:nvSpPr>
          <p:cNvPr id="1029" name="Text Box 6">
            <a:extLst>
              <a:ext uri="{FF2B5EF4-FFF2-40B4-BE49-F238E27FC236}">
                <a16:creationId xmlns:a16="http://schemas.microsoft.com/office/drawing/2014/main" id="{CD7096CC-B627-4299-92C0-EEF85129D044}"/>
              </a:ext>
            </a:extLst>
          </p:cNvPr>
          <p:cNvSpPr txBox="1">
            <a:spLocks noChangeArrowheads="1"/>
          </p:cNvSpPr>
          <p:nvPr userDrawn="1"/>
        </p:nvSpPr>
        <p:spPr bwMode="auto">
          <a:xfrm>
            <a:off x="7500938" y="6672263"/>
            <a:ext cx="1643062"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90000"/>
              </a:lnSpc>
              <a:defRPr/>
            </a:pPr>
            <a:r>
              <a:rPr lang="en-US" altLang="de-DE" sz="800">
                <a:solidFill>
                  <a:srgbClr val="FFFFFF"/>
                </a:solidFill>
              </a:rPr>
              <a:t>Nicht kopieren oder weiterleiten.</a:t>
            </a:r>
          </a:p>
        </p:txBody>
      </p:sp>
    </p:spTree>
  </p:cSld>
  <p:clrMap bg1="dk2" tx1="lt1" bg2="dk1" tx2="lt2" accent1="accent1" accent2="accent2" accent3="accent3" accent4="accent4" accent5="accent5" accent6="accent6" hlink="hlink" folHlink="folHlink"/>
  <p:sldLayoutIdLst>
    <p:sldLayoutId id="2147484736" r:id="rId1"/>
    <p:sldLayoutId id="2147484737" r:id="rId2"/>
    <p:sldLayoutId id="2147484738" r:id="rId3"/>
    <p:sldLayoutId id="2147484739" r:id="rId4"/>
    <p:sldLayoutId id="2147484740" r:id="rId5"/>
  </p:sldLayoutIdLst>
  <p:transition>
    <p:wipe dir="r"/>
  </p:transition>
  <p:hf sldNum="0" hdr="0" ftr="0" dt="0"/>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eaLnBrk="0" fontAlgn="base" hangingPunct="0">
        <a:spcBef>
          <a:spcPct val="0"/>
        </a:spcBef>
        <a:spcAft>
          <a:spcPct val="0"/>
        </a:spcAft>
        <a:defRPr sz="2800">
          <a:solidFill>
            <a:schemeClr val="tx1"/>
          </a:solidFill>
          <a:latin typeface="Arial" charset="0"/>
        </a:defRPr>
      </a:lvl6pPr>
      <a:lvl7pPr marL="914400" algn="l" rtl="0" eaLnBrk="0" fontAlgn="base" hangingPunct="0">
        <a:spcBef>
          <a:spcPct val="0"/>
        </a:spcBef>
        <a:spcAft>
          <a:spcPct val="0"/>
        </a:spcAft>
        <a:defRPr sz="2800">
          <a:solidFill>
            <a:schemeClr val="tx1"/>
          </a:solidFill>
          <a:latin typeface="Arial" charset="0"/>
        </a:defRPr>
      </a:lvl7pPr>
      <a:lvl8pPr marL="1371600" algn="l" rtl="0" eaLnBrk="0" fontAlgn="base" hangingPunct="0">
        <a:spcBef>
          <a:spcPct val="0"/>
        </a:spcBef>
        <a:spcAft>
          <a:spcPct val="0"/>
        </a:spcAft>
        <a:defRPr sz="2800">
          <a:solidFill>
            <a:schemeClr val="tx1"/>
          </a:solidFill>
          <a:latin typeface="Arial" charset="0"/>
        </a:defRPr>
      </a:lvl8pPr>
      <a:lvl9pPr marL="1828800" algn="l" rtl="0" eaLnBrk="0" fontAlgn="base" hangingPunct="0">
        <a:spcBef>
          <a:spcPct val="0"/>
        </a:spcBef>
        <a:spcAft>
          <a:spcPct val="0"/>
        </a:spcAft>
        <a:defRPr sz="2800">
          <a:solidFill>
            <a:schemeClr val="tx1"/>
          </a:solidFill>
          <a:latin typeface="Arial" charset="0"/>
        </a:defRPr>
      </a:lvl9pPr>
    </p:titleStyle>
    <p:bodyStyle>
      <a:lvl1pPr marL="231775" indent="-231775" algn="l" rtl="0" eaLnBrk="0" fontAlgn="base" hangingPunct="0">
        <a:lnSpc>
          <a:spcPct val="90000"/>
        </a:lnSpc>
        <a:spcBef>
          <a:spcPct val="30000"/>
        </a:spcBef>
        <a:spcAft>
          <a:spcPct val="0"/>
        </a:spcAft>
        <a:buClr>
          <a:schemeClr val="tx2"/>
        </a:buClr>
        <a:buFont typeface="Wingdings" panose="05000000000000000000" pitchFamily="2" charset="2"/>
        <a:buChar char="§"/>
        <a:defRPr sz="2400">
          <a:solidFill>
            <a:schemeClr val="tx1"/>
          </a:solidFill>
          <a:latin typeface="+mn-lt"/>
          <a:ea typeface="+mn-ea"/>
          <a:cs typeface="+mn-cs"/>
        </a:defRPr>
      </a:lvl1pPr>
      <a:lvl2pPr marL="571500" indent="-225425" algn="l" rtl="0" eaLnBrk="0" fontAlgn="base" hangingPunct="0">
        <a:lnSpc>
          <a:spcPct val="90000"/>
        </a:lnSpc>
        <a:spcBef>
          <a:spcPct val="30000"/>
        </a:spcBef>
        <a:spcAft>
          <a:spcPct val="0"/>
        </a:spcAft>
        <a:buClr>
          <a:schemeClr val="tx2"/>
        </a:buClr>
        <a:buChar char="–"/>
        <a:defRPr sz="2000">
          <a:solidFill>
            <a:schemeClr val="tx1"/>
          </a:solidFill>
          <a:latin typeface="+mn-lt"/>
        </a:defRPr>
      </a:lvl2pPr>
      <a:lvl3pPr marL="914400" indent="-228600" algn="l" rtl="0" eaLnBrk="0" fontAlgn="base" hangingPunct="0">
        <a:lnSpc>
          <a:spcPct val="90000"/>
        </a:lnSpc>
        <a:spcBef>
          <a:spcPct val="30000"/>
        </a:spcBef>
        <a:spcAft>
          <a:spcPct val="0"/>
        </a:spcAft>
        <a:buClr>
          <a:schemeClr val="tx2"/>
        </a:buClr>
        <a:buChar char="•"/>
        <a:defRPr sz="2400">
          <a:solidFill>
            <a:schemeClr val="tx1"/>
          </a:solidFill>
          <a:latin typeface="+mn-lt"/>
        </a:defRPr>
      </a:lvl3pPr>
      <a:lvl4pPr marL="1257300" indent="-228600" algn="l" rtl="0" eaLnBrk="0" fontAlgn="base" hangingPunct="0">
        <a:lnSpc>
          <a:spcPct val="90000"/>
        </a:lnSpc>
        <a:spcBef>
          <a:spcPct val="30000"/>
        </a:spcBef>
        <a:spcAft>
          <a:spcPct val="0"/>
        </a:spcAft>
        <a:buClr>
          <a:schemeClr val="tx2"/>
        </a:buClr>
        <a:buChar char="–"/>
        <a:defRPr sz="1600">
          <a:solidFill>
            <a:schemeClr val="tx1"/>
          </a:solidFill>
          <a:latin typeface="+mn-lt"/>
        </a:defRPr>
      </a:lvl4pPr>
      <a:lvl5pPr marL="1600200" indent="-228600" algn="l" rtl="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mn-lt"/>
        </a:defRPr>
      </a:lvl5pPr>
      <a:lvl6pPr marL="2057400" indent="-228600" algn="l" rtl="0" eaLnBrk="0" fontAlgn="base" hangingPunct="0">
        <a:lnSpc>
          <a:spcPct val="90000"/>
        </a:lnSpc>
        <a:spcBef>
          <a:spcPct val="30000"/>
        </a:spcBef>
        <a:spcAft>
          <a:spcPct val="0"/>
        </a:spcAft>
        <a:buClr>
          <a:schemeClr val="tx2"/>
        </a:buClr>
        <a:buFont typeface="Arial" charset="0"/>
        <a:buChar char="–"/>
        <a:defRPr sz="1400">
          <a:solidFill>
            <a:schemeClr val="tx1"/>
          </a:solidFill>
          <a:latin typeface="+mn-lt"/>
        </a:defRPr>
      </a:lvl6pPr>
      <a:lvl7pPr marL="2514600" indent="-228600" algn="l" rtl="0" eaLnBrk="0" fontAlgn="base" hangingPunct="0">
        <a:lnSpc>
          <a:spcPct val="90000"/>
        </a:lnSpc>
        <a:spcBef>
          <a:spcPct val="30000"/>
        </a:spcBef>
        <a:spcAft>
          <a:spcPct val="0"/>
        </a:spcAft>
        <a:buClr>
          <a:schemeClr val="tx2"/>
        </a:buClr>
        <a:buFont typeface="Arial" charset="0"/>
        <a:buChar char="–"/>
        <a:defRPr sz="1400">
          <a:solidFill>
            <a:schemeClr val="tx1"/>
          </a:solidFill>
          <a:latin typeface="+mn-lt"/>
        </a:defRPr>
      </a:lvl7pPr>
      <a:lvl8pPr marL="2971800" indent="-228600" algn="l" rtl="0" eaLnBrk="0" fontAlgn="base" hangingPunct="0">
        <a:lnSpc>
          <a:spcPct val="90000"/>
        </a:lnSpc>
        <a:spcBef>
          <a:spcPct val="30000"/>
        </a:spcBef>
        <a:spcAft>
          <a:spcPct val="0"/>
        </a:spcAft>
        <a:buClr>
          <a:schemeClr val="tx2"/>
        </a:buClr>
        <a:buFont typeface="Arial" charset="0"/>
        <a:buChar char="–"/>
        <a:defRPr sz="1400">
          <a:solidFill>
            <a:schemeClr val="tx1"/>
          </a:solidFill>
          <a:latin typeface="+mn-lt"/>
        </a:defRPr>
      </a:lvl8pPr>
      <a:lvl9pPr marL="3429000" indent="-228600" algn="l" rtl="0" eaLnBrk="0" fontAlgn="base" hangingPunct="0">
        <a:lnSpc>
          <a:spcPct val="90000"/>
        </a:lnSpc>
        <a:spcBef>
          <a:spcPct val="30000"/>
        </a:spcBef>
        <a:spcAft>
          <a:spcPct val="0"/>
        </a:spcAft>
        <a:buClr>
          <a:schemeClr val="tx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DF02B60-A7CF-4040-A534-DD44448F39A3}"/>
              </a:ext>
            </a:extLst>
          </p:cNvPr>
          <p:cNvSpPr>
            <a:spLocks noGrp="1" noChangeArrowheads="1"/>
          </p:cNvSpPr>
          <p:nvPr>
            <p:ph type="body" idx="1"/>
          </p:nvPr>
        </p:nvSpPr>
        <p:spPr bwMode="auto">
          <a:xfrm>
            <a:off x="504825" y="1731963"/>
            <a:ext cx="8339138"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de-DE"/>
              <a:t>Click to edit Master text styles</a:t>
            </a:r>
          </a:p>
          <a:p>
            <a:pPr lvl="1"/>
            <a:r>
              <a:rPr lang="en-US" altLang="de-DE"/>
              <a:t>Second level</a:t>
            </a:r>
          </a:p>
          <a:p>
            <a:pPr lvl="2"/>
            <a:r>
              <a:rPr lang="en-US" altLang="de-DE"/>
              <a:t>Third level</a:t>
            </a:r>
          </a:p>
          <a:p>
            <a:pPr lvl="3"/>
            <a:r>
              <a:rPr lang="en-US" altLang="de-DE"/>
              <a:t>Fourth level</a:t>
            </a:r>
          </a:p>
          <a:p>
            <a:pPr lvl="4"/>
            <a:r>
              <a:rPr lang="en-US" altLang="de-DE"/>
              <a:t>Fifth level</a:t>
            </a:r>
          </a:p>
        </p:txBody>
      </p:sp>
      <p:sp>
        <p:nvSpPr>
          <p:cNvPr id="2051" name="Rectangle 3">
            <a:extLst>
              <a:ext uri="{FF2B5EF4-FFF2-40B4-BE49-F238E27FC236}">
                <a16:creationId xmlns:a16="http://schemas.microsoft.com/office/drawing/2014/main" id="{FDC9250D-9FB5-4C5F-ABD7-B2965C1C2859}"/>
              </a:ext>
            </a:extLst>
          </p:cNvPr>
          <p:cNvSpPr>
            <a:spLocks noGrp="1" noChangeArrowheads="1"/>
          </p:cNvSpPr>
          <p:nvPr>
            <p:ph type="title"/>
          </p:nvPr>
        </p:nvSpPr>
        <p:spPr bwMode="auto">
          <a:xfrm>
            <a:off x="496888" y="182563"/>
            <a:ext cx="8347075"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br>
              <a:rPr lang="en-US" altLang="de-DE"/>
            </a:br>
            <a:r>
              <a:rPr lang="en-US" altLang="de-DE"/>
              <a:t>Click to edit Master title style</a:t>
            </a:r>
          </a:p>
        </p:txBody>
      </p:sp>
    </p:spTree>
  </p:cSld>
  <p:clrMap bg1="dk2" tx1="lt1" bg2="dk1" tx2="lt2" accent1="accent1" accent2="accent2" accent3="accent3" accent4="accent4" accent5="accent5" accent6="accent6" hlink="hlink" folHlink="folHlink"/>
  <p:sldLayoutIdLst>
    <p:sldLayoutId id="2147484729" r:id="rId1"/>
    <p:sldLayoutId id="2147484730" r:id="rId2"/>
  </p:sldLayoutIdLst>
  <p:transition>
    <p:wipe dir="r"/>
  </p:transition>
  <p:hf sldNum="0" hdr="0" ftr="0" dt="0"/>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Arial" pitchFamily="34" charset="0"/>
        </a:defRPr>
      </a:lvl2pPr>
      <a:lvl3pPr algn="l" rtl="0" eaLnBrk="0" fontAlgn="base" hangingPunct="0">
        <a:spcBef>
          <a:spcPct val="0"/>
        </a:spcBef>
        <a:spcAft>
          <a:spcPct val="0"/>
        </a:spcAft>
        <a:defRPr sz="2800">
          <a:solidFill>
            <a:schemeClr val="tx1"/>
          </a:solidFill>
          <a:latin typeface="Arial" pitchFamily="34" charset="0"/>
        </a:defRPr>
      </a:lvl3pPr>
      <a:lvl4pPr algn="l" rtl="0" eaLnBrk="0" fontAlgn="base" hangingPunct="0">
        <a:spcBef>
          <a:spcPct val="0"/>
        </a:spcBef>
        <a:spcAft>
          <a:spcPct val="0"/>
        </a:spcAft>
        <a:defRPr sz="2800">
          <a:solidFill>
            <a:schemeClr val="tx1"/>
          </a:solidFill>
          <a:latin typeface="Arial" pitchFamily="34" charset="0"/>
        </a:defRPr>
      </a:lvl4pPr>
      <a:lvl5pPr algn="l" rtl="0" eaLnBrk="0" fontAlgn="base" hangingPunct="0">
        <a:spcBef>
          <a:spcPct val="0"/>
        </a:spcBef>
        <a:spcAft>
          <a:spcPct val="0"/>
        </a:spcAft>
        <a:defRPr sz="2800">
          <a:solidFill>
            <a:schemeClr val="tx1"/>
          </a:solidFill>
          <a:latin typeface="Arial" pitchFamily="34" charset="0"/>
        </a:defRPr>
      </a:lvl5pPr>
      <a:lvl6pPr marL="457200" algn="l" rtl="0" eaLnBrk="0" fontAlgn="base" hangingPunct="0">
        <a:spcBef>
          <a:spcPct val="0"/>
        </a:spcBef>
        <a:spcAft>
          <a:spcPct val="0"/>
        </a:spcAft>
        <a:defRPr sz="2800">
          <a:solidFill>
            <a:schemeClr val="tx1"/>
          </a:solidFill>
          <a:latin typeface="Arial" pitchFamily="34" charset="0"/>
        </a:defRPr>
      </a:lvl6pPr>
      <a:lvl7pPr marL="914400" algn="l" rtl="0" eaLnBrk="0" fontAlgn="base" hangingPunct="0">
        <a:spcBef>
          <a:spcPct val="0"/>
        </a:spcBef>
        <a:spcAft>
          <a:spcPct val="0"/>
        </a:spcAft>
        <a:defRPr sz="2800">
          <a:solidFill>
            <a:schemeClr val="tx1"/>
          </a:solidFill>
          <a:latin typeface="Arial" pitchFamily="34" charset="0"/>
        </a:defRPr>
      </a:lvl7pPr>
      <a:lvl8pPr marL="1371600" algn="l" rtl="0" eaLnBrk="0" fontAlgn="base" hangingPunct="0">
        <a:spcBef>
          <a:spcPct val="0"/>
        </a:spcBef>
        <a:spcAft>
          <a:spcPct val="0"/>
        </a:spcAft>
        <a:defRPr sz="2800">
          <a:solidFill>
            <a:schemeClr val="tx1"/>
          </a:solidFill>
          <a:latin typeface="Arial" pitchFamily="34" charset="0"/>
        </a:defRPr>
      </a:lvl8pPr>
      <a:lvl9pPr marL="1828800" algn="l" rtl="0" eaLnBrk="0" fontAlgn="base" hangingPunct="0">
        <a:spcBef>
          <a:spcPct val="0"/>
        </a:spcBef>
        <a:spcAft>
          <a:spcPct val="0"/>
        </a:spcAft>
        <a:defRPr sz="2800">
          <a:solidFill>
            <a:schemeClr val="tx1"/>
          </a:solidFill>
          <a:latin typeface="Arial" pitchFamily="34" charset="0"/>
        </a:defRPr>
      </a:lvl9pPr>
    </p:titleStyle>
    <p:bodyStyle>
      <a:lvl1pPr marL="231775" indent="-231775" algn="l" rtl="0" eaLnBrk="0" fontAlgn="base" hangingPunct="0">
        <a:lnSpc>
          <a:spcPct val="90000"/>
        </a:lnSpc>
        <a:spcBef>
          <a:spcPct val="30000"/>
        </a:spcBef>
        <a:spcAft>
          <a:spcPct val="0"/>
        </a:spcAft>
        <a:buClr>
          <a:schemeClr val="tx2"/>
        </a:buClr>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lnSpc>
          <a:spcPct val="90000"/>
        </a:lnSpc>
        <a:spcBef>
          <a:spcPct val="30000"/>
        </a:spcBef>
        <a:spcAft>
          <a:spcPct val="0"/>
        </a:spcAft>
        <a:buClr>
          <a:schemeClr val="tx2"/>
        </a:buClr>
        <a:buChar char="–"/>
        <a:defRPr sz="2000">
          <a:solidFill>
            <a:schemeClr val="tx1"/>
          </a:solidFill>
          <a:latin typeface="+mn-lt"/>
        </a:defRPr>
      </a:lvl2pPr>
      <a:lvl3pPr marL="1143000" indent="-228600" algn="l" rtl="0" eaLnBrk="0" fontAlgn="base" hangingPunct="0">
        <a:lnSpc>
          <a:spcPct val="90000"/>
        </a:lnSpc>
        <a:spcBef>
          <a:spcPct val="30000"/>
        </a:spcBef>
        <a:spcAft>
          <a:spcPct val="0"/>
        </a:spcAft>
        <a:buClr>
          <a:schemeClr val="tx2"/>
        </a:buClr>
        <a:buChar char="•"/>
        <a:defRPr sz="2400">
          <a:solidFill>
            <a:schemeClr val="tx1"/>
          </a:solidFill>
          <a:latin typeface="+mn-lt"/>
        </a:defRPr>
      </a:lvl3pPr>
      <a:lvl4pPr marL="1600200" indent="-228600" algn="l" rtl="0" eaLnBrk="0" fontAlgn="base" hangingPunct="0">
        <a:lnSpc>
          <a:spcPct val="90000"/>
        </a:lnSpc>
        <a:spcBef>
          <a:spcPct val="30000"/>
        </a:spcBef>
        <a:spcAft>
          <a:spcPct val="0"/>
        </a:spcAft>
        <a:buClr>
          <a:schemeClr val="tx2"/>
        </a:buClr>
        <a:buChar char="–"/>
        <a:defRPr sz="1600">
          <a:solidFill>
            <a:schemeClr val="tx1"/>
          </a:solidFill>
          <a:latin typeface="+mn-lt"/>
        </a:defRPr>
      </a:lvl4pPr>
      <a:lvl5pPr marL="2057400" indent="-228600" algn="l" rtl="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mn-lt"/>
        </a:defRPr>
      </a:lvl5pPr>
      <a:lvl6pPr marL="25146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6pPr>
      <a:lvl7pPr marL="29718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7pPr>
      <a:lvl8pPr marL="34290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8pPr>
      <a:lvl9pPr marL="38862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927D16D-FA57-491C-AC55-1D758CE8611C}"/>
              </a:ext>
            </a:extLst>
          </p:cNvPr>
          <p:cNvSpPr>
            <a:spLocks noGrp="1" noChangeArrowheads="1"/>
          </p:cNvSpPr>
          <p:nvPr>
            <p:ph type="body" idx="1"/>
          </p:nvPr>
        </p:nvSpPr>
        <p:spPr bwMode="auto">
          <a:xfrm>
            <a:off x="504825" y="1731963"/>
            <a:ext cx="8339138"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de-DE"/>
              <a:t>Click to edit Master text styles</a:t>
            </a:r>
          </a:p>
          <a:p>
            <a:pPr lvl="1"/>
            <a:r>
              <a:rPr lang="en-US" altLang="de-DE"/>
              <a:t>Second level</a:t>
            </a:r>
          </a:p>
          <a:p>
            <a:pPr lvl="2"/>
            <a:r>
              <a:rPr lang="en-US" altLang="de-DE"/>
              <a:t>Third level</a:t>
            </a:r>
          </a:p>
          <a:p>
            <a:pPr lvl="3"/>
            <a:r>
              <a:rPr lang="en-US" altLang="de-DE"/>
              <a:t>Fourth level</a:t>
            </a:r>
          </a:p>
          <a:p>
            <a:pPr lvl="4"/>
            <a:r>
              <a:rPr lang="en-US" altLang="de-DE"/>
              <a:t>Fifth level</a:t>
            </a:r>
          </a:p>
        </p:txBody>
      </p:sp>
      <p:sp>
        <p:nvSpPr>
          <p:cNvPr id="3075" name="Rectangle 3">
            <a:extLst>
              <a:ext uri="{FF2B5EF4-FFF2-40B4-BE49-F238E27FC236}">
                <a16:creationId xmlns:a16="http://schemas.microsoft.com/office/drawing/2014/main" id="{F4C063C4-C7F2-446C-BDE1-357C0EE2C29E}"/>
              </a:ext>
            </a:extLst>
          </p:cNvPr>
          <p:cNvSpPr>
            <a:spLocks noGrp="1" noChangeArrowheads="1"/>
          </p:cNvSpPr>
          <p:nvPr>
            <p:ph type="title"/>
          </p:nvPr>
        </p:nvSpPr>
        <p:spPr bwMode="auto">
          <a:xfrm>
            <a:off x="496888" y="182563"/>
            <a:ext cx="8347075"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br>
              <a:rPr lang="en-US" altLang="de-DE"/>
            </a:br>
            <a:r>
              <a:rPr lang="en-US" altLang="de-DE"/>
              <a:t>Click to edit Master title style</a:t>
            </a:r>
          </a:p>
        </p:txBody>
      </p:sp>
      <p:sp>
        <p:nvSpPr>
          <p:cNvPr id="3076" name="Text Box 6">
            <a:extLst>
              <a:ext uri="{FF2B5EF4-FFF2-40B4-BE49-F238E27FC236}">
                <a16:creationId xmlns:a16="http://schemas.microsoft.com/office/drawing/2014/main" id="{951F91FA-BA6B-4875-9467-7DE446F28B41}"/>
              </a:ext>
            </a:extLst>
          </p:cNvPr>
          <p:cNvSpPr txBox="1">
            <a:spLocks noChangeArrowheads="1"/>
          </p:cNvSpPr>
          <p:nvPr/>
        </p:nvSpPr>
        <p:spPr bwMode="auto">
          <a:xfrm>
            <a:off x="7500938" y="6672263"/>
            <a:ext cx="1643062"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90000"/>
              </a:lnSpc>
              <a:defRPr/>
            </a:pPr>
            <a:r>
              <a:rPr lang="en-US" altLang="de-DE" sz="800">
                <a:solidFill>
                  <a:srgbClr val="FFFFFF"/>
                </a:solidFill>
              </a:rPr>
              <a:t>Nicht kopieren oder weiterleiten.</a:t>
            </a:r>
          </a:p>
        </p:txBody>
      </p:sp>
      <p:sp>
        <p:nvSpPr>
          <p:cNvPr id="3077" name="Rectangle 5">
            <a:extLst>
              <a:ext uri="{FF2B5EF4-FFF2-40B4-BE49-F238E27FC236}">
                <a16:creationId xmlns:a16="http://schemas.microsoft.com/office/drawing/2014/main" id="{C329E5FA-852B-43B1-8ABB-ED9AEFC272C7}"/>
              </a:ext>
            </a:extLst>
          </p:cNvPr>
          <p:cNvSpPr>
            <a:spLocks noChangeArrowheads="1"/>
          </p:cNvSpPr>
          <p:nvPr userDrawn="1"/>
        </p:nvSpPr>
        <p:spPr bwMode="auto">
          <a:xfrm>
            <a:off x="188913" y="6646863"/>
            <a:ext cx="20399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de-DE" sz="800" dirty="0">
                <a:solidFill>
                  <a:srgbClr val="FFFFFF"/>
                </a:solidFill>
              </a:rPr>
              <a:t>© 2021 Amgen. Alle </a:t>
            </a:r>
            <a:r>
              <a:rPr lang="en-US" altLang="de-DE" sz="800" dirty="0" err="1">
                <a:solidFill>
                  <a:srgbClr val="FFFFFF"/>
                </a:solidFill>
              </a:rPr>
              <a:t>Rechte</a:t>
            </a:r>
            <a:r>
              <a:rPr lang="en-US" altLang="de-DE" sz="800" dirty="0">
                <a:solidFill>
                  <a:srgbClr val="FFFFFF"/>
                </a:solidFill>
              </a:rPr>
              <a:t> </a:t>
            </a:r>
            <a:r>
              <a:rPr lang="en-US" altLang="de-DE" sz="800" dirty="0" err="1">
                <a:solidFill>
                  <a:srgbClr val="FFFFFF"/>
                </a:solidFill>
              </a:rPr>
              <a:t>vorbehalten</a:t>
            </a:r>
            <a:r>
              <a:rPr lang="en-US" altLang="de-DE" sz="800" dirty="0">
                <a:solidFill>
                  <a:srgbClr val="FFFFFF"/>
                </a:solidFill>
              </a:rPr>
              <a:t>.</a:t>
            </a:r>
          </a:p>
        </p:txBody>
      </p:sp>
    </p:spTree>
  </p:cSld>
  <p:clrMap bg1="dk2" tx1="lt1" bg2="dk1" tx2="lt2" accent1="accent1" accent2="accent2" accent3="accent3" accent4="accent4" accent5="accent5" accent6="accent6" hlink="hlink" folHlink="folHlink"/>
  <p:sldLayoutIdLst>
    <p:sldLayoutId id="2147484741" r:id="rId1"/>
    <p:sldLayoutId id="2147484731" r:id="rId2"/>
    <p:sldLayoutId id="2147484742" r:id="rId3"/>
    <p:sldLayoutId id="2147484743" r:id="rId4"/>
    <p:sldLayoutId id="2147484732" r:id="rId5"/>
    <p:sldLayoutId id="2147484733" r:id="rId6"/>
    <p:sldLayoutId id="2147484734" r:id="rId7"/>
    <p:sldLayoutId id="2147484744" r:id="rId8"/>
  </p:sldLayoutIdLst>
  <p:transition>
    <p:wipe dir="r"/>
  </p:transition>
  <p:hf sldNum="0" hdr="0" ftr="0" dt="0"/>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Arial" pitchFamily="34" charset="0"/>
        </a:defRPr>
      </a:lvl2pPr>
      <a:lvl3pPr algn="l" rtl="0" eaLnBrk="0" fontAlgn="base" hangingPunct="0">
        <a:spcBef>
          <a:spcPct val="0"/>
        </a:spcBef>
        <a:spcAft>
          <a:spcPct val="0"/>
        </a:spcAft>
        <a:defRPr sz="2800">
          <a:solidFill>
            <a:schemeClr val="tx1"/>
          </a:solidFill>
          <a:latin typeface="Arial" pitchFamily="34" charset="0"/>
        </a:defRPr>
      </a:lvl3pPr>
      <a:lvl4pPr algn="l" rtl="0" eaLnBrk="0" fontAlgn="base" hangingPunct="0">
        <a:spcBef>
          <a:spcPct val="0"/>
        </a:spcBef>
        <a:spcAft>
          <a:spcPct val="0"/>
        </a:spcAft>
        <a:defRPr sz="2800">
          <a:solidFill>
            <a:schemeClr val="tx1"/>
          </a:solidFill>
          <a:latin typeface="Arial" pitchFamily="34" charset="0"/>
        </a:defRPr>
      </a:lvl4pPr>
      <a:lvl5pPr algn="l" rtl="0" eaLnBrk="0" fontAlgn="base" hangingPunct="0">
        <a:spcBef>
          <a:spcPct val="0"/>
        </a:spcBef>
        <a:spcAft>
          <a:spcPct val="0"/>
        </a:spcAft>
        <a:defRPr sz="2800">
          <a:solidFill>
            <a:schemeClr val="tx1"/>
          </a:solidFill>
          <a:latin typeface="Arial" pitchFamily="34" charset="0"/>
        </a:defRPr>
      </a:lvl5pPr>
      <a:lvl6pPr marL="457200" algn="l" rtl="0" eaLnBrk="0" fontAlgn="base" hangingPunct="0">
        <a:spcBef>
          <a:spcPct val="0"/>
        </a:spcBef>
        <a:spcAft>
          <a:spcPct val="0"/>
        </a:spcAft>
        <a:defRPr sz="2800">
          <a:solidFill>
            <a:schemeClr val="tx1"/>
          </a:solidFill>
          <a:latin typeface="Arial" pitchFamily="34" charset="0"/>
        </a:defRPr>
      </a:lvl6pPr>
      <a:lvl7pPr marL="914400" algn="l" rtl="0" eaLnBrk="0" fontAlgn="base" hangingPunct="0">
        <a:spcBef>
          <a:spcPct val="0"/>
        </a:spcBef>
        <a:spcAft>
          <a:spcPct val="0"/>
        </a:spcAft>
        <a:defRPr sz="2800">
          <a:solidFill>
            <a:schemeClr val="tx1"/>
          </a:solidFill>
          <a:latin typeface="Arial" pitchFamily="34" charset="0"/>
        </a:defRPr>
      </a:lvl7pPr>
      <a:lvl8pPr marL="1371600" algn="l" rtl="0" eaLnBrk="0" fontAlgn="base" hangingPunct="0">
        <a:spcBef>
          <a:spcPct val="0"/>
        </a:spcBef>
        <a:spcAft>
          <a:spcPct val="0"/>
        </a:spcAft>
        <a:defRPr sz="2800">
          <a:solidFill>
            <a:schemeClr val="tx1"/>
          </a:solidFill>
          <a:latin typeface="Arial" pitchFamily="34" charset="0"/>
        </a:defRPr>
      </a:lvl8pPr>
      <a:lvl9pPr marL="1828800" algn="l" rtl="0" eaLnBrk="0" fontAlgn="base" hangingPunct="0">
        <a:spcBef>
          <a:spcPct val="0"/>
        </a:spcBef>
        <a:spcAft>
          <a:spcPct val="0"/>
        </a:spcAft>
        <a:defRPr sz="2800">
          <a:solidFill>
            <a:schemeClr val="tx1"/>
          </a:solidFill>
          <a:latin typeface="Arial" pitchFamily="34" charset="0"/>
        </a:defRPr>
      </a:lvl9pPr>
    </p:titleStyle>
    <p:bodyStyle>
      <a:lvl1pPr marL="231775" indent="-231775" algn="l" rtl="0" eaLnBrk="0" fontAlgn="base" hangingPunct="0">
        <a:lnSpc>
          <a:spcPct val="90000"/>
        </a:lnSpc>
        <a:spcBef>
          <a:spcPct val="30000"/>
        </a:spcBef>
        <a:spcAft>
          <a:spcPct val="0"/>
        </a:spcAft>
        <a:buClr>
          <a:schemeClr val="tx2"/>
        </a:buClr>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lnSpc>
          <a:spcPct val="90000"/>
        </a:lnSpc>
        <a:spcBef>
          <a:spcPct val="30000"/>
        </a:spcBef>
        <a:spcAft>
          <a:spcPct val="0"/>
        </a:spcAft>
        <a:buClr>
          <a:schemeClr val="tx2"/>
        </a:buClr>
        <a:buChar char="–"/>
        <a:defRPr sz="2000">
          <a:solidFill>
            <a:schemeClr val="tx1"/>
          </a:solidFill>
          <a:latin typeface="+mn-lt"/>
        </a:defRPr>
      </a:lvl2pPr>
      <a:lvl3pPr marL="1143000" indent="-228600" algn="l" rtl="0" eaLnBrk="0" fontAlgn="base" hangingPunct="0">
        <a:lnSpc>
          <a:spcPct val="90000"/>
        </a:lnSpc>
        <a:spcBef>
          <a:spcPct val="30000"/>
        </a:spcBef>
        <a:spcAft>
          <a:spcPct val="0"/>
        </a:spcAft>
        <a:buClr>
          <a:schemeClr val="tx2"/>
        </a:buClr>
        <a:buChar char="•"/>
        <a:defRPr sz="2400">
          <a:solidFill>
            <a:schemeClr val="tx1"/>
          </a:solidFill>
          <a:latin typeface="+mn-lt"/>
        </a:defRPr>
      </a:lvl3pPr>
      <a:lvl4pPr marL="1600200" indent="-228600" algn="l" rtl="0" eaLnBrk="0" fontAlgn="base" hangingPunct="0">
        <a:lnSpc>
          <a:spcPct val="90000"/>
        </a:lnSpc>
        <a:spcBef>
          <a:spcPct val="30000"/>
        </a:spcBef>
        <a:spcAft>
          <a:spcPct val="0"/>
        </a:spcAft>
        <a:buClr>
          <a:schemeClr val="tx2"/>
        </a:buClr>
        <a:buChar char="–"/>
        <a:defRPr sz="1600">
          <a:solidFill>
            <a:schemeClr val="tx1"/>
          </a:solidFill>
          <a:latin typeface="+mn-lt"/>
        </a:defRPr>
      </a:lvl4pPr>
      <a:lvl5pPr marL="2057400" indent="-228600" algn="l" rtl="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mn-lt"/>
        </a:defRPr>
      </a:lvl5pPr>
      <a:lvl6pPr marL="25146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6pPr>
      <a:lvl7pPr marL="29718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7pPr>
      <a:lvl8pPr marL="34290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8pPr>
      <a:lvl9pPr marL="38862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11488B7-9E26-4DE6-90F5-A01BC883C653}"/>
              </a:ext>
            </a:extLst>
          </p:cNvPr>
          <p:cNvSpPr>
            <a:spLocks noGrp="1" noChangeArrowheads="1"/>
          </p:cNvSpPr>
          <p:nvPr>
            <p:ph type="body" idx="1"/>
          </p:nvPr>
        </p:nvSpPr>
        <p:spPr bwMode="auto">
          <a:xfrm>
            <a:off x="504825" y="1731963"/>
            <a:ext cx="8339138"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de-DE"/>
              <a:t>Click to edit Master text styles</a:t>
            </a:r>
          </a:p>
          <a:p>
            <a:pPr lvl="1"/>
            <a:r>
              <a:rPr lang="en-US" altLang="de-DE"/>
              <a:t>Second level</a:t>
            </a:r>
          </a:p>
          <a:p>
            <a:pPr lvl="2"/>
            <a:r>
              <a:rPr lang="en-US" altLang="de-DE"/>
              <a:t>Third level</a:t>
            </a:r>
          </a:p>
          <a:p>
            <a:pPr lvl="3"/>
            <a:r>
              <a:rPr lang="en-US" altLang="de-DE"/>
              <a:t>Fourth level</a:t>
            </a:r>
          </a:p>
          <a:p>
            <a:pPr lvl="4"/>
            <a:r>
              <a:rPr lang="en-US" altLang="de-DE"/>
              <a:t>Fifth level</a:t>
            </a:r>
          </a:p>
        </p:txBody>
      </p:sp>
      <p:sp>
        <p:nvSpPr>
          <p:cNvPr id="4099" name="Rectangle 3">
            <a:extLst>
              <a:ext uri="{FF2B5EF4-FFF2-40B4-BE49-F238E27FC236}">
                <a16:creationId xmlns:a16="http://schemas.microsoft.com/office/drawing/2014/main" id="{F51175B4-C770-4DD9-A68D-2B5E569DB8E2}"/>
              </a:ext>
            </a:extLst>
          </p:cNvPr>
          <p:cNvSpPr>
            <a:spLocks noGrp="1" noChangeArrowheads="1"/>
          </p:cNvSpPr>
          <p:nvPr>
            <p:ph type="title"/>
          </p:nvPr>
        </p:nvSpPr>
        <p:spPr bwMode="auto">
          <a:xfrm>
            <a:off x="496888" y="182563"/>
            <a:ext cx="8347075"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br>
              <a:rPr lang="en-US" altLang="de-DE"/>
            </a:br>
            <a:r>
              <a:rPr lang="en-US" altLang="de-DE"/>
              <a:t>Click to edit Master title style</a:t>
            </a:r>
          </a:p>
        </p:txBody>
      </p:sp>
      <p:sp>
        <p:nvSpPr>
          <p:cNvPr id="4100" name="Text Box 6">
            <a:extLst>
              <a:ext uri="{FF2B5EF4-FFF2-40B4-BE49-F238E27FC236}">
                <a16:creationId xmlns:a16="http://schemas.microsoft.com/office/drawing/2014/main" id="{DED7B606-63CF-47D9-AC1B-30577D094070}"/>
              </a:ext>
            </a:extLst>
          </p:cNvPr>
          <p:cNvSpPr txBox="1">
            <a:spLocks noChangeArrowheads="1"/>
          </p:cNvSpPr>
          <p:nvPr/>
        </p:nvSpPr>
        <p:spPr bwMode="auto">
          <a:xfrm>
            <a:off x="7500938" y="6672263"/>
            <a:ext cx="1643062"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90000"/>
              </a:lnSpc>
              <a:defRPr/>
            </a:pPr>
            <a:r>
              <a:rPr lang="en-US" altLang="de-DE" sz="800">
                <a:solidFill>
                  <a:srgbClr val="FFFFFF"/>
                </a:solidFill>
              </a:rPr>
              <a:t>Nicht kopieren oder weiterleiten.</a:t>
            </a:r>
          </a:p>
        </p:txBody>
      </p:sp>
      <p:sp>
        <p:nvSpPr>
          <p:cNvPr id="4101" name="Rectangle 5">
            <a:extLst>
              <a:ext uri="{FF2B5EF4-FFF2-40B4-BE49-F238E27FC236}">
                <a16:creationId xmlns:a16="http://schemas.microsoft.com/office/drawing/2014/main" id="{31153A57-DD1F-4FBA-89D8-672EFA90CF3C}"/>
              </a:ext>
            </a:extLst>
          </p:cNvPr>
          <p:cNvSpPr>
            <a:spLocks noChangeArrowheads="1"/>
          </p:cNvSpPr>
          <p:nvPr userDrawn="1"/>
        </p:nvSpPr>
        <p:spPr bwMode="auto">
          <a:xfrm>
            <a:off x="188913" y="6646863"/>
            <a:ext cx="20399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de-DE" sz="800" dirty="0">
                <a:solidFill>
                  <a:srgbClr val="FFFFFF"/>
                </a:solidFill>
              </a:rPr>
              <a:t>© 2021 Amgen. Alle </a:t>
            </a:r>
            <a:r>
              <a:rPr lang="en-US" altLang="de-DE" sz="800" dirty="0" err="1">
                <a:solidFill>
                  <a:srgbClr val="FFFFFF"/>
                </a:solidFill>
              </a:rPr>
              <a:t>Rechte</a:t>
            </a:r>
            <a:r>
              <a:rPr lang="en-US" altLang="de-DE" sz="800" dirty="0">
                <a:solidFill>
                  <a:srgbClr val="FFFFFF"/>
                </a:solidFill>
              </a:rPr>
              <a:t> </a:t>
            </a:r>
            <a:r>
              <a:rPr lang="en-US" altLang="de-DE" sz="800" dirty="0" err="1">
                <a:solidFill>
                  <a:srgbClr val="FFFFFF"/>
                </a:solidFill>
              </a:rPr>
              <a:t>vorbehalten</a:t>
            </a:r>
            <a:r>
              <a:rPr lang="en-US" altLang="de-DE" sz="800" dirty="0">
                <a:solidFill>
                  <a:srgbClr val="FFFFFF"/>
                </a:solidFill>
              </a:rPr>
              <a:t>.</a:t>
            </a:r>
          </a:p>
        </p:txBody>
      </p:sp>
    </p:spTree>
  </p:cSld>
  <p:clrMap bg1="dk2" tx1="lt1" bg2="dk1" tx2="lt2" accent1="accent1" accent2="accent2" accent3="accent3" accent4="accent4" accent5="accent5" accent6="accent6" hlink="hlink" folHlink="folHlink"/>
  <p:sldLayoutIdLst>
    <p:sldLayoutId id="2147484735" r:id="rId1"/>
  </p:sldLayoutIdLst>
  <p:transition>
    <p:wipe dir="r"/>
  </p:transition>
  <p:hf sldNum="0" hdr="0" ftr="0" dt="0"/>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Arial" pitchFamily="34" charset="0"/>
        </a:defRPr>
      </a:lvl2pPr>
      <a:lvl3pPr algn="l" rtl="0" eaLnBrk="0" fontAlgn="base" hangingPunct="0">
        <a:spcBef>
          <a:spcPct val="0"/>
        </a:spcBef>
        <a:spcAft>
          <a:spcPct val="0"/>
        </a:spcAft>
        <a:defRPr sz="2800">
          <a:solidFill>
            <a:schemeClr val="tx1"/>
          </a:solidFill>
          <a:latin typeface="Arial" pitchFamily="34" charset="0"/>
        </a:defRPr>
      </a:lvl3pPr>
      <a:lvl4pPr algn="l" rtl="0" eaLnBrk="0" fontAlgn="base" hangingPunct="0">
        <a:spcBef>
          <a:spcPct val="0"/>
        </a:spcBef>
        <a:spcAft>
          <a:spcPct val="0"/>
        </a:spcAft>
        <a:defRPr sz="2800">
          <a:solidFill>
            <a:schemeClr val="tx1"/>
          </a:solidFill>
          <a:latin typeface="Arial" pitchFamily="34" charset="0"/>
        </a:defRPr>
      </a:lvl4pPr>
      <a:lvl5pPr algn="l" rtl="0" eaLnBrk="0" fontAlgn="base" hangingPunct="0">
        <a:spcBef>
          <a:spcPct val="0"/>
        </a:spcBef>
        <a:spcAft>
          <a:spcPct val="0"/>
        </a:spcAft>
        <a:defRPr sz="2800">
          <a:solidFill>
            <a:schemeClr val="tx1"/>
          </a:solidFill>
          <a:latin typeface="Arial" pitchFamily="34" charset="0"/>
        </a:defRPr>
      </a:lvl5pPr>
      <a:lvl6pPr marL="457200" algn="l" rtl="0" eaLnBrk="0" fontAlgn="base" hangingPunct="0">
        <a:spcBef>
          <a:spcPct val="0"/>
        </a:spcBef>
        <a:spcAft>
          <a:spcPct val="0"/>
        </a:spcAft>
        <a:defRPr sz="2800">
          <a:solidFill>
            <a:schemeClr val="tx1"/>
          </a:solidFill>
          <a:latin typeface="Arial" pitchFamily="34" charset="0"/>
        </a:defRPr>
      </a:lvl6pPr>
      <a:lvl7pPr marL="914400" algn="l" rtl="0" eaLnBrk="0" fontAlgn="base" hangingPunct="0">
        <a:spcBef>
          <a:spcPct val="0"/>
        </a:spcBef>
        <a:spcAft>
          <a:spcPct val="0"/>
        </a:spcAft>
        <a:defRPr sz="2800">
          <a:solidFill>
            <a:schemeClr val="tx1"/>
          </a:solidFill>
          <a:latin typeface="Arial" pitchFamily="34" charset="0"/>
        </a:defRPr>
      </a:lvl7pPr>
      <a:lvl8pPr marL="1371600" algn="l" rtl="0" eaLnBrk="0" fontAlgn="base" hangingPunct="0">
        <a:spcBef>
          <a:spcPct val="0"/>
        </a:spcBef>
        <a:spcAft>
          <a:spcPct val="0"/>
        </a:spcAft>
        <a:defRPr sz="2800">
          <a:solidFill>
            <a:schemeClr val="tx1"/>
          </a:solidFill>
          <a:latin typeface="Arial" pitchFamily="34" charset="0"/>
        </a:defRPr>
      </a:lvl8pPr>
      <a:lvl9pPr marL="1828800" algn="l" rtl="0" eaLnBrk="0" fontAlgn="base" hangingPunct="0">
        <a:spcBef>
          <a:spcPct val="0"/>
        </a:spcBef>
        <a:spcAft>
          <a:spcPct val="0"/>
        </a:spcAft>
        <a:defRPr sz="2800">
          <a:solidFill>
            <a:schemeClr val="tx1"/>
          </a:solidFill>
          <a:latin typeface="Arial" pitchFamily="34" charset="0"/>
        </a:defRPr>
      </a:lvl9pPr>
    </p:titleStyle>
    <p:bodyStyle>
      <a:lvl1pPr marL="231775" indent="-231775" algn="l" rtl="0" eaLnBrk="0" fontAlgn="base" hangingPunct="0">
        <a:lnSpc>
          <a:spcPct val="90000"/>
        </a:lnSpc>
        <a:spcBef>
          <a:spcPct val="30000"/>
        </a:spcBef>
        <a:spcAft>
          <a:spcPct val="0"/>
        </a:spcAft>
        <a:buClr>
          <a:schemeClr val="tx2"/>
        </a:buClr>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lnSpc>
          <a:spcPct val="90000"/>
        </a:lnSpc>
        <a:spcBef>
          <a:spcPct val="30000"/>
        </a:spcBef>
        <a:spcAft>
          <a:spcPct val="0"/>
        </a:spcAft>
        <a:buClr>
          <a:schemeClr val="tx2"/>
        </a:buClr>
        <a:buChar char="–"/>
        <a:defRPr sz="2000">
          <a:solidFill>
            <a:schemeClr val="tx1"/>
          </a:solidFill>
          <a:latin typeface="+mn-lt"/>
        </a:defRPr>
      </a:lvl2pPr>
      <a:lvl3pPr marL="1143000" indent="-228600" algn="l" rtl="0" eaLnBrk="0" fontAlgn="base" hangingPunct="0">
        <a:lnSpc>
          <a:spcPct val="90000"/>
        </a:lnSpc>
        <a:spcBef>
          <a:spcPct val="30000"/>
        </a:spcBef>
        <a:spcAft>
          <a:spcPct val="0"/>
        </a:spcAft>
        <a:buClr>
          <a:schemeClr val="tx2"/>
        </a:buClr>
        <a:buChar char="•"/>
        <a:defRPr sz="2400">
          <a:solidFill>
            <a:schemeClr val="tx1"/>
          </a:solidFill>
          <a:latin typeface="+mn-lt"/>
        </a:defRPr>
      </a:lvl3pPr>
      <a:lvl4pPr marL="1600200" indent="-228600" algn="l" rtl="0" eaLnBrk="0" fontAlgn="base" hangingPunct="0">
        <a:lnSpc>
          <a:spcPct val="90000"/>
        </a:lnSpc>
        <a:spcBef>
          <a:spcPct val="30000"/>
        </a:spcBef>
        <a:spcAft>
          <a:spcPct val="0"/>
        </a:spcAft>
        <a:buClr>
          <a:schemeClr val="tx2"/>
        </a:buClr>
        <a:buChar char="–"/>
        <a:defRPr sz="1600">
          <a:solidFill>
            <a:schemeClr val="tx1"/>
          </a:solidFill>
          <a:latin typeface="+mn-lt"/>
        </a:defRPr>
      </a:lvl4pPr>
      <a:lvl5pPr marL="2057400" indent="-228600" algn="l" rtl="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mn-lt"/>
        </a:defRPr>
      </a:lvl5pPr>
      <a:lvl6pPr marL="25146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6pPr>
      <a:lvl7pPr marL="29718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7pPr>
      <a:lvl8pPr marL="34290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8pPr>
      <a:lvl9pPr marL="38862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15.wmf"/><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26" Type="http://schemas.openxmlformats.org/officeDocument/2006/relationships/image" Target="../media/image38.png"/><Relationship Id="rId3" Type="http://schemas.openxmlformats.org/officeDocument/2006/relationships/notesSlide" Target="../notesSlides/notesSlide15.xml"/><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5" Type="http://schemas.openxmlformats.org/officeDocument/2006/relationships/image" Target="../media/image37.png"/><Relationship Id="rId2" Type="http://schemas.openxmlformats.org/officeDocument/2006/relationships/slideLayout" Target="../slideLayouts/slideLayout10.xml"/><Relationship Id="rId16" Type="http://schemas.openxmlformats.org/officeDocument/2006/relationships/image" Target="../media/image28.png"/><Relationship Id="rId20" Type="http://schemas.openxmlformats.org/officeDocument/2006/relationships/image" Target="../media/image32.png"/><Relationship Id="rId29" Type="http://schemas.openxmlformats.org/officeDocument/2006/relationships/image" Target="../media/image41.png"/><Relationship Id="rId1" Type="http://schemas.openxmlformats.org/officeDocument/2006/relationships/tags" Target="../tags/tag4.xml"/><Relationship Id="rId6" Type="http://schemas.openxmlformats.org/officeDocument/2006/relationships/image" Target="../media/image18.png"/><Relationship Id="rId11" Type="http://schemas.openxmlformats.org/officeDocument/2006/relationships/image" Target="../media/image23.png"/><Relationship Id="rId24" Type="http://schemas.openxmlformats.org/officeDocument/2006/relationships/image" Target="../media/image36.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png"/><Relationship Id="rId28" Type="http://schemas.openxmlformats.org/officeDocument/2006/relationships/image" Target="../media/image40.png"/><Relationship Id="rId10" Type="http://schemas.openxmlformats.org/officeDocument/2006/relationships/image" Target="../media/image22.png"/><Relationship Id="rId19" Type="http://schemas.openxmlformats.org/officeDocument/2006/relationships/image" Target="../media/image31.png"/><Relationship Id="rId31" Type="http://schemas.openxmlformats.org/officeDocument/2006/relationships/image" Target="../media/image43.png"/><Relationship Id="rId4" Type="http://schemas.openxmlformats.org/officeDocument/2006/relationships/image" Target="../media/image16.jpe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 Id="rId27" Type="http://schemas.openxmlformats.org/officeDocument/2006/relationships/image" Target="../media/image39.png"/><Relationship Id="rId30" Type="http://schemas.openxmlformats.org/officeDocument/2006/relationships/image" Target="../media/image42.png"/></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49.png"/><Relationship Id="rId18" Type="http://schemas.openxmlformats.org/officeDocument/2006/relationships/image" Target="../media/image53.png"/><Relationship Id="rId3" Type="http://schemas.openxmlformats.org/officeDocument/2006/relationships/notesSlide" Target="../notesSlides/notesSlide16.xml"/><Relationship Id="rId21" Type="http://schemas.openxmlformats.org/officeDocument/2006/relationships/image" Target="../media/image56.png"/><Relationship Id="rId7" Type="http://schemas.openxmlformats.org/officeDocument/2006/relationships/image" Target="../media/image46.png"/><Relationship Id="rId12" Type="http://schemas.openxmlformats.org/officeDocument/2006/relationships/image" Target="../media/image28.png"/><Relationship Id="rId17" Type="http://schemas.openxmlformats.org/officeDocument/2006/relationships/image" Target="../media/image52.png"/><Relationship Id="rId2" Type="http://schemas.openxmlformats.org/officeDocument/2006/relationships/slideLayout" Target="../slideLayouts/slideLayout10.xml"/><Relationship Id="rId16" Type="http://schemas.openxmlformats.org/officeDocument/2006/relationships/image" Target="../media/image33.png"/><Relationship Id="rId20" Type="http://schemas.openxmlformats.org/officeDocument/2006/relationships/image" Target="../media/image55.png"/><Relationship Id="rId1" Type="http://schemas.openxmlformats.org/officeDocument/2006/relationships/tags" Target="../tags/tag5.xml"/><Relationship Id="rId6" Type="http://schemas.openxmlformats.org/officeDocument/2006/relationships/image" Target="../media/image45.png"/><Relationship Id="rId11" Type="http://schemas.openxmlformats.org/officeDocument/2006/relationships/image" Target="../media/image26.png"/><Relationship Id="rId5" Type="http://schemas.openxmlformats.org/officeDocument/2006/relationships/image" Target="../media/image37.png"/><Relationship Id="rId15" Type="http://schemas.openxmlformats.org/officeDocument/2006/relationships/image" Target="../media/image51.png"/><Relationship Id="rId10" Type="http://schemas.openxmlformats.org/officeDocument/2006/relationships/image" Target="../media/image25.png"/><Relationship Id="rId19" Type="http://schemas.openxmlformats.org/officeDocument/2006/relationships/image" Target="../media/image54.png"/><Relationship Id="rId4" Type="http://schemas.openxmlformats.org/officeDocument/2006/relationships/image" Target="../media/image44.jpeg"/><Relationship Id="rId9" Type="http://schemas.openxmlformats.org/officeDocument/2006/relationships/image" Target="../media/image48.png"/><Relationship Id="rId14" Type="http://schemas.openxmlformats.org/officeDocument/2006/relationships/image" Target="../media/image5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tags" Target="../tags/tag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slide" Target="slide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9.xml"/><Relationship Id="rId1" Type="http://schemas.openxmlformats.org/officeDocument/2006/relationships/tags" Target="../tags/tag7.xml"/></Relationships>
</file>

<file path=ppt/slides/_rels/slide24.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notesSlide" Target="../notesSlides/notesSlide24.xml"/><Relationship Id="rId7" Type="http://schemas.openxmlformats.org/officeDocument/2006/relationships/image" Target="../media/image60.emf"/><Relationship Id="rId2" Type="http://schemas.openxmlformats.org/officeDocument/2006/relationships/slideLayout" Target="../slideLayouts/slideLayout11.xml"/><Relationship Id="rId1" Type="http://schemas.openxmlformats.org/officeDocument/2006/relationships/tags" Target="../tags/tag8.xml"/><Relationship Id="rId6" Type="http://schemas.openxmlformats.org/officeDocument/2006/relationships/image" Target="../media/image59.emf"/><Relationship Id="rId5" Type="http://schemas.openxmlformats.org/officeDocument/2006/relationships/image" Target="../media/image58.emf"/><Relationship Id="rId10" Type="http://schemas.openxmlformats.org/officeDocument/2006/relationships/image" Target="../media/image63.emf"/><Relationship Id="rId4" Type="http://schemas.openxmlformats.org/officeDocument/2006/relationships/image" Target="../media/image57.png"/><Relationship Id="rId9" Type="http://schemas.openxmlformats.org/officeDocument/2006/relationships/image" Target="../media/image62.emf"/></Relationships>
</file>

<file path=ppt/slides/_rels/slide25.xml.rels><?xml version="1.0" encoding="UTF-8" standalone="yes"?>
<Relationships xmlns="http://schemas.openxmlformats.org/package/2006/relationships"><Relationship Id="rId8" Type="http://schemas.openxmlformats.org/officeDocument/2006/relationships/image" Target="../media/image67.emf"/><Relationship Id="rId3" Type="http://schemas.openxmlformats.org/officeDocument/2006/relationships/notesSlide" Target="../notesSlides/notesSlide25.xml"/><Relationship Id="rId7" Type="http://schemas.openxmlformats.org/officeDocument/2006/relationships/image" Target="../media/image66.emf"/><Relationship Id="rId12" Type="http://schemas.openxmlformats.org/officeDocument/2006/relationships/image" Target="../media/image71.emf"/><Relationship Id="rId2" Type="http://schemas.openxmlformats.org/officeDocument/2006/relationships/slideLayout" Target="../slideLayouts/slideLayout13.xml"/><Relationship Id="rId1" Type="http://schemas.openxmlformats.org/officeDocument/2006/relationships/tags" Target="../tags/tag9.xml"/><Relationship Id="rId6" Type="http://schemas.openxmlformats.org/officeDocument/2006/relationships/image" Target="../media/image65.emf"/><Relationship Id="rId11" Type="http://schemas.openxmlformats.org/officeDocument/2006/relationships/image" Target="../media/image70.emf"/><Relationship Id="rId5" Type="http://schemas.openxmlformats.org/officeDocument/2006/relationships/image" Target="../media/image64.emf"/><Relationship Id="rId10" Type="http://schemas.openxmlformats.org/officeDocument/2006/relationships/image" Target="../media/image69.emf"/><Relationship Id="rId4" Type="http://schemas.openxmlformats.org/officeDocument/2006/relationships/image" Target="../media/image57.png"/><Relationship Id="rId9" Type="http://schemas.openxmlformats.org/officeDocument/2006/relationships/image" Target="../media/image68.e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0.xml"/><Relationship Id="rId1" Type="http://schemas.openxmlformats.org/officeDocument/2006/relationships/tags" Target="../tags/tag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image" Target="../media/image72.png"/><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5.xml"/><Relationship Id="rId1" Type="http://schemas.openxmlformats.org/officeDocument/2006/relationships/vmlDrawing" Target="../drawings/vmlDrawing2.vml"/><Relationship Id="rId5" Type="http://schemas.openxmlformats.org/officeDocument/2006/relationships/image" Target="../media/image73.png"/><Relationship Id="rId4"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5.xml"/><Relationship Id="rId1" Type="http://schemas.openxmlformats.org/officeDocument/2006/relationships/vmlDrawing" Target="../drawings/vmlDrawing3.vml"/><Relationship Id="rId5" Type="http://schemas.openxmlformats.org/officeDocument/2006/relationships/image" Target="../media/image74.png"/><Relationship Id="rId4" Type="http://schemas.openxmlformats.org/officeDocument/2006/relationships/oleObject" Target="../embeddings/oleObject3.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5.xml"/><Relationship Id="rId1" Type="http://schemas.openxmlformats.org/officeDocument/2006/relationships/vmlDrawing" Target="../drawings/vmlDrawing4.vml"/><Relationship Id="rId5" Type="http://schemas.openxmlformats.org/officeDocument/2006/relationships/image" Target="../media/image75.png"/><Relationship Id="rId4" Type="http://schemas.openxmlformats.org/officeDocument/2006/relationships/oleObject" Target="../embeddings/oleObject4.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file:///C:\Documents%20and%20Settings\aa3167\My%20Documents\Actonel%20US\SEEP%20US\Presentations\d1656_PlacOneYear_DD.avi" TargetMode="External"/><Relationship Id="rId1" Type="http://schemas.openxmlformats.org/officeDocument/2006/relationships/video" Target="file:///C:\Documents%20and%20Settings\aa3167\My%20Documents\Actonel%20US\SEEP%20US\Presentations\d1671_PlacBaseNew_DD.avi" TargetMode="Externa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www.thelancet.com/journals/lancet/article/PIIS0140-6736(10)60320-0"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6FA227A-C9CC-4161-B807-E3F3EF9678F7}"/>
              </a:ext>
            </a:extLst>
          </p:cNvPr>
          <p:cNvSpPr>
            <a:spLocks noGrp="1" noChangeArrowheads="1"/>
          </p:cNvSpPr>
          <p:nvPr>
            <p:ph type="ctrTitle"/>
          </p:nvPr>
        </p:nvSpPr>
        <p:spPr>
          <a:xfrm>
            <a:off x="424260" y="1931988"/>
            <a:ext cx="8449865" cy="2259012"/>
          </a:xfrm>
        </p:spPr>
        <p:txBody>
          <a:bodyPr/>
          <a:lstStyle/>
          <a:p>
            <a:pPr algn="ctr"/>
            <a:r>
              <a:rPr lang="en-US" altLang="de-DE" sz="3600" b="1" dirty="0"/>
              <a:t>Denosumab – </a:t>
            </a:r>
            <a:r>
              <a:rPr lang="en-US" altLang="de-DE" sz="3600" b="1" dirty="0" err="1"/>
              <a:t>Wirksamkeit</a:t>
            </a:r>
            <a:r>
              <a:rPr lang="en-US" altLang="de-DE" sz="3600" b="1" dirty="0"/>
              <a:t> </a:t>
            </a:r>
            <a:r>
              <a:rPr lang="en-US" altLang="de-DE" sz="3600" b="1" dirty="0" err="1"/>
              <a:t>im</a:t>
            </a:r>
            <a:r>
              <a:rPr lang="en-US" altLang="de-DE" sz="3600" b="1" dirty="0"/>
              <a:t> </a:t>
            </a:r>
            <a:r>
              <a:rPr lang="en-US" altLang="de-DE" sz="3600" b="1" dirty="0" err="1"/>
              <a:t>gesamten</a:t>
            </a:r>
            <a:r>
              <a:rPr lang="en-US" altLang="de-DE" sz="3600" b="1" dirty="0"/>
              <a:t> </a:t>
            </a:r>
            <a:r>
              <a:rPr lang="en-US" altLang="de-DE" sz="3600" b="1" dirty="0" err="1"/>
              <a:t>Skelett</a:t>
            </a:r>
            <a:r>
              <a:rPr lang="en-US" altLang="de-DE" sz="3600" b="1" dirty="0"/>
              <a:t>*</a:t>
            </a:r>
          </a:p>
        </p:txBody>
      </p:sp>
      <p:sp>
        <p:nvSpPr>
          <p:cNvPr id="13316" name="TextBox 3">
            <a:extLst>
              <a:ext uri="{FF2B5EF4-FFF2-40B4-BE49-F238E27FC236}">
                <a16:creationId xmlns:a16="http://schemas.microsoft.com/office/drawing/2014/main" id="{EA2CD0CC-4E2B-4F64-A113-6D3CC093D7DE}"/>
              </a:ext>
            </a:extLst>
          </p:cNvPr>
          <p:cNvSpPr txBox="1">
            <a:spLocks noChangeArrowheads="1"/>
          </p:cNvSpPr>
          <p:nvPr/>
        </p:nvSpPr>
        <p:spPr bwMode="auto">
          <a:xfrm>
            <a:off x="155575" y="5186087"/>
            <a:ext cx="8955088" cy="708025"/>
          </a:xfrm>
          <a:prstGeom prst="rect">
            <a:avLst/>
          </a:prstGeom>
          <a:solidFill>
            <a:schemeClr val="bg1">
              <a:lumMod val="50000"/>
            </a:schemeClr>
          </a:solidFill>
          <a:ln w="9525">
            <a:noFill/>
            <a:miter lim="800000"/>
            <a:headEnd/>
            <a:tailEnd/>
          </a:ln>
        </p:spPr>
        <p:txBody>
          <a:bodyPr>
            <a:spAutoFit/>
          </a:bodyPr>
          <a:lstStyle/>
          <a:p>
            <a:pPr eaLnBrk="1" hangingPunct="1">
              <a:defRPr/>
            </a:pPr>
            <a:r>
              <a:rPr lang="de-DE" sz="1000" dirty="0">
                <a:latin typeface="Arial" charset="0"/>
                <a:cs typeface="+mn-cs"/>
              </a:rPr>
              <a:t>*An allen gemessenen Skelettlokalisationen. In der FREEDOM-Studie wurden 7.808 Patientinnen über 3 Jahre mit </a:t>
            </a:r>
            <a:r>
              <a:rPr lang="de-DE" sz="1000" dirty="0" err="1">
                <a:latin typeface="Arial" charset="0"/>
                <a:cs typeface="+mn-cs"/>
              </a:rPr>
              <a:t>Prolia</a:t>
            </a:r>
            <a:r>
              <a:rPr lang="de-DE" sz="1000" dirty="0">
                <a:latin typeface="Arial" charset="0"/>
                <a:cs typeface="+mn-cs"/>
              </a:rPr>
              <a:t>® (</a:t>
            </a:r>
            <a:r>
              <a:rPr lang="de-DE" sz="1000" dirty="0" err="1">
                <a:latin typeface="Arial" charset="0"/>
                <a:cs typeface="+mn-cs"/>
              </a:rPr>
              <a:t>Denosumab</a:t>
            </a:r>
            <a:r>
              <a:rPr lang="de-DE" sz="1000" dirty="0">
                <a:latin typeface="Arial" charset="0"/>
                <a:cs typeface="+mn-cs"/>
              </a:rPr>
              <a:t>) versus Placebo</a:t>
            </a:r>
          </a:p>
          <a:p>
            <a:pPr marL="85725" indent="-85725" eaLnBrk="1" hangingPunct="1">
              <a:defRPr/>
            </a:pPr>
            <a:r>
              <a:rPr lang="de-DE" sz="1000" dirty="0">
                <a:latin typeface="Arial" charset="0"/>
                <a:cs typeface="+mn-cs"/>
              </a:rPr>
              <a:t> behandelt.  Primärer Endpunkt  waren neue Wirbelkörperfrakturen. </a:t>
            </a:r>
            <a:r>
              <a:rPr lang="de-DE" sz="1000" dirty="0" err="1">
                <a:latin typeface="Arial" charset="0"/>
                <a:cs typeface="+mn-cs"/>
              </a:rPr>
              <a:t>Denosumab</a:t>
            </a:r>
            <a:r>
              <a:rPr lang="de-DE" sz="1000" dirty="0">
                <a:latin typeface="Arial" charset="0"/>
                <a:cs typeface="+mn-cs"/>
              </a:rPr>
              <a:t> verminderte bei Frauen mit postmenopausaler Osteoporose und erhöhtem </a:t>
            </a:r>
          </a:p>
          <a:p>
            <a:pPr marL="85725" indent="-85725" eaLnBrk="1" hangingPunct="1">
              <a:defRPr/>
            </a:pPr>
            <a:r>
              <a:rPr lang="de-DE" sz="1000" dirty="0">
                <a:latin typeface="Arial" charset="0"/>
                <a:cs typeface="+mn-cs"/>
              </a:rPr>
              <a:t> Frakturrisiko signifikant das relative Risiko für neue Wirbelkörperfrakturen um 68%, für Hüftfrakturen um 40% und für nicht-vertebrale Frakturen um 20%. </a:t>
            </a:r>
          </a:p>
          <a:p>
            <a:pPr marL="85725" indent="-85725" eaLnBrk="1" hangingPunct="1">
              <a:defRPr/>
            </a:pPr>
            <a:r>
              <a:rPr lang="de-DE" sz="1000" dirty="0">
                <a:latin typeface="Arial" charset="0"/>
                <a:cs typeface="+mn-cs"/>
              </a:rPr>
              <a:t> Frakturen des Schädels, des Gesichts, der </a:t>
            </a:r>
            <a:r>
              <a:rPr lang="de-DE" sz="1000" dirty="0" err="1">
                <a:latin typeface="Arial" charset="0"/>
                <a:cs typeface="+mn-cs"/>
              </a:rPr>
              <a:t>Mandibula</a:t>
            </a:r>
            <a:r>
              <a:rPr lang="de-DE" sz="1000" dirty="0">
                <a:latin typeface="Arial" charset="0"/>
                <a:cs typeface="+mn-cs"/>
              </a:rPr>
              <a:t>, der Mittelhand und der Finger- und Zehenglieder wurden ausgeschlossen.</a:t>
            </a:r>
          </a:p>
        </p:txBody>
      </p:sp>
      <p:sp>
        <p:nvSpPr>
          <p:cNvPr id="2" name="Rectangle 1">
            <a:extLst>
              <a:ext uri="{FF2B5EF4-FFF2-40B4-BE49-F238E27FC236}">
                <a16:creationId xmlns:a16="http://schemas.microsoft.com/office/drawing/2014/main" id="{F9F32F7B-032B-4CAC-9445-47D1B00D768E}"/>
              </a:ext>
            </a:extLst>
          </p:cNvPr>
          <p:cNvSpPr/>
          <p:nvPr/>
        </p:nvSpPr>
        <p:spPr>
          <a:xfrm>
            <a:off x="7682805" y="6642556"/>
            <a:ext cx="1515158" cy="215444"/>
          </a:xfrm>
          <a:prstGeom prst="rect">
            <a:avLst/>
          </a:prstGeom>
        </p:spPr>
        <p:txBody>
          <a:bodyPr wrap="none">
            <a:spAutoFit/>
          </a:bodyPr>
          <a:lstStyle/>
          <a:p>
            <a:r>
              <a:rPr lang="de-AT" sz="800" dirty="0"/>
              <a:t>SC-AT-AMG162-00776 0821</a:t>
            </a:r>
          </a:p>
        </p:txBody>
      </p:sp>
    </p:spTree>
    <p:custDataLst>
      <p:tags r:id="rId1"/>
    </p:custData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a:extLst>
              <a:ext uri="{FF2B5EF4-FFF2-40B4-BE49-F238E27FC236}">
                <a16:creationId xmlns:a16="http://schemas.microsoft.com/office/drawing/2014/main" id="{AC18519A-BEE8-4240-A844-B0AEE12B1248}"/>
              </a:ext>
            </a:extLst>
          </p:cNvPr>
          <p:cNvSpPr txBox="1">
            <a:spLocks noChangeArrowheads="1"/>
          </p:cNvSpPr>
          <p:nvPr/>
        </p:nvSpPr>
        <p:spPr bwMode="auto">
          <a:xfrm>
            <a:off x="6213475" y="6500813"/>
            <a:ext cx="28241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r">
              <a:lnSpc>
                <a:spcPct val="100000"/>
              </a:lnSpc>
              <a:spcBef>
                <a:spcPct val="0"/>
              </a:spcBef>
              <a:buClrTx/>
              <a:buFontTx/>
              <a:buNone/>
            </a:pPr>
            <a:r>
              <a:rPr lang="de-DE" altLang="de-DE" sz="1000">
                <a:solidFill>
                  <a:srgbClr val="FFFFFF"/>
                </a:solidFill>
              </a:rPr>
              <a:t>Zebaze RM.</a:t>
            </a:r>
            <a:r>
              <a:rPr lang="fr-FR" altLang="de-DE" sz="1000">
                <a:solidFill>
                  <a:srgbClr val="FFFFFF"/>
                </a:solidFill>
              </a:rPr>
              <a:t> </a:t>
            </a:r>
            <a:r>
              <a:rPr lang="de-DE" altLang="de-DE" sz="1000">
                <a:solidFill>
                  <a:srgbClr val="FFFFFF"/>
                </a:solidFill>
              </a:rPr>
              <a:t>et al, Lancet 2010:9727: 1729-36</a:t>
            </a:r>
            <a:endParaRPr lang="fr-FR" altLang="de-DE" sz="1000">
              <a:solidFill>
                <a:srgbClr val="FFFFFF"/>
              </a:solidFill>
            </a:endParaRPr>
          </a:p>
        </p:txBody>
      </p:sp>
      <p:sp>
        <p:nvSpPr>
          <p:cNvPr id="11" name="Rectangle 12">
            <a:extLst>
              <a:ext uri="{FF2B5EF4-FFF2-40B4-BE49-F238E27FC236}">
                <a16:creationId xmlns:a16="http://schemas.microsoft.com/office/drawing/2014/main" id="{7289B7F8-F75D-4595-8660-E8F1C88FAC75}"/>
              </a:ext>
            </a:extLst>
          </p:cNvPr>
          <p:cNvSpPr>
            <a:spLocks noChangeArrowheads="1"/>
          </p:cNvSpPr>
          <p:nvPr/>
        </p:nvSpPr>
        <p:spPr bwMode="auto">
          <a:xfrm>
            <a:off x="3657600" y="4948238"/>
            <a:ext cx="1789113"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600" b="1"/>
              <a:t>Im Alter von </a:t>
            </a:r>
          </a:p>
          <a:p>
            <a:pPr algn="ctr" eaLnBrk="1" hangingPunct="1">
              <a:lnSpc>
                <a:spcPct val="100000"/>
              </a:lnSpc>
              <a:spcBef>
                <a:spcPct val="0"/>
              </a:spcBef>
              <a:buClrTx/>
              <a:buFontTx/>
              <a:buNone/>
            </a:pPr>
            <a:r>
              <a:rPr lang="de-DE" altLang="de-DE" sz="1600" b="1"/>
              <a:t>65 –79 Jahren ist der Knochenmasse-verlust</a:t>
            </a:r>
            <a:r>
              <a:rPr lang="de-DE" altLang="de-DE" sz="1600" b="1">
                <a:solidFill>
                  <a:srgbClr val="92D050"/>
                </a:solidFill>
              </a:rPr>
              <a:t> </a:t>
            </a:r>
          </a:p>
          <a:p>
            <a:pPr algn="ctr" eaLnBrk="1" hangingPunct="1">
              <a:lnSpc>
                <a:spcPct val="100000"/>
              </a:lnSpc>
              <a:spcBef>
                <a:spcPct val="0"/>
              </a:spcBef>
              <a:buClrTx/>
              <a:buFontTx/>
              <a:buNone/>
            </a:pPr>
            <a:r>
              <a:rPr lang="de-DE" altLang="de-DE" sz="1600" b="1"/>
              <a:t>hauptsächlich</a:t>
            </a:r>
            <a:r>
              <a:rPr lang="de-DE" altLang="de-DE" sz="1600" b="1" i="1" u="sng">
                <a:solidFill>
                  <a:srgbClr val="FFFF00"/>
                </a:solidFill>
              </a:rPr>
              <a:t> </a:t>
            </a:r>
          </a:p>
          <a:p>
            <a:pPr algn="ctr" eaLnBrk="1" hangingPunct="1">
              <a:lnSpc>
                <a:spcPct val="100000"/>
              </a:lnSpc>
              <a:spcBef>
                <a:spcPct val="0"/>
              </a:spcBef>
              <a:buClrTx/>
              <a:buFontTx/>
              <a:buNone/>
            </a:pPr>
            <a:r>
              <a:rPr lang="de-DE" altLang="de-DE" sz="1600" b="1" i="1" u="sng">
                <a:solidFill>
                  <a:srgbClr val="FFFF00"/>
                </a:solidFill>
              </a:rPr>
              <a:t>kortikal</a:t>
            </a:r>
            <a:endParaRPr lang="en-GB" altLang="de-DE" sz="1600" b="1" i="1" u="sng">
              <a:solidFill>
                <a:srgbClr val="FFFF00"/>
              </a:solidFill>
            </a:endParaRPr>
          </a:p>
          <a:p>
            <a:pPr algn="ctr" eaLnBrk="1" hangingPunct="1">
              <a:lnSpc>
                <a:spcPct val="100000"/>
              </a:lnSpc>
              <a:spcBef>
                <a:spcPct val="0"/>
              </a:spcBef>
              <a:buClrTx/>
              <a:buFontTx/>
              <a:buNone/>
            </a:pPr>
            <a:endParaRPr lang="en-GB" altLang="de-DE" sz="1600" b="1">
              <a:solidFill>
                <a:srgbClr val="92D050"/>
              </a:solidFill>
            </a:endParaRPr>
          </a:p>
        </p:txBody>
      </p:sp>
      <p:sp>
        <p:nvSpPr>
          <p:cNvPr id="12" name="Rectangle 13">
            <a:extLst>
              <a:ext uri="{FF2B5EF4-FFF2-40B4-BE49-F238E27FC236}">
                <a16:creationId xmlns:a16="http://schemas.microsoft.com/office/drawing/2014/main" id="{C8193B2D-33F7-4F00-B9E7-F9DA24462792}"/>
              </a:ext>
            </a:extLst>
          </p:cNvPr>
          <p:cNvSpPr>
            <a:spLocks noChangeArrowheads="1"/>
          </p:cNvSpPr>
          <p:nvPr/>
        </p:nvSpPr>
        <p:spPr bwMode="auto">
          <a:xfrm>
            <a:off x="5446713" y="4938713"/>
            <a:ext cx="1701800"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600" b="1"/>
              <a:t>Bei über 80-Jährigen sind </a:t>
            </a:r>
            <a:r>
              <a:rPr lang="de-DE" altLang="de-DE" sz="1600" b="1" i="1">
                <a:solidFill>
                  <a:srgbClr val="FFFF00"/>
                </a:solidFill>
              </a:rPr>
              <a:t>90 %</a:t>
            </a:r>
            <a:r>
              <a:rPr lang="de-DE" altLang="de-DE" sz="1600" b="1"/>
              <a:t> der Abnahme an Knochenmasse</a:t>
            </a:r>
            <a:r>
              <a:rPr lang="de-DE" altLang="de-DE" sz="1600" b="1">
                <a:solidFill>
                  <a:srgbClr val="92D050"/>
                </a:solidFill>
              </a:rPr>
              <a:t> </a:t>
            </a:r>
            <a:r>
              <a:rPr lang="de-DE" altLang="de-DE" sz="1600" b="1" i="1" u="sng">
                <a:solidFill>
                  <a:srgbClr val="FFFF00"/>
                </a:solidFill>
              </a:rPr>
              <a:t>kortikal</a:t>
            </a:r>
            <a:r>
              <a:rPr lang="en-US" altLang="de-DE" sz="1600" b="1" u="sng">
                <a:solidFill>
                  <a:srgbClr val="92D050"/>
                </a:solidFill>
              </a:rPr>
              <a:t> </a:t>
            </a:r>
            <a:endParaRPr lang="en-GB" altLang="de-DE" sz="1600" b="1" u="sng">
              <a:solidFill>
                <a:srgbClr val="92D050"/>
              </a:solidFill>
            </a:endParaRPr>
          </a:p>
          <a:p>
            <a:pPr algn="ctr" eaLnBrk="1" hangingPunct="1">
              <a:lnSpc>
                <a:spcPct val="100000"/>
              </a:lnSpc>
              <a:spcBef>
                <a:spcPct val="0"/>
              </a:spcBef>
              <a:buClrTx/>
              <a:buFontTx/>
              <a:buNone/>
            </a:pPr>
            <a:endParaRPr lang="en-GB" altLang="de-DE" sz="1600" b="1" u="sng">
              <a:solidFill>
                <a:srgbClr val="92D050"/>
              </a:solidFill>
            </a:endParaRPr>
          </a:p>
        </p:txBody>
      </p:sp>
      <p:sp>
        <p:nvSpPr>
          <p:cNvPr id="32773" name="Rectangle 14">
            <a:extLst>
              <a:ext uri="{FF2B5EF4-FFF2-40B4-BE49-F238E27FC236}">
                <a16:creationId xmlns:a16="http://schemas.microsoft.com/office/drawing/2014/main" id="{5A7E306E-EF27-45E2-8EC4-36A4E37E3901}"/>
              </a:ext>
            </a:extLst>
          </p:cNvPr>
          <p:cNvSpPr>
            <a:spLocks noChangeArrowheads="1"/>
          </p:cNvSpPr>
          <p:nvPr/>
        </p:nvSpPr>
        <p:spPr bwMode="auto">
          <a:xfrm>
            <a:off x="1858963" y="4943475"/>
            <a:ext cx="1801812"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600" b="1"/>
              <a:t>Der schnelle Knochen-masseverlust nach der Menopause ist hauptsächlich </a:t>
            </a:r>
            <a:r>
              <a:rPr lang="de-DE" altLang="de-DE" sz="1600" b="1" i="1" u="sng">
                <a:solidFill>
                  <a:srgbClr val="FFFF00"/>
                </a:solidFill>
              </a:rPr>
              <a:t>trabekulär</a:t>
            </a:r>
            <a:endParaRPr lang="en-GB" altLang="de-DE" sz="1600" b="1" i="1" u="sng">
              <a:solidFill>
                <a:srgbClr val="FFFF00"/>
              </a:solidFill>
            </a:endParaRPr>
          </a:p>
          <a:p>
            <a:pPr algn="ctr" eaLnBrk="1" hangingPunct="1">
              <a:lnSpc>
                <a:spcPct val="100000"/>
              </a:lnSpc>
              <a:spcBef>
                <a:spcPct val="0"/>
              </a:spcBef>
              <a:buClrTx/>
              <a:buFontTx/>
              <a:buNone/>
            </a:pPr>
            <a:endParaRPr lang="en-GB" altLang="de-DE" sz="1600" b="1" u="sng">
              <a:solidFill>
                <a:srgbClr val="BF95DF"/>
              </a:solidFill>
            </a:endParaRPr>
          </a:p>
        </p:txBody>
      </p:sp>
      <p:sp>
        <p:nvSpPr>
          <p:cNvPr id="32774" name="Rectangle 2">
            <a:extLst>
              <a:ext uri="{FF2B5EF4-FFF2-40B4-BE49-F238E27FC236}">
                <a16:creationId xmlns:a16="http://schemas.microsoft.com/office/drawing/2014/main" id="{34EC0872-68E4-4878-88C5-5B57FA38BF35}"/>
              </a:ext>
            </a:extLst>
          </p:cNvPr>
          <p:cNvSpPr txBox="1">
            <a:spLocks noChangeArrowheads="1"/>
          </p:cNvSpPr>
          <p:nvPr/>
        </p:nvSpPr>
        <p:spPr bwMode="auto">
          <a:xfrm>
            <a:off x="304800" y="466725"/>
            <a:ext cx="91440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nSpc>
                <a:spcPct val="95000"/>
              </a:lnSpc>
              <a:spcBef>
                <a:spcPct val="0"/>
              </a:spcBef>
              <a:buClrTx/>
              <a:buFontTx/>
              <a:buNone/>
            </a:pPr>
            <a:r>
              <a:rPr lang="de-DE" altLang="de-DE" sz="2800" b="1">
                <a:solidFill>
                  <a:srgbClr val="FFFFFF"/>
                </a:solidFill>
              </a:rPr>
              <a:t>Kortikaler Knochen wird vermehrt im höheren</a:t>
            </a:r>
          </a:p>
          <a:p>
            <a:pPr>
              <a:lnSpc>
                <a:spcPct val="95000"/>
              </a:lnSpc>
              <a:spcBef>
                <a:spcPct val="0"/>
              </a:spcBef>
              <a:buClrTx/>
              <a:buFontTx/>
              <a:buNone/>
            </a:pPr>
            <a:r>
              <a:rPr lang="de-DE" altLang="de-DE" sz="2800" b="1">
                <a:solidFill>
                  <a:srgbClr val="FFFFFF"/>
                </a:solidFill>
              </a:rPr>
              <a:t>Alter abgebaut</a:t>
            </a:r>
            <a:endParaRPr lang="en-US" altLang="de-DE" sz="2800" b="1">
              <a:solidFill>
                <a:srgbClr val="FFFFFF"/>
              </a:solidFill>
            </a:endParaRPr>
          </a:p>
          <a:p>
            <a:pPr>
              <a:lnSpc>
                <a:spcPct val="95000"/>
              </a:lnSpc>
              <a:spcBef>
                <a:spcPct val="0"/>
              </a:spcBef>
              <a:buClrTx/>
              <a:buFontTx/>
              <a:buNone/>
            </a:pPr>
            <a:endParaRPr lang="en-US" altLang="de-DE" sz="3200" b="1">
              <a:solidFill>
                <a:srgbClr val="FAB900"/>
              </a:solidFill>
            </a:endParaRPr>
          </a:p>
          <a:p>
            <a:pPr>
              <a:lnSpc>
                <a:spcPct val="95000"/>
              </a:lnSpc>
              <a:spcBef>
                <a:spcPct val="0"/>
              </a:spcBef>
              <a:buClrTx/>
              <a:buFontTx/>
              <a:buNone/>
            </a:pPr>
            <a:endParaRPr lang="en-US" altLang="de-DE" sz="3200" b="1">
              <a:solidFill>
                <a:srgbClr val="FAB900"/>
              </a:solidFill>
            </a:endParaRPr>
          </a:p>
        </p:txBody>
      </p:sp>
      <p:grpSp>
        <p:nvGrpSpPr>
          <p:cNvPr id="32775" name="Gruppieren 9">
            <a:extLst>
              <a:ext uri="{FF2B5EF4-FFF2-40B4-BE49-F238E27FC236}">
                <a16:creationId xmlns:a16="http://schemas.microsoft.com/office/drawing/2014/main" id="{DC818514-6C06-44E4-A09A-A8DCB4B4B76F}"/>
              </a:ext>
            </a:extLst>
          </p:cNvPr>
          <p:cNvGrpSpPr>
            <a:grpSpLocks/>
          </p:cNvGrpSpPr>
          <p:nvPr/>
        </p:nvGrpSpPr>
        <p:grpSpPr bwMode="auto">
          <a:xfrm>
            <a:off x="923925" y="1638300"/>
            <a:ext cx="8226425" cy="3354388"/>
            <a:chOff x="924000" y="3055899"/>
            <a:chExt cx="8487584" cy="3380759"/>
          </a:xfrm>
        </p:grpSpPr>
        <p:grpSp>
          <p:nvGrpSpPr>
            <p:cNvPr id="32778" name="Group 88">
              <a:extLst>
                <a:ext uri="{FF2B5EF4-FFF2-40B4-BE49-F238E27FC236}">
                  <a16:creationId xmlns:a16="http://schemas.microsoft.com/office/drawing/2014/main" id="{39EAF9E9-7AA9-42AF-A532-5972CCBB63A7}"/>
                </a:ext>
              </a:extLst>
            </p:cNvPr>
            <p:cNvGrpSpPr>
              <a:grpSpLocks/>
            </p:cNvGrpSpPr>
            <p:nvPr/>
          </p:nvGrpSpPr>
          <p:grpSpPr bwMode="auto">
            <a:xfrm>
              <a:off x="6770160" y="5523704"/>
              <a:ext cx="173614" cy="382437"/>
              <a:chOff x="5051693" y="3281511"/>
              <a:chExt cx="173614" cy="602547"/>
            </a:xfrm>
          </p:grpSpPr>
          <p:cxnSp>
            <p:nvCxnSpPr>
              <p:cNvPr id="82" name="Straight Connector 89">
                <a:extLst>
                  <a:ext uri="{FF2B5EF4-FFF2-40B4-BE49-F238E27FC236}">
                    <a16:creationId xmlns:a16="http://schemas.microsoft.com/office/drawing/2014/main" id="{A6608F04-8B54-4FC5-A27D-8B97402E1514}"/>
                  </a:ext>
                </a:extLst>
              </p:cNvPr>
              <p:cNvCxnSpPr/>
              <p:nvPr/>
            </p:nvCxnSpPr>
            <p:spPr>
              <a:xfrm>
                <a:off x="5137998" y="3280511"/>
                <a:ext cx="0" cy="6024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90">
                <a:extLst>
                  <a:ext uri="{FF2B5EF4-FFF2-40B4-BE49-F238E27FC236}">
                    <a16:creationId xmlns:a16="http://schemas.microsoft.com/office/drawing/2014/main" id="{25173E7C-7C13-4890-9F9E-9BF54278BB6F}"/>
                  </a:ext>
                </a:extLst>
              </p:cNvPr>
              <p:cNvCxnSpPr/>
              <p:nvPr/>
            </p:nvCxnSpPr>
            <p:spPr>
              <a:xfrm>
                <a:off x="5051190" y="3283032"/>
                <a:ext cx="1736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779" name="Rectangle 10">
              <a:extLst>
                <a:ext uri="{FF2B5EF4-FFF2-40B4-BE49-F238E27FC236}">
                  <a16:creationId xmlns:a16="http://schemas.microsoft.com/office/drawing/2014/main" id="{77A301E2-0E45-4528-903B-7B74E22481E1}"/>
                </a:ext>
              </a:extLst>
            </p:cNvPr>
            <p:cNvSpPr>
              <a:spLocks noChangeArrowheads="1"/>
            </p:cNvSpPr>
            <p:nvPr/>
          </p:nvSpPr>
          <p:spPr bwMode="auto">
            <a:xfrm>
              <a:off x="2093913" y="4456113"/>
              <a:ext cx="746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en-GB" altLang="de-DE" sz="1600" b="1">
                <a:solidFill>
                  <a:srgbClr val="FFFF00"/>
                </a:solidFill>
              </a:endParaRPr>
            </a:p>
          </p:txBody>
        </p:sp>
        <p:sp>
          <p:nvSpPr>
            <p:cNvPr id="32780" name="Rectangle 11">
              <a:extLst>
                <a:ext uri="{FF2B5EF4-FFF2-40B4-BE49-F238E27FC236}">
                  <a16:creationId xmlns:a16="http://schemas.microsoft.com/office/drawing/2014/main" id="{C7DA37CA-7E07-435A-998F-98252EDB4C9C}"/>
                </a:ext>
              </a:extLst>
            </p:cNvPr>
            <p:cNvSpPr>
              <a:spLocks noChangeArrowheads="1"/>
            </p:cNvSpPr>
            <p:nvPr/>
          </p:nvSpPr>
          <p:spPr bwMode="auto">
            <a:xfrm>
              <a:off x="2809875" y="4173538"/>
              <a:ext cx="746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en-GB" altLang="de-DE" sz="1600" b="1">
                <a:solidFill>
                  <a:srgbClr val="FF99FF"/>
                </a:solidFill>
              </a:endParaRPr>
            </a:p>
          </p:txBody>
        </p:sp>
        <p:sp>
          <p:nvSpPr>
            <p:cNvPr id="32781" name="Text Box 31">
              <a:extLst>
                <a:ext uri="{FF2B5EF4-FFF2-40B4-BE49-F238E27FC236}">
                  <a16:creationId xmlns:a16="http://schemas.microsoft.com/office/drawing/2014/main" id="{1B4A5826-2763-4113-A3B2-053EC44478A7}"/>
                </a:ext>
              </a:extLst>
            </p:cNvPr>
            <p:cNvSpPr txBox="1">
              <a:spLocks noChangeArrowheads="1"/>
            </p:cNvSpPr>
            <p:nvPr/>
          </p:nvSpPr>
          <p:spPr bwMode="auto">
            <a:xfrm rot="-5400000">
              <a:off x="-292599" y="4272498"/>
              <a:ext cx="3195296" cy="762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400">
                  <a:solidFill>
                    <a:srgbClr val="FFFFFF"/>
                  </a:solidFill>
                </a:rPr>
                <a:t>Mittlerer Knochenverlust am distalen Radius</a:t>
              </a:r>
              <a:r>
                <a:rPr lang="en-GB" altLang="de-DE" sz="1400">
                  <a:solidFill>
                    <a:srgbClr val="FFFFFF"/>
                  </a:solidFill>
                </a:rPr>
                <a:t> </a:t>
              </a:r>
              <a:r>
                <a:rPr lang="de-DE" altLang="de-DE" sz="1400">
                  <a:solidFill>
                    <a:srgbClr val="FFFFFF"/>
                  </a:solidFill>
                </a:rPr>
                <a:t>(mg Hydroxylapatit)</a:t>
              </a:r>
              <a:endParaRPr lang="en-GB" altLang="de-DE" sz="1400">
                <a:solidFill>
                  <a:srgbClr val="FFFFFF"/>
                </a:solidFill>
              </a:endParaRPr>
            </a:p>
            <a:p>
              <a:pPr algn="ctr" eaLnBrk="1" hangingPunct="1">
                <a:lnSpc>
                  <a:spcPct val="100000"/>
                </a:lnSpc>
                <a:spcBef>
                  <a:spcPct val="0"/>
                </a:spcBef>
                <a:buClrTx/>
                <a:buFontTx/>
                <a:buNone/>
              </a:pPr>
              <a:endParaRPr lang="en-GB" altLang="de-DE" sz="1400"/>
            </a:p>
          </p:txBody>
        </p:sp>
        <p:sp>
          <p:nvSpPr>
            <p:cNvPr id="32782" name="Line 3">
              <a:extLst>
                <a:ext uri="{FF2B5EF4-FFF2-40B4-BE49-F238E27FC236}">
                  <a16:creationId xmlns:a16="http://schemas.microsoft.com/office/drawing/2014/main" id="{E6AF0B4F-62EF-4BA0-8C44-B25B9F6B526F}"/>
                </a:ext>
              </a:extLst>
            </p:cNvPr>
            <p:cNvSpPr>
              <a:spLocks noChangeShapeType="1"/>
            </p:cNvSpPr>
            <p:nvPr/>
          </p:nvSpPr>
          <p:spPr bwMode="auto">
            <a:xfrm>
              <a:off x="1890713" y="3370263"/>
              <a:ext cx="0" cy="25812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AT"/>
            </a:p>
          </p:txBody>
        </p:sp>
        <p:sp>
          <p:nvSpPr>
            <p:cNvPr id="32783" name="Line 7">
              <a:extLst>
                <a:ext uri="{FF2B5EF4-FFF2-40B4-BE49-F238E27FC236}">
                  <a16:creationId xmlns:a16="http://schemas.microsoft.com/office/drawing/2014/main" id="{1836E7A3-44CF-4998-8A12-54C730B9B522}"/>
                </a:ext>
              </a:extLst>
            </p:cNvPr>
            <p:cNvSpPr>
              <a:spLocks noChangeShapeType="1"/>
            </p:cNvSpPr>
            <p:nvPr/>
          </p:nvSpPr>
          <p:spPr bwMode="auto">
            <a:xfrm rot="5400000">
              <a:off x="3689350" y="5986463"/>
              <a:ext cx="76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AT"/>
            </a:p>
          </p:txBody>
        </p:sp>
        <p:sp>
          <p:nvSpPr>
            <p:cNvPr id="32784" name="Line 7">
              <a:extLst>
                <a:ext uri="{FF2B5EF4-FFF2-40B4-BE49-F238E27FC236}">
                  <a16:creationId xmlns:a16="http://schemas.microsoft.com/office/drawing/2014/main" id="{68BADDED-BB6A-43D1-A26B-74428877FA4D}"/>
                </a:ext>
              </a:extLst>
            </p:cNvPr>
            <p:cNvSpPr>
              <a:spLocks noChangeShapeType="1"/>
            </p:cNvSpPr>
            <p:nvPr/>
          </p:nvSpPr>
          <p:spPr bwMode="auto">
            <a:xfrm rot="5400000">
              <a:off x="5514975" y="5988051"/>
              <a:ext cx="793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AT"/>
            </a:p>
          </p:txBody>
        </p:sp>
        <p:sp>
          <p:nvSpPr>
            <p:cNvPr id="32785" name="Line 7">
              <a:extLst>
                <a:ext uri="{FF2B5EF4-FFF2-40B4-BE49-F238E27FC236}">
                  <a16:creationId xmlns:a16="http://schemas.microsoft.com/office/drawing/2014/main" id="{D6028F8A-FB73-4CC8-B219-DC5F21B9BE2B}"/>
                </a:ext>
              </a:extLst>
            </p:cNvPr>
            <p:cNvSpPr>
              <a:spLocks noChangeShapeType="1"/>
            </p:cNvSpPr>
            <p:nvPr/>
          </p:nvSpPr>
          <p:spPr bwMode="auto">
            <a:xfrm rot="5400000">
              <a:off x="7340600" y="5980113"/>
              <a:ext cx="730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AT"/>
            </a:p>
          </p:txBody>
        </p:sp>
        <p:sp>
          <p:nvSpPr>
            <p:cNvPr id="32786" name="Text Box 14">
              <a:extLst>
                <a:ext uri="{FF2B5EF4-FFF2-40B4-BE49-F238E27FC236}">
                  <a16:creationId xmlns:a16="http://schemas.microsoft.com/office/drawing/2014/main" id="{3D019627-EEE4-41FC-AB48-468253BFF984}"/>
                </a:ext>
              </a:extLst>
            </p:cNvPr>
            <p:cNvSpPr txBox="1">
              <a:spLocks noChangeArrowheads="1"/>
            </p:cNvSpPr>
            <p:nvPr/>
          </p:nvSpPr>
          <p:spPr bwMode="auto">
            <a:xfrm>
              <a:off x="1566863" y="3267075"/>
              <a:ext cx="19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r">
                <a:lnSpc>
                  <a:spcPct val="100000"/>
                </a:lnSpc>
                <a:spcBef>
                  <a:spcPct val="0"/>
                </a:spcBef>
                <a:buClrTx/>
                <a:buFontTx/>
                <a:buNone/>
              </a:pPr>
              <a:r>
                <a:rPr lang="de-DE" altLang="de-DE" sz="1400">
                  <a:solidFill>
                    <a:srgbClr val="FFFFFF"/>
                  </a:solidFill>
                </a:rPr>
                <a:t>90</a:t>
              </a:r>
              <a:endParaRPr lang="en-US" altLang="de-DE" sz="1400">
                <a:solidFill>
                  <a:srgbClr val="FFFFFF"/>
                </a:solidFill>
              </a:endParaRPr>
            </a:p>
            <a:p>
              <a:pPr algn="r">
                <a:lnSpc>
                  <a:spcPct val="100000"/>
                </a:lnSpc>
                <a:spcBef>
                  <a:spcPct val="0"/>
                </a:spcBef>
                <a:buClrTx/>
                <a:buFontTx/>
                <a:buNone/>
              </a:pPr>
              <a:endParaRPr lang="en-US" altLang="de-DE" sz="1400">
                <a:ea typeface="MS PGothic" panose="020B0600070205080204" pitchFamily="34" charset="-128"/>
              </a:endParaRPr>
            </a:p>
          </p:txBody>
        </p:sp>
        <p:sp>
          <p:nvSpPr>
            <p:cNvPr id="32787" name="Text Box 15">
              <a:extLst>
                <a:ext uri="{FF2B5EF4-FFF2-40B4-BE49-F238E27FC236}">
                  <a16:creationId xmlns:a16="http://schemas.microsoft.com/office/drawing/2014/main" id="{76A3BF4C-AC5B-486A-8FA2-A45FE4B05D60}"/>
                </a:ext>
              </a:extLst>
            </p:cNvPr>
            <p:cNvSpPr txBox="1">
              <a:spLocks noChangeArrowheads="1"/>
            </p:cNvSpPr>
            <p:nvPr/>
          </p:nvSpPr>
          <p:spPr bwMode="auto">
            <a:xfrm>
              <a:off x="1566863" y="3538538"/>
              <a:ext cx="19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r">
                <a:lnSpc>
                  <a:spcPct val="100000"/>
                </a:lnSpc>
                <a:spcBef>
                  <a:spcPct val="0"/>
                </a:spcBef>
                <a:buClrTx/>
                <a:buFontTx/>
                <a:buNone/>
              </a:pPr>
              <a:r>
                <a:rPr lang="de-DE" altLang="de-DE" sz="1400">
                  <a:solidFill>
                    <a:srgbClr val="FFFFFF"/>
                  </a:solidFill>
                </a:rPr>
                <a:t>80</a:t>
              </a:r>
              <a:endParaRPr lang="en-US" altLang="de-DE" sz="1400">
                <a:solidFill>
                  <a:srgbClr val="FFFFFF"/>
                </a:solidFill>
              </a:endParaRPr>
            </a:p>
            <a:p>
              <a:pPr algn="r">
                <a:lnSpc>
                  <a:spcPct val="100000"/>
                </a:lnSpc>
                <a:spcBef>
                  <a:spcPct val="0"/>
                </a:spcBef>
                <a:buClrTx/>
                <a:buFontTx/>
                <a:buNone/>
              </a:pPr>
              <a:endParaRPr lang="en-US" altLang="de-DE" sz="1400">
                <a:ea typeface="MS PGothic" panose="020B0600070205080204" pitchFamily="34" charset="-128"/>
              </a:endParaRPr>
            </a:p>
          </p:txBody>
        </p:sp>
        <p:sp>
          <p:nvSpPr>
            <p:cNvPr id="32788" name="Text Box 16">
              <a:extLst>
                <a:ext uri="{FF2B5EF4-FFF2-40B4-BE49-F238E27FC236}">
                  <a16:creationId xmlns:a16="http://schemas.microsoft.com/office/drawing/2014/main" id="{41D78C18-DFE5-4CC6-AD66-BF4B077F9AFE}"/>
                </a:ext>
              </a:extLst>
            </p:cNvPr>
            <p:cNvSpPr txBox="1">
              <a:spLocks noChangeArrowheads="1"/>
            </p:cNvSpPr>
            <p:nvPr/>
          </p:nvSpPr>
          <p:spPr bwMode="auto">
            <a:xfrm>
              <a:off x="1566863" y="3830638"/>
              <a:ext cx="19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r">
                <a:lnSpc>
                  <a:spcPct val="100000"/>
                </a:lnSpc>
                <a:spcBef>
                  <a:spcPct val="0"/>
                </a:spcBef>
                <a:buClrTx/>
                <a:buFontTx/>
                <a:buNone/>
              </a:pPr>
              <a:r>
                <a:rPr lang="de-DE" altLang="de-DE" sz="1400">
                  <a:solidFill>
                    <a:srgbClr val="FFFFFF"/>
                  </a:solidFill>
                </a:rPr>
                <a:t>70</a:t>
              </a:r>
              <a:endParaRPr lang="en-US" altLang="de-DE" sz="1400">
                <a:solidFill>
                  <a:srgbClr val="FFFFFF"/>
                </a:solidFill>
              </a:endParaRPr>
            </a:p>
            <a:p>
              <a:pPr algn="r">
                <a:lnSpc>
                  <a:spcPct val="100000"/>
                </a:lnSpc>
                <a:spcBef>
                  <a:spcPct val="0"/>
                </a:spcBef>
                <a:buClrTx/>
                <a:buFontTx/>
                <a:buNone/>
              </a:pPr>
              <a:endParaRPr lang="en-US" altLang="de-DE" sz="1400">
                <a:ea typeface="MS PGothic" panose="020B0600070205080204" pitchFamily="34" charset="-128"/>
              </a:endParaRPr>
            </a:p>
          </p:txBody>
        </p:sp>
        <p:sp>
          <p:nvSpPr>
            <p:cNvPr id="32789" name="Text Box 17">
              <a:extLst>
                <a:ext uri="{FF2B5EF4-FFF2-40B4-BE49-F238E27FC236}">
                  <a16:creationId xmlns:a16="http://schemas.microsoft.com/office/drawing/2014/main" id="{6AD2E2A4-49DA-4548-8082-E3231E2528B6}"/>
                </a:ext>
              </a:extLst>
            </p:cNvPr>
            <p:cNvSpPr txBox="1">
              <a:spLocks noChangeArrowheads="1"/>
            </p:cNvSpPr>
            <p:nvPr/>
          </p:nvSpPr>
          <p:spPr bwMode="auto">
            <a:xfrm>
              <a:off x="1566863" y="4116388"/>
              <a:ext cx="19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r">
                <a:lnSpc>
                  <a:spcPct val="100000"/>
                </a:lnSpc>
                <a:spcBef>
                  <a:spcPct val="0"/>
                </a:spcBef>
                <a:buClrTx/>
                <a:buFontTx/>
                <a:buNone/>
              </a:pPr>
              <a:r>
                <a:rPr lang="de-DE" altLang="de-DE" sz="1400">
                  <a:solidFill>
                    <a:srgbClr val="FFFFFF"/>
                  </a:solidFill>
                </a:rPr>
                <a:t>60</a:t>
              </a:r>
              <a:endParaRPr lang="en-US" altLang="de-DE" sz="1400">
                <a:solidFill>
                  <a:srgbClr val="FFFFFF"/>
                </a:solidFill>
              </a:endParaRPr>
            </a:p>
            <a:p>
              <a:pPr algn="r">
                <a:lnSpc>
                  <a:spcPct val="100000"/>
                </a:lnSpc>
                <a:spcBef>
                  <a:spcPct val="0"/>
                </a:spcBef>
                <a:buClrTx/>
                <a:buFontTx/>
                <a:buNone/>
              </a:pPr>
              <a:endParaRPr lang="en-US" altLang="de-DE" sz="1400">
                <a:ea typeface="MS PGothic" panose="020B0600070205080204" pitchFamily="34" charset="-128"/>
              </a:endParaRPr>
            </a:p>
          </p:txBody>
        </p:sp>
        <p:sp>
          <p:nvSpPr>
            <p:cNvPr id="32790" name="Text Box 18">
              <a:extLst>
                <a:ext uri="{FF2B5EF4-FFF2-40B4-BE49-F238E27FC236}">
                  <a16:creationId xmlns:a16="http://schemas.microsoft.com/office/drawing/2014/main" id="{B7E26451-1F92-43EC-BA42-2247DBC5855C}"/>
                </a:ext>
              </a:extLst>
            </p:cNvPr>
            <p:cNvSpPr txBox="1">
              <a:spLocks noChangeArrowheads="1"/>
            </p:cNvSpPr>
            <p:nvPr/>
          </p:nvSpPr>
          <p:spPr bwMode="auto">
            <a:xfrm>
              <a:off x="1566863" y="4398963"/>
              <a:ext cx="19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r">
                <a:lnSpc>
                  <a:spcPct val="100000"/>
                </a:lnSpc>
                <a:spcBef>
                  <a:spcPct val="0"/>
                </a:spcBef>
                <a:buClrTx/>
                <a:buFontTx/>
                <a:buNone/>
              </a:pPr>
              <a:r>
                <a:rPr lang="de-DE" altLang="de-DE" sz="1400">
                  <a:solidFill>
                    <a:srgbClr val="FFFFFF"/>
                  </a:solidFill>
                </a:rPr>
                <a:t>50</a:t>
              </a:r>
              <a:endParaRPr lang="en-US" altLang="de-DE" sz="1400">
                <a:solidFill>
                  <a:srgbClr val="FFFFFF"/>
                </a:solidFill>
              </a:endParaRPr>
            </a:p>
            <a:p>
              <a:pPr algn="r">
                <a:lnSpc>
                  <a:spcPct val="100000"/>
                </a:lnSpc>
                <a:spcBef>
                  <a:spcPct val="0"/>
                </a:spcBef>
                <a:buClrTx/>
                <a:buFontTx/>
                <a:buNone/>
              </a:pPr>
              <a:endParaRPr lang="en-US" altLang="de-DE" sz="1400">
                <a:ea typeface="MS PGothic" panose="020B0600070205080204" pitchFamily="34" charset="-128"/>
              </a:endParaRPr>
            </a:p>
          </p:txBody>
        </p:sp>
        <p:sp>
          <p:nvSpPr>
            <p:cNvPr id="32791" name="Text Box 19">
              <a:extLst>
                <a:ext uri="{FF2B5EF4-FFF2-40B4-BE49-F238E27FC236}">
                  <a16:creationId xmlns:a16="http://schemas.microsoft.com/office/drawing/2014/main" id="{3C3082AB-8931-43E6-8B72-18543D0FDE3D}"/>
                </a:ext>
              </a:extLst>
            </p:cNvPr>
            <p:cNvSpPr txBox="1">
              <a:spLocks noChangeArrowheads="1"/>
            </p:cNvSpPr>
            <p:nvPr/>
          </p:nvSpPr>
          <p:spPr bwMode="auto">
            <a:xfrm>
              <a:off x="1665288" y="5829300"/>
              <a:ext cx="9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r">
                <a:lnSpc>
                  <a:spcPct val="100000"/>
                </a:lnSpc>
                <a:spcBef>
                  <a:spcPct val="0"/>
                </a:spcBef>
                <a:buClrTx/>
                <a:buFontTx/>
                <a:buNone/>
              </a:pPr>
              <a:r>
                <a:rPr lang="de-DE" altLang="de-DE" sz="1400">
                  <a:solidFill>
                    <a:srgbClr val="FFFFFF"/>
                  </a:solidFill>
                </a:rPr>
                <a:t>0</a:t>
              </a:r>
              <a:endParaRPr lang="en-US" altLang="de-DE" sz="1400">
                <a:solidFill>
                  <a:srgbClr val="FFFFFF"/>
                </a:solidFill>
                <a:latin typeface="MS PGothic" panose="020B0600070205080204" pitchFamily="34" charset="-128"/>
                <a:ea typeface="MS PGothic" panose="020B0600070205080204" pitchFamily="34" charset="-128"/>
              </a:endParaRPr>
            </a:p>
            <a:p>
              <a:pPr algn="r">
                <a:lnSpc>
                  <a:spcPct val="100000"/>
                </a:lnSpc>
                <a:spcBef>
                  <a:spcPct val="0"/>
                </a:spcBef>
                <a:buClrTx/>
                <a:buFontTx/>
                <a:buNone/>
              </a:pPr>
              <a:endParaRPr lang="en-US" altLang="de-DE" sz="1400">
                <a:ea typeface="MS PGothic" panose="020B0600070205080204" pitchFamily="34" charset="-128"/>
              </a:endParaRPr>
            </a:p>
          </p:txBody>
        </p:sp>
        <p:sp>
          <p:nvSpPr>
            <p:cNvPr id="32792" name="Text Box 18">
              <a:extLst>
                <a:ext uri="{FF2B5EF4-FFF2-40B4-BE49-F238E27FC236}">
                  <a16:creationId xmlns:a16="http://schemas.microsoft.com/office/drawing/2014/main" id="{7ACF101B-FEC3-482D-A14A-43F5E4812925}"/>
                </a:ext>
              </a:extLst>
            </p:cNvPr>
            <p:cNvSpPr txBox="1">
              <a:spLocks noChangeArrowheads="1"/>
            </p:cNvSpPr>
            <p:nvPr/>
          </p:nvSpPr>
          <p:spPr bwMode="auto">
            <a:xfrm>
              <a:off x="1566863" y="4692650"/>
              <a:ext cx="19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r">
                <a:lnSpc>
                  <a:spcPct val="100000"/>
                </a:lnSpc>
                <a:spcBef>
                  <a:spcPct val="0"/>
                </a:spcBef>
                <a:buClrTx/>
                <a:buFontTx/>
                <a:buNone/>
              </a:pPr>
              <a:r>
                <a:rPr lang="de-DE" altLang="de-DE" sz="1400">
                  <a:solidFill>
                    <a:srgbClr val="FFFFFF"/>
                  </a:solidFill>
                </a:rPr>
                <a:t>40</a:t>
              </a:r>
              <a:endParaRPr lang="en-US" altLang="de-DE" sz="1400">
                <a:solidFill>
                  <a:srgbClr val="FFFFFF"/>
                </a:solidFill>
              </a:endParaRPr>
            </a:p>
            <a:p>
              <a:pPr algn="r">
                <a:lnSpc>
                  <a:spcPct val="100000"/>
                </a:lnSpc>
                <a:spcBef>
                  <a:spcPct val="0"/>
                </a:spcBef>
                <a:buClrTx/>
                <a:buFontTx/>
                <a:buNone/>
              </a:pPr>
              <a:endParaRPr lang="en-US" altLang="de-DE" sz="1400">
                <a:ea typeface="MS PGothic" panose="020B0600070205080204" pitchFamily="34" charset="-128"/>
              </a:endParaRPr>
            </a:p>
          </p:txBody>
        </p:sp>
        <p:sp>
          <p:nvSpPr>
            <p:cNvPr id="32793" name="Text Box 18">
              <a:extLst>
                <a:ext uri="{FF2B5EF4-FFF2-40B4-BE49-F238E27FC236}">
                  <a16:creationId xmlns:a16="http://schemas.microsoft.com/office/drawing/2014/main" id="{AA65C2BD-E15E-4688-AB72-3C8D5892A563}"/>
                </a:ext>
              </a:extLst>
            </p:cNvPr>
            <p:cNvSpPr txBox="1">
              <a:spLocks noChangeArrowheads="1"/>
            </p:cNvSpPr>
            <p:nvPr/>
          </p:nvSpPr>
          <p:spPr bwMode="auto">
            <a:xfrm>
              <a:off x="1566863" y="4972050"/>
              <a:ext cx="19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r">
                <a:lnSpc>
                  <a:spcPct val="100000"/>
                </a:lnSpc>
                <a:spcBef>
                  <a:spcPct val="0"/>
                </a:spcBef>
                <a:buClrTx/>
                <a:buFontTx/>
                <a:buNone/>
              </a:pPr>
              <a:r>
                <a:rPr lang="de-DE" altLang="de-DE" sz="1400">
                  <a:solidFill>
                    <a:srgbClr val="FFFFFF"/>
                  </a:solidFill>
                </a:rPr>
                <a:t>30</a:t>
              </a:r>
              <a:endParaRPr lang="en-US" altLang="de-DE" sz="1400">
                <a:solidFill>
                  <a:srgbClr val="FFFFFF"/>
                </a:solidFill>
              </a:endParaRPr>
            </a:p>
            <a:p>
              <a:pPr algn="r">
                <a:lnSpc>
                  <a:spcPct val="100000"/>
                </a:lnSpc>
                <a:spcBef>
                  <a:spcPct val="0"/>
                </a:spcBef>
                <a:buClrTx/>
                <a:buFontTx/>
                <a:buNone/>
              </a:pPr>
              <a:endParaRPr lang="en-US" altLang="de-DE" sz="1400">
                <a:ea typeface="MS PGothic" panose="020B0600070205080204" pitchFamily="34" charset="-128"/>
              </a:endParaRPr>
            </a:p>
          </p:txBody>
        </p:sp>
        <p:sp>
          <p:nvSpPr>
            <p:cNvPr id="32794" name="Text Box 18">
              <a:extLst>
                <a:ext uri="{FF2B5EF4-FFF2-40B4-BE49-F238E27FC236}">
                  <a16:creationId xmlns:a16="http://schemas.microsoft.com/office/drawing/2014/main" id="{5EF895D9-6775-483F-8B2C-42EFDF387700}"/>
                </a:ext>
              </a:extLst>
            </p:cNvPr>
            <p:cNvSpPr txBox="1">
              <a:spLocks noChangeArrowheads="1"/>
            </p:cNvSpPr>
            <p:nvPr/>
          </p:nvSpPr>
          <p:spPr bwMode="auto">
            <a:xfrm>
              <a:off x="1566863" y="5257800"/>
              <a:ext cx="19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r">
                <a:lnSpc>
                  <a:spcPct val="100000"/>
                </a:lnSpc>
                <a:spcBef>
                  <a:spcPct val="0"/>
                </a:spcBef>
                <a:buClrTx/>
                <a:buFontTx/>
                <a:buNone/>
              </a:pPr>
              <a:r>
                <a:rPr lang="de-DE" altLang="de-DE" sz="1400">
                  <a:solidFill>
                    <a:srgbClr val="FFFFFF"/>
                  </a:solidFill>
                </a:rPr>
                <a:t>20</a:t>
              </a:r>
              <a:endParaRPr lang="en-US" altLang="de-DE" sz="1400">
                <a:solidFill>
                  <a:srgbClr val="FFFFFF"/>
                </a:solidFill>
              </a:endParaRPr>
            </a:p>
            <a:p>
              <a:pPr algn="r">
                <a:lnSpc>
                  <a:spcPct val="100000"/>
                </a:lnSpc>
                <a:spcBef>
                  <a:spcPct val="0"/>
                </a:spcBef>
                <a:buClrTx/>
                <a:buFontTx/>
                <a:buNone/>
              </a:pPr>
              <a:endParaRPr lang="en-US" altLang="de-DE" sz="1400">
                <a:ea typeface="MS PGothic" panose="020B0600070205080204" pitchFamily="34" charset="-128"/>
              </a:endParaRPr>
            </a:p>
          </p:txBody>
        </p:sp>
        <p:sp>
          <p:nvSpPr>
            <p:cNvPr id="32795" name="Text Box 18">
              <a:extLst>
                <a:ext uri="{FF2B5EF4-FFF2-40B4-BE49-F238E27FC236}">
                  <a16:creationId xmlns:a16="http://schemas.microsoft.com/office/drawing/2014/main" id="{847099E6-BAC5-43A9-8677-E4CDA1D1DFDA}"/>
                </a:ext>
              </a:extLst>
            </p:cNvPr>
            <p:cNvSpPr txBox="1">
              <a:spLocks noChangeArrowheads="1"/>
            </p:cNvSpPr>
            <p:nvPr/>
          </p:nvSpPr>
          <p:spPr bwMode="auto">
            <a:xfrm>
              <a:off x="1566863" y="5545138"/>
              <a:ext cx="19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r">
                <a:lnSpc>
                  <a:spcPct val="100000"/>
                </a:lnSpc>
                <a:spcBef>
                  <a:spcPct val="0"/>
                </a:spcBef>
                <a:buClrTx/>
                <a:buFontTx/>
                <a:buNone/>
              </a:pPr>
              <a:r>
                <a:rPr lang="de-DE" altLang="de-DE" sz="1400">
                  <a:solidFill>
                    <a:srgbClr val="FFFFFF"/>
                  </a:solidFill>
                </a:rPr>
                <a:t>10</a:t>
              </a:r>
              <a:endParaRPr lang="en-US" altLang="de-DE" sz="1400">
                <a:solidFill>
                  <a:srgbClr val="FFFFFF"/>
                </a:solidFill>
              </a:endParaRPr>
            </a:p>
            <a:p>
              <a:pPr algn="r">
                <a:lnSpc>
                  <a:spcPct val="100000"/>
                </a:lnSpc>
                <a:spcBef>
                  <a:spcPct val="0"/>
                </a:spcBef>
                <a:buClrTx/>
                <a:buFontTx/>
                <a:buNone/>
              </a:pPr>
              <a:endParaRPr lang="en-US" altLang="de-DE" sz="1400">
                <a:ea typeface="MS PGothic" panose="020B0600070205080204" pitchFamily="34" charset="-128"/>
              </a:endParaRPr>
            </a:p>
          </p:txBody>
        </p:sp>
        <p:sp>
          <p:nvSpPr>
            <p:cNvPr id="32796" name="Text Box 37">
              <a:extLst>
                <a:ext uri="{FF2B5EF4-FFF2-40B4-BE49-F238E27FC236}">
                  <a16:creationId xmlns:a16="http://schemas.microsoft.com/office/drawing/2014/main" id="{62BBB10A-2AAB-42BA-8D2F-01831FBF47C0}"/>
                </a:ext>
              </a:extLst>
            </p:cNvPr>
            <p:cNvSpPr txBox="1">
              <a:spLocks noChangeArrowheads="1"/>
            </p:cNvSpPr>
            <p:nvPr/>
          </p:nvSpPr>
          <p:spPr bwMode="auto">
            <a:xfrm>
              <a:off x="7541193" y="3357563"/>
              <a:ext cx="10445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Bef>
                  <a:spcPct val="0"/>
                </a:spcBef>
                <a:buClrTx/>
                <a:buFontTx/>
                <a:buNone/>
              </a:pPr>
              <a:r>
                <a:rPr lang="de-DE" altLang="de-DE" sz="1400">
                  <a:solidFill>
                    <a:srgbClr val="FFFFFF"/>
                  </a:solidFill>
                </a:rPr>
                <a:t>Kortikaler Knochen</a:t>
              </a:r>
              <a:endParaRPr lang="en-US" altLang="de-DE" sz="1400">
                <a:solidFill>
                  <a:srgbClr val="FFFFFF"/>
                </a:solidFill>
              </a:endParaRPr>
            </a:p>
            <a:p>
              <a:pPr>
                <a:lnSpc>
                  <a:spcPct val="100000"/>
                </a:lnSpc>
                <a:spcBef>
                  <a:spcPct val="0"/>
                </a:spcBef>
                <a:buClrTx/>
                <a:buFontTx/>
                <a:buNone/>
              </a:pPr>
              <a:endParaRPr lang="en-US" altLang="de-DE" sz="1400">
                <a:ea typeface="MS PGothic" panose="020B0600070205080204" pitchFamily="34" charset="-128"/>
              </a:endParaRPr>
            </a:p>
          </p:txBody>
        </p:sp>
        <p:sp>
          <p:nvSpPr>
            <p:cNvPr id="32797" name="Text Box 38">
              <a:extLst>
                <a:ext uri="{FF2B5EF4-FFF2-40B4-BE49-F238E27FC236}">
                  <a16:creationId xmlns:a16="http://schemas.microsoft.com/office/drawing/2014/main" id="{6B83B95C-A906-4497-8CB2-0E62A8F2722A}"/>
                </a:ext>
              </a:extLst>
            </p:cNvPr>
            <p:cNvSpPr txBox="1">
              <a:spLocks noChangeArrowheads="1"/>
            </p:cNvSpPr>
            <p:nvPr/>
          </p:nvSpPr>
          <p:spPr bwMode="auto">
            <a:xfrm>
              <a:off x="7541194" y="3698875"/>
              <a:ext cx="1870390" cy="434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Bef>
                  <a:spcPct val="0"/>
                </a:spcBef>
                <a:buClrTx/>
                <a:buFontTx/>
                <a:buNone/>
              </a:pPr>
              <a:r>
                <a:rPr lang="de-DE" altLang="de-DE" sz="1400">
                  <a:solidFill>
                    <a:srgbClr val="FFFFFF"/>
                  </a:solidFill>
                </a:rPr>
                <a:t>Trabekulärer Knochen</a:t>
              </a:r>
              <a:endParaRPr lang="en-US" altLang="de-DE" sz="1400">
                <a:solidFill>
                  <a:srgbClr val="FFFFFF"/>
                </a:solidFill>
              </a:endParaRPr>
            </a:p>
            <a:p>
              <a:pPr>
                <a:lnSpc>
                  <a:spcPct val="100000"/>
                </a:lnSpc>
                <a:spcBef>
                  <a:spcPct val="0"/>
                </a:spcBef>
                <a:buClrTx/>
                <a:buFontTx/>
                <a:buNone/>
              </a:pPr>
              <a:endParaRPr lang="en-US" altLang="de-DE" sz="1400">
                <a:ea typeface="MS PGothic" panose="020B0600070205080204" pitchFamily="34" charset="-128"/>
              </a:endParaRPr>
            </a:p>
          </p:txBody>
        </p:sp>
        <p:sp>
          <p:nvSpPr>
            <p:cNvPr id="32798" name="Text Box 19">
              <a:extLst>
                <a:ext uri="{FF2B5EF4-FFF2-40B4-BE49-F238E27FC236}">
                  <a16:creationId xmlns:a16="http://schemas.microsoft.com/office/drawing/2014/main" id="{9FF6958C-7770-466E-B832-2910983437F2}"/>
                </a:ext>
              </a:extLst>
            </p:cNvPr>
            <p:cNvSpPr txBox="1">
              <a:spLocks noChangeArrowheads="1"/>
            </p:cNvSpPr>
            <p:nvPr/>
          </p:nvSpPr>
          <p:spPr bwMode="auto">
            <a:xfrm>
              <a:off x="2389188" y="6002338"/>
              <a:ext cx="9953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r">
                <a:lnSpc>
                  <a:spcPct val="100000"/>
                </a:lnSpc>
                <a:spcBef>
                  <a:spcPct val="0"/>
                </a:spcBef>
                <a:buClrTx/>
                <a:buFontTx/>
                <a:buNone/>
              </a:pPr>
              <a:r>
                <a:rPr lang="de-DE" altLang="de-DE" sz="1400">
                  <a:solidFill>
                    <a:srgbClr val="FFFFFF"/>
                  </a:solidFill>
                </a:rPr>
                <a:t>50−64 Jahre</a:t>
              </a:r>
              <a:endParaRPr lang="en-US" altLang="de-DE" sz="1400">
                <a:solidFill>
                  <a:srgbClr val="FFFFFF"/>
                </a:solidFill>
              </a:endParaRPr>
            </a:p>
            <a:p>
              <a:pPr algn="r">
                <a:lnSpc>
                  <a:spcPct val="100000"/>
                </a:lnSpc>
                <a:spcBef>
                  <a:spcPct val="0"/>
                </a:spcBef>
                <a:buClrTx/>
                <a:buFontTx/>
                <a:buNone/>
              </a:pPr>
              <a:endParaRPr lang="en-US" altLang="de-DE" sz="1400">
                <a:ea typeface="MS PGothic" panose="020B0600070205080204" pitchFamily="34" charset="-128"/>
              </a:endParaRPr>
            </a:p>
          </p:txBody>
        </p:sp>
        <p:sp>
          <p:nvSpPr>
            <p:cNvPr id="32799" name="Text Box 19">
              <a:extLst>
                <a:ext uri="{FF2B5EF4-FFF2-40B4-BE49-F238E27FC236}">
                  <a16:creationId xmlns:a16="http://schemas.microsoft.com/office/drawing/2014/main" id="{5EE35CEF-C085-468E-B4AB-99D871D70F05}"/>
                </a:ext>
              </a:extLst>
            </p:cNvPr>
            <p:cNvSpPr txBox="1">
              <a:spLocks noChangeArrowheads="1"/>
            </p:cNvSpPr>
            <p:nvPr/>
          </p:nvSpPr>
          <p:spPr bwMode="auto">
            <a:xfrm>
              <a:off x="4219712" y="6002338"/>
              <a:ext cx="984112" cy="43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r">
                <a:lnSpc>
                  <a:spcPct val="100000"/>
                </a:lnSpc>
                <a:spcBef>
                  <a:spcPct val="0"/>
                </a:spcBef>
                <a:buClrTx/>
                <a:buFontTx/>
                <a:buNone/>
              </a:pPr>
              <a:r>
                <a:rPr lang="de-DE" altLang="de-DE" sz="1400">
                  <a:solidFill>
                    <a:srgbClr val="FFFFFF"/>
                  </a:solidFill>
                </a:rPr>
                <a:t>65-79 Jahre</a:t>
              </a:r>
              <a:endParaRPr lang="en-US" altLang="de-DE" sz="1400">
                <a:solidFill>
                  <a:srgbClr val="FFFFFF"/>
                </a:solidFill>
              </a:endParaRPr>
            </a:p>
            <a:p>
              <a:pPr algn="r">
                <a:lnSpc>
                  <a:spcPct val="100000"/>
                </a:lnSpc>
                <a:spcBef>
                  <a:spcPct val="0"/>
                </a:spcBef>
                <a:buClrTx/>
                <a:buFontTx/>
                <a:buNone/>
              </a:pPr>
              <a:endParaRPr lang="en-US" altLang="de-DE" sz="1400">
                <a:ea typeface="MS PGothic" panose="020B0600070205080204" pitchFamily="34" charset="-128"/>
              </a:endParaRPr>
            </a:p>
          </p:txBody>
        </p:sp>
        <p:sp>
          <p:nvSpPr>
            <p:cNvPr id="32800" name="Text Box 19">
              <a:extLst>
                <a:ext uri="{FF2B5EF4-FFF2-40B4-BE49-F238E27FC236}">
                  <a16:creationId xmlns:a16="http://schemas.microsoft.com/office/drawing/2014/main" id="{0876A7C0-9D29-4E1D-B8DD-9CAD61E48932}"/>
                </a:ext>
              </a:extLst>
            </p:cNvPr>
            <p:cNvSpPr txBox="1">
              <a:spLocks noChangeArrowheads="1"/>
            </p:cNvSpPr>
            <p:nvPr/>
          </p:nvSpPr>
          <p:spPr bwMode="auto">
            <a:xfrm>
              <a:off x="6122988" y="6002338"/>
              <a:ext cx="768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r">
                <a:lnSpc>
                  <a:spcPct val="100000"/>
                </a:lnSpc>
                <a:spcBef>
                  <a:spcPct val="0"/>
                </a:spcBef>
                <a:buClrTx/>
                <a:buFontTx/>
                <a:buNone/>
              </a:pPr>
              <a:r>
                <a:rPr lang="de-DE" altLang="de-DE" sz="1400">
                  <a:solidFill>
                    <a:srgbClr val="FFFFFF"/>
                  </a:solidFill>
                </a:rPr>
                <a:t>≥ 80 Jahre</a:t>
              </a:r>
              <a:endParaRPr lang="en-US" altLang="de-DE" sz="1400">
                <a:solidFill>
                  <a:srgbClr val="FFFFFF"/>
                </a:solidFill>
              </a:endParaRPr>
            </a:p>
            <a:p>
              <a:pPr algn="r">
                <a:lnSpc>
                  <a:spcPct val="100000"/>
                </a:lnSpc>
                <a:spcBef>
                  <a:spcPct val="0"/>
                </a:spcBef>
                <a:buClrTx/>
                <a:buFontTx/>
                <a:buNone/>
              </a:pPr>
              <a:endParaRPr lang="en-US" altLang="de-DE" sz="1400">
                <a:ea typeface="MS PGothic" panose="020B0600070205080204" pitchFamily="34" charset="-128"/>
              </a:endParaRPr>
            </a:p>
          </p:txBody>
        </p:sp>
        <p:sp>
          <p:nvSpPr>
            <p:cNvPr id="32801" name="Rectangle 67">
              <a:extLst>
                <a:ext uri="{FF2B5EF4-FFF2-40B4-BE49-F238E27FC236}">
                  <a16:creationId xmlns:a16="http://schemas.microsoft.com/office/drawing/2014/main" id="{52701EA8-90F0-418C-A77C-D06AA7C37369}"/>
                </a:ext>
              </a:extLst>
            </p:cNvPr>
            <p:cNvSpPr>
              <a:spLocks noChangeArrowheads="1"/>
            </p:cNvSpPr>
            <p:nvPr/>
          </p:nvSpPr>
          <p:spPr bwMode="auto">
            <a:xfrm>
              <a:off x="4005263" y="4522788"/>
              <a:ext cx="533400" cy="1427162"/>
            </a:xfrm>
            <a:prstGeom prst="rect">
              <a:avLst/>
            </a:prstGeom>
            <a:solidFill>
              <a:srgbClr val="FFFF66"/>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en-GB" altLang="de-DE" sz="1800">
                <a:solidFill>
                  <a:srgbClr val="FFFFFF"/>
                </a:solidFill>
              </a:endParaRPr>
            </a:p>
          </p:txBody>
        </p:sp>
        <p:sp>
          <p:nvSpPr>
            <p:cNvPr id="32802" name="Rectangle 70">
              <a:extLst>
                <a:ext uri="{FF2B5EF4-FFF2-40B4-BE49-F238E27FC236}">
                  <a16:creationId xmlns:a16="http://schemas.microsoft.com/office/drawing/2014/main" id="{161174D6-9949-449B-8B69-FDC0BA26B9F5}"/>
                </a:ext>
              </a:extLst>
            </p:cNvPr>
            <p:cNvSpPr>
              <a:spLocks noChangeArrowheads="1"/>
            </p:cNvSpPr>
            <p:nvPr/>
          </p:nvSpPr>
          <p:spPr bwMode="auto">
            <a:xfrm>
              <a:off x="6561138" y="5905500"/>
              <a:ext cx="533400" cy="44450"/>
            </a:xfrm>
            <a:prstGeom prst="rect">
              <a:avLst/>
            </a:prstGeom>
            <a:solidFill>
              <a:srgbClr val="FF3300"/>
            </a:solidFill>
            <a:ln w="12700" algn="ctr">
              <a:solidFill>
                <a:srgbClr val="FF3300"/>
              </a:solidFill>
              <a:miter lim="800000"/>
              <a:headEnd/>
              <a:tailEnd/>
            </a:ln>
          </p:spPr>
          <p:txBody>
            <a:bodyPr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en-GB" altLang="de-DE" sz="1800">
                <a:solidFill>
                  <a:srgbClr val="FFFFFF"/>
                </a:solidFill>
              </a:endParaRPr>
            </a:p>
          </p:txBody>
        </p:sp>
        <p:grpSp>
          <p:nvGrpSpPr>
            <p:cNvPr id="32803" name="Group 1012736">
              <a:extLst>
                <a:ext uri="{FF2B5EF4-FFF2-40B4-BE49-F238E27FC236}">
                  <a16:creationId xmlns:a16="http://schemas.microsoft.com/office/drawing/2014/main" id="{E9C7D405-BFCB-4DBB-989E-B408E44D74FB}"/>
                </a:ext>
              </a:extLst>
            </p:cNvPr>
            <p:cNvGrpSpPr>
              <a:grpSpLocks/>
            </p:cNvGrpSpPr>
            <p:nvPr/>
          </p:nvGrpSpPr>
          <p:grpSpPr bwMode="auto">
            <a:xfrm>
              <a:off x="4172510" y="3645122"/>
              <a:ext cx="173614" cy="881684"/>
              <a:chOff x="4328115" y="2212872"/>
              <a:chExt cx="173614" cy="883744"/>
            </a:xfrm>
          </p:grpSpPr>
          <p:cxnSp>
            <p:nvCxnSpPr>
              <p:cNvPr id="80" name="Straight Connector 4">
                <a:extLst>
                  <a:ext uri="{FF2B5EF4-FFF2-40B4-BE49-F238E27FC236}">
                    <a16:creationId xmlns:a16="http://schemas.microsoft.com/office/drawing/2014/main" id="{46D05EF9-D3B8-4F7B-9D8C-D37A8938A61F}"/>
                  </a:ext>
                </a:extLst>
              </p:cNvPr>
              <p:cNvCxnSpPr/>
              <p:nvPr/>
            </p:nvCxnSpPr>
            <p:spPr>
              <a:xfrm>
                <a:off x="4414364" y="2212441"/>
                <a:ext cx="0" cy="8836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6">
                <a:extLst>
                  <a:ext uri="{FF2B5EF4-FFF2-40B4-BE49-F238E27FC236}">
                    <a16:creationId xmlns:a16="http://schemas.microsoft.com/office/drawing/2014/main" id="{D5A89C58-DA28-4A99-8160-91FADCA19A3C}"/>
                  </a:ext>
                </a:extLst>
              </p:cNvPr>
              <p:cNvCxnSpPr/>
              <p:nvPr/>
            </p:nvCxnSpPr>
            <p:spPr>
              <a:xfrm>
                <a:off x="4327556" y="2215648"/>
                <a:ext cx="1736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804" name="Group 1012740">
              <a:extLst>
                <a:ext uri="{FF2B5EF4-FFF2-40B4-BE49-F238E27FC236}">
                  <a16:creationId xmlns:a16="http://schemas.microsoft.com/office/drawing/2014/main" id="{778EEA31-8152-4EA0-B164-B7D7BF16C9AE}"/>
                </a:ext>
              </a:extLst>
            </p:cNvPr>
            <p:cNvGrpSpPr>
              <a:grpSpLocks/>
            </p:cNvGrpSpPr>
            <p:nvPr/>
          </p:nvGrpSpPr>
          <p:grpSpPr bwMode="auto">
            <a:xfrm>
              <a:off x="4893170" y="4715625"/>
              <a:ext cx="175251" cy="603257"/>
              <a:chOff x="5051120" y="3281018"/>
              <a:chExt cx="175251" cy="602791"/>
            </a:xfrm>
          </p:grpSpPr>
          <p:cxnSp>
            <p:nvCxnSpPr>
              <p:cNvPr id="78" name="Straight Connector 81">
                <a:extLst>
                  <a:ext uri="{FF2B5EF4-FFF2-40B4-BE49-F238E27FC236}">
                    <a16:creationId xmlns:a16="http://schemas.microsoft.com/office/drawing/2014/main" id="{58050256-9BD6-40CF-8385-479C89374C63}"/>
                  </a:ext>
                </a:extLst>
              </p:cNvPr>
              <p:cNvCxnSpPr/>
              <p:nvPr/>
            </p:nvCxnSpPr>
            <p:spPr>
              <a:xfrm>
                <a:off x="5137384" y="3280472"/>
                <a:ext cx="0" cy="60272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82">
                <a:extLst>
                  <a:ext uri="{FF2B5EF4-FFF2-40B4-BE49-F238E27FC236}">
                    <a16:creationId xmlns:a16="http://schemas.microsoft.com/office/drawing/2014/main" id="{8C98BE14-E896-41C9-8B69-73480EFE7E91}"/>
                  </a:ext>
                </a:extLst>
              </p:cNvPr>
              <p:cNvCxnSpPr/>
              <p:nvPr/>
            </p:nvCxnSpPr>
            <p:spPr>
              <a:xfrm>
                <a:off x="5050576" y="3282070"/>
                <a:ext cx="1752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805" name="Rectangle 68">
              <a:extLst>
                <a:ext uri="{FF2B5EF4-FFF2-40B4-BE49-F238E27FC236}">
                  <a16:creationId xmlns:a16="http://schemas.microsoft.com/office/drawing/2014/main" id="{673A410C-1702-4852-9C49-08CD0606DC6B}"/>
                </a:ext>
              </a:extLst>
            </p:cNvPr>
            <p:cNvSpPr>
              <a:spLocks noChangeArrowheads="1"/>
            </p:cNvSpPr>
            <p:nvPr/>
          </p:nvSpPr>
          <p:spPr bwMode="auto">
            <a:xfrm>
              <a:off x="4727575" y="5294313"/>
              <a:ext cx="533400" cy="655637"/>
            </a:xfrm>
            <a:prstGeom prst="rect">
              <a:avLst/>
            </a:prstGeom>
            <a:solidFill>
              <a:srgbClr val="FF3300"/>
            </a:solidFill>
            <a:ln w="12700" algn="ctr">
              <a:solidFill>
                <a:srgbClr val="FF3300"/>
              </a:solidFill>
              <a:miter lim="800000"/>
              <a:headEnd/>
              <a:tailEnd/>
            </a:ln>
          </p:spPr>
          <p:txBody>
            <a:bodyPr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en-GB" altLang="de-DE" sz="1800">
                <a:solidFill>
                  <a:srgbClr val="FFFFFF"/>
                </a:solidFill>
              </a:endParaRPr>
            </a:p>
          </p:txBody>
        </p:sp>
        <p:grpSp>
          <p:nvGrpSpPr>
            <p:cNvPr id="32806" name="Group 85">
              <a:extLst>
                <a:ext uri="{FF2B5EF4-FFF2-40B4-BE49-F238E27FC236}">
                  <a16:creationId xmlns:a16="http://schemas.microsoft.com/office/drawing/2014/main" id="{1B3AD47C-B9F3-4DBD-9C91-791975321F76}"/>
                </a:ext>
              </a:extLst>
            </p:cNvPr>
            <p:cNvGrpSpPr>
              <a:grpSpLocks/>
            </p:cNvGrpSpPr>
            <p:nvPr/>
          </p:nvGrpSpPr>
          <p:grpSpPr bwMode="auto">
            <a:xfrm>
              <a:off x="6044587" y="4950847"/>
              <a:ext cx="173614" cy="601657"/>
              <a:chOff x="5051578" y="3279702"/>
              <a:chExt cx="173614" cy="602779"/>
            </a:xfrm>
          </p:grpSpPr>
          <p:cxnSp>
            <p:nvCxnSpPr>
              <p:cNvPr id="76" name="Straight Connector 86">
                <a:extLst>
                  <a:ext uri="{FF2B5EF4-FFF2-40B4-BE49-F238E27FC236}">
                    <a16:creationId xmlns:a16="http://schemas.microsoft.com/office/drawing/2014/main" id="{8EA6A21F-63CD-476A-9976-24F13DA3CB75}"/>
                  </a:ext>
                </a:extLst>
              </p:cNvPr>
              <p:cNvCxnSpPr/>
              <p:nvPr/>
            </p:nvCxnSpPr>
            <p:spPr>
              <a:xfrm>
                <a:off x="5137867" y="3279129"/>
                <a:ext cx="0" cy="6027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87">
                <a:extLst>
                  <a:ext uri="{FF2B5EF4-FFF2-40B4-BE49-F238E27FC236}">
                    <a16:creationId xmlns:a16="http://schemas.microsoft.com/office/drawing/2014/main" id="{91AD467D-B059-4AD5-9583-D01ECC0F730C}"/>
                  </a:ext>
                </a:extLst>
              </p:cNvPr>
              <p:cNvCxnSpPr/>
              <p:nvPr/>
            </p:nvCxnSpPr>
            <p:spPr>
              <a:xfrm>
                <a:off x="5051058" y="3280733"/>
                <a:ext cx="1736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807" name="Rectangle 69">
              <a:extLst>
                <a:ext uri="{FF2B5EF4-FFF2-40B4-BE49-F238E27FC236}">
                  <a16:creationId xmlns:a16="http://schemas.microsoft.com/office/drawing/2014/main" id="{70FA802C-FFF9-4742-8022-3503EE8596BB}"/>
                </a:ext>
              </a:extLst>
            </p:cNvPr>
            <p:cNvSpPr>
              <a:spLocks noChangeArrowheads="1"/>
            </p:cNvSpPr>
            <p:nvPr/>
          </p:nvSpPr>
          <p:spPr bwMode="auto">
            <a:xfrm>
              <a:off x="5826125" y="5532438"/>
              <a:ext cx="533400" cy="417512"/>
            </a:xfrm>
            <a:prstGeom prst="rect">
              <a:avLst/>
            </a:prstGeom>
            <a:solidFill>
              <a:srgbClr val="FFFF66"/>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en-GB" altLang="de-DE" sz="1800">
                <a:solidFill>
                  <a:srgbClr val="FFFFFF"/>
                </a:solidFill>
              </a:endParaRPr>
            </a:p>
          </p:txBody>
        </p:sp>
        <p:grpSp>
          <p:nvGrpSpPr>
            <p:cNvPr id="32808" name="Group 91">
              <a:extLst>
                <a:ext uri="{FF2B5EF4-FFF2-40B4-BE49-F238E27FC236}">
                  <a16:creationId xmlns:a16="http://schemas.microsoft.com/office/drawing/2014/main" id="{193AF586-5423-492A-B7CF-058F1D69E9A0}"/>
                </a:ext>
              </a:extLst>
            </p:cNvPr>
            <p:cNvGrpSpPr>
              <a:grpSpLocks/>
            </p:cNvGrpSpPr>
            <p:nvPr/>
          </p:nvGrpSpPr>
          <p:grpSpPr bwMode="auto">
            <a:xfrm>
              <a:off x="3086608" y="5083659"/>
              <a:ext cx="173614" cy="724868"/>
              <a:chOff x="4328063" y="2213240"/>
              <a:chExt cx="173614" cy="883956"/>
            </a:xfrm>
          </p:grpSpPr>
          <p:cxnSp>
            <p:nvCxnSpPr>
              <p:cNvPr id="74" name="Straight Connector 92">
                <a:extLst>
                  <a:ext uri="{FF2B5EF4-FFF2-40B4-BE49-F238E27FC236}">
                    <a16:creationId xmlns:a16="http://schemas.microsoft.com/office/drawing/2014/main" id="{84ECC5EF-9CF3-4867-9366-F1653B4B583A}"/>
                  </a:ext>
                </a:extLst>
              </p:cNvPr>
              <p:cNvCxnSpPr/>
              <p:nvPr/>
            </p:nvCxnSpPr>
            <p:spPr>
              <a:xfrm>
                <a:off x="4414288" y="2212527"/>
                <a:ext cx="0" cy="88386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93">
                <a:extLst>
                  <a:ext uri="{FF2B5EF4-FFF2-40B4-BE49-F238E27FC236}">
                    <a16:creationId xmlns:a16="http://schemas.microsoft.com/office/drawing/2014/main" id="{9F2E1CF8-DCC1-4983-9A97-356EA2BE06C2}"/>
                  </a:ext>
                </a:extLst>
              </p:cNvPr>
              <p:cNvCxnSpPr/>
              <p:nvPr/>
            </p:nvCxnSpPr>
            <p:spPr>
              <a:xfrm>
                <a:off x="4327479" y="2214478"/>
                <a:ext cx="1736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809" name="Rectangle 66">
              <a:extLst>
                <a:ext uri="{FF2B5EF4-FFF2-40B4-BE49-F238E27FC236}">
                  <a16:creationId xmlns:a16="http://schemas.microsoft.com/office/drawing/2014/main" id="{CCF32F43-AA87-41D8-8CF8-F9CDEC45C196}"/>
                </a:ext>
              </a:extLst>
            </p:cNvPr>
            <p:cNvSpPr>
              <a:spLocks noChangeArrowheads="1"/>
            </p:cNvSpPr>
            <p:nvPr/>
          </p:nvSpPr>
          <p:spPr bwMode="auto">
            <a:xfrm>
              <a:off x="2917825" y="5667375"/>
              <a:ext cx="533400" cy="282575"/>
            </a:xfrm>
            <a:prstGeom prst="rect">
              <a:avLst/>
            </a:prstGeom>
            <a:solidFill>
              <a:srgbClr val="FF3300"/>
            </a:solidFill>
            <a:ln w="12700" algn="ctr">
              <a:solidFill>
                <a:srgbClr val="FF3300"/>
              </a:solidFill>
              <a:miter lim="800000"/>
              <a:headEnd/>
              <a:tailEnd/>
            </a:ln>
          </p:spPr>
          <p:txBody>
            <a:bodyPr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en-GB" altLang="de-DE" sz="1800">
                <a:solidFill>
                  <a:srgbClr val="FFFFFF"/>
                </a:solidFill>
              </a:endParaRPr>
            </a:p>
          </p:txBody>
        </p:sp>
        <p:cxnSp>
          <p:nvCxnSpPr>
            <p:cNvPr id="48" name="Straight Connector 95">
              <a:extLst>
                <a:ext uri="{FF2B5EF4-FFF2-40B4-BE49-F238E27FC236}">
                  <a16:creationId xmlns:a16="http://schemas.microsoft.com/office/drawing/2014/main" id="{84155A6C-B261-43CE-A14E-C149819251F0}"/>
                </a:ext>
              </a:extLst>
            </p:cNvPr>
            <p:cNvCxnSpPr/>
            <p:nvPr/>
          </p:nvCxnSpPr>
          <p:spPr>
            <a:xfrm>
              <a:off x="2458710" y="5358271"/>
              <a:ext cx="0" cy="3951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96">
              <a:extLst>
                <a:ext uri="{FF2B5EF4-FFF2-40B4-BE49-F238E27FC236}">
                  <a16:creationId xmlns:a16="http://schemas.microsoft.com/office/drawing/2014/main" id="{D57AAC6B-D65F-4C13-89CF-5AAAC5A6C570}"/>
                </a:ext>
              </a:extLst>
            </p:cNvPr>
            <p:cNvCxnSpPr/>
            <p:nvPr/>
          </p:nvCxnSpPr>
          <p:spPr>
            <a:xfrm>
              <a:off x="2371901" y="5359871"/>
              <a:ext cx="1736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812" name="Rectangle 2">
              <a:extLst>
                <a:ext uri="{FF2B5EF4-FFF2-40B4-BE49-F238E27FC236}">
                  <a16:creationId xmlns:a16="http://schemas.microsoft.com/office/drawing/2014/main" id="{9C9BD4AD-57B3-4EB2-9832-267D2F654742}"/>
                </a:ext>
              </a:extLst>
            </p:cNvPr>
            <p:cNvSpPr>
              <a:spLocks noChangeArrowheads="1"/>
            </p:cNvSpPr>
            <p:nvPr/>
          </p:nvSpPr>
          <p:spPr bwMode="auto">
            <a:xfrm>
              <a:off x="2192338" y="5743575"/>
              <a:ext cx="533400" cy="206375"/>
            </a:xfrm>
            <a:prstGeom prst="rect">
              <a:avLst/>
            </a:prstGeom>
            <a:solidFill>
              <a:srgbClr val="FFFF66"/>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en-GB" altLang="de-DE" sz="1800">
                <a:solidFill>
                  <a:srgbClr val="FFFFFF"/>
                </a:solidFill>
              </a:endParaRPr>
            </a:p>
          </p:txBody>
        </p:sp>
        <p:sp>
          <p:nvSpPr>
            <p:cNvPr id="32813" name="Line 7">
              <a:extLst>
                <a:ext uri="{FF2B5EF4-FFF2-40B4-BE49-F238E27FC236}">
                  <a16:creationId xmlns:a16="http://schemas.microsoft.com/office/drawing/2014/main" id="{AE0F8182-FA36-4690-B50F-F7D262689C4D}"/>
                </a:ext>
              </a:extLst>
            </p:cNvPr>
            <p:cNvSpPr>
              <a:spLocks noChangeShapeType="1"/>
            </p:cNvSpPr>
            <p:nvPr/>
          </p:nvSpPr>
          <p:spPr bwMode="auto">
            <a:xfrm>
              <a:off x="1806575" y="3373438"/>
              <a:ext cx="873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AT"/>
            </a:p>
          </p:txBody>
        </p:sp>
        <p:sp>
          <p:nvSpPr>
            <p:cNvPr id="32814" name="Line 7">
              <a:extLst>
                <a:ext uri="{FF2B5EF4-FFF2-40B4-BE49-F238E27FC236}">
                  <a16:creationId xmlns:a16="http://schemas.microsoft.com/office/drawing/2014/main" id="{99773C92-91CD-4C33-A63A-02ACCEB82261}"/>
                </a:ext>
              </a:extLst>
            </p:cNvPr>
            <p:cNvSpPr>
              <a:spLocks noChangeShapeType="1"/>
            </p:cNvSpPr>
            <p:nvPr/>
          </p:nvSpPr>
          <p:spPr bwMode="auto">
            <a:xfrm>
              <a:off x="1806575" y="3663950"/>
              <a:ext cx="777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AT"/>
            </a:p>
          </p:txBody>
        </p:sp>
        <p:sp>
          <p:nvSpPr>
            <p:cNvPr id="32815" name="Line 7">
              <a:extLst>
                <a:ext uri="{FF2B5EF4-FFF2-40B4-BE49-F238E27FC236}">
                  <a16:creationId xmlns:a16="http://schemas.microsoft.com/office/drawing/2014/main" id="{E18746B4-33E7-4925-B18C-43B6837BF930}"/>
                </a:ext>
              </a:extLst>
            </p:cNvPr>
            <p:cNvSpPr>
              <a:spLocks noChangeShapeType="1"/>
            </p:cNvSpPr>
            <p:nvPr/>
          </p:nvSpPr>
          <p:spPr bwMode="auto">
            <a:xfrm>
              <a:off x="1806575" y="3952875"/>
              <a:ext cx="777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AT"/>
            </a:p>
          </p:txBody>
        </p:sp>
        <p:sp>
          <p:nvSpPr>
            <p:cNvPr id="32816" name="Line 7">
              <a:extLst>
                <a:ext uri="{FF2B5EF4-FFF2-40B4-BE49-F238E27FC236}">
                  <a16:creationId xmlns:a16="http://schemas.microsoft.com/office/drawing/2014/main" id="{09C348A5-2A0D-4905-B762-0E7B19E9856A}"/>
                </a:ext>
              </a:extLst>
            </p:cNvPr>
            <p:cNvSpPr>
              <a:spLocks noChangeShapeType="1"/>
            </p:cNvSpPr>
            <p:nvPr/>
          </p:nvSpPr>
          <p:spPr bwMode="auto">
            <a:xfrm>
              <a:off x="1806575" y="4522788"/>
              <a:ext cx="777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AT"/>
            </a:p>
          </p:txBody>
        </p:sp>
        <p:sp>
          <p:nvSpPr>
            <p:cNvPr id="32817" name="Line 7">
              <a:extLst>
                <a:ext uri="{FF2B5EF4-FFF2-40B4-BE49-F238E27FC236}">
                  <a16:creationId xmlns:a16="http://schemas.microsoft.com/office/drawing/2014/main" id="{1EAA4EEB-1FE1-4FC9-A4FB-296B5D7A4C85}"/>
                </a:ext>
              </a:extLst>
            </p:cNvPr>
            <p:cNvSpPr>
              <a:spLocks noChangeShapeType="1"/>
            </p:cNvSpPr>
            <p:nvPr/>
          </p:nvSpPr>
          <p:spPr bwMode="auto">
            <a:xfrm>
              <a:off x="1806575" y="4240213"/>
              <a:ext cx="777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AT"/>
            </a:p>
          </p:txBody>
        </p:sp>
        <p:sp>
          <p:nvSpPr>
            <p:cNvPr id="32818" name="Line 7">
              <a:extLst>
                <a:ext uri="{FF2B5EF4-FFF2-40B4-BE49-F238E27FC236}">
                  <a16:creationId xmlns:a16="http://schemas.microsoft.com/office/drawing/2014/main" id="{7676E235-0E80-447A-B6A0-4936BFFFA31E}"/>
                </a:ext>
              </a:extLst>
            </p:cNvPr>
            <p:cNvSpPr>
              <a:spLocks noChangeShapeType="1"/>
            </p:cNvSpPr>
            <p:nvPr/>
          </p:nvSpPr>
          <p:spPr bwMode="auto">
            <a:xfrm>
              <a:off x="1806575" y="4811713"/>
              <a:ext cx="777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AT"/>
            </a:p>
          </p:txBody>
        </p:sp>
        <p:sp>
          <p:nvSpPr>
            <p:cNvPr id="32819" name="Line 7">
              <a:extLst>
                <a:ext uri="{FF2B5EF4-FFF2-40B4-BE49-F238E27FC236}">
                  <a16:creationId xmlns:a16="http://schemas.microsoft.com/office/drawing/2014/main" id="{7381A465-E998-4167-B932-AA60E3FFE549}"/>
                </a:ext>
              </a:extLst>
            </p:cNvPr>
            <p:cNvSpPr>
              <a:spLocks noChangeShapeType="1"/>
            </p:cNvSpPr>
            <p:nvPr/>
          </p:nvSpPr>
          <p:spPr bwMode="auto">
            <a:xfrm>
              <a:off x="1806575" y="5095875"/>
              <a:ext cx="777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AT"/>
            </a:p>
          </p:txBody>
        </p:sp>
        <p:sp>
          <p:nvSpPr>
            <p:cNvPr id="32820" name="Line 7">
              <a:extLst>
                <a:ext uri="{FF2B5EF4-FFF2-40B4-BE49-F238E27FC236}">
                  <a16:creationId xmlns:a16="http://schemas.microsoft.com/office/drawing/2014/main" id="{927AF621-F91E-42DF-B0D8-4A9A8473602E}"/>
                </a:ext>
              </a:extLst>
            </p:cNvPr>
            <p:cNvSpPr>
              <a:spLocks noChangeShapeType="1"/>
            </p:cNvSpPr>
            <p:nvPr/>
          </p:nvSpPr>
          <p:spPr bwMode="auto">
            <a:xfrm>
              <a:off x="1806575" y="5381625"/>
              <a:ext cx="777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AT"/>
            </a:p>
          </p:txBody>
        </p:sp>
        <p:sp>
          <p:nvSpPr>
            <p:cNvPr id="32821" name="Line 7">
              <a:extLst>
                <a:ext uri="{FF2B5EF4-FFF2-40B4-BE49-F238E27FC236}">
                  <a16:creationId xmlns:a16="http://schemas.microsoft.com/office/drawing/2014/main" id="{6D136738-CD62-413C-B777-D0D4A4DA4839}"/>
                </a:ext>
              </a:extLst>
            </p:cNvPr>
            <p:cNvSpPr>
              <a:spLocks noChangeShapeType="1"/>
            </p:cNvSpPr>
            <p:nvPr/>
          </p:nvSpPr>
          <p:spPr bwMode="auto">
            <a:xfrm>
              <a:off x="1806575" y="5667375"/>
              <a:ext cx="777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AT"/>
            </a:p>
          </p:txBody>
        </p:sp>
        <p:sp>
          <p:nvSpPr>
            <p:cNvPr id="32822" name="Rectangle 104">
              <a:extLst>
                <a:ext uri="{FF2B5EF4-FFF2-40B4-BE49-F238E27FC236}">
                  <a16:creationId xmlns:a16="http://schemas.microsoft.com/office/drawing/2014/main" id="{EEDAE182-EA49-4AC5-9D81-B5CC1E9B9696}"/>
                </a:ext>
              </a:extLst>
            </p:cNvPr>
            <p:cNvSpPr>
              <a:spLocks noChangeArrowheads="1"/>
            </p:cNvSpPr>
            <p:nvPr/>
          </p:nvSpPr>
          <p:spPr bwMode="auto">
            <a:xfrm>
              <a:off x="4237038" y="3473450"/>
              <a:ext cx="69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400" b="1">
                  <a:solidFill>
                    <a:srgbClr val="FFFFFF"/>
                  </a:solidFill>
                </a:rPr>
                <a:t>*</a:t>
              </a:r>
              <a:endParaRPr lang="en-GB" altLang="de-DE" sz="1400" b="1">
                <a:solidFill>
                  <a:srgbClr val="FFFFFF"/>
                </a:solidFill>
              </a:endParaRPr>
            </a:p>
            <a:p>
              <a:pPr algn="ctr" eaLnBrk="1" hangingPunct="1">
                <a:lnSpc>
                  <a:spcPct val="100000"/>
                </a:lnSpc>
                <a:spcBef>
                  <a:spcPct val="0"/>
                </a:spcBef>
                <a:buClrTx/>
                <a:buFontTx/>
                <a:buNone/>
              </a:pPr>
              <a:endParaRPr lang="en-GB" altLang="de-DE" sz="1400" b="1"/>
            </a:p>
          </p:txBody>
        </p:sp>
        <p:sp>
          <p:nvSpPr>
            <p:cNvPr id="32823" name="Rectangle 105">
              <a:extLst>
                <a:ext uri="{FF2B5EF4-FFF2-40B4-BE49-F238E27FC236}">
                  <a16:creationId xmlns:a16="http://schemas.microsoft.com/office/drawing/2014/main" id="{AE848C10-C660-4BD6-951C-6B60057BD8AD}"/>
                </a:ext>
              </a:extLst>
            </p:cNvPr>
            <p:cNvSpPr>
              <a:spLocks noChangeArrowheads="1"/>
            </p:cNvSpPr>
            <p:nvPr/>
          </p:nvSpPr>
          <p:spPr bwMode="auto">
            <a:xfrm>
              <a:off x="6064250" y="4773613"/>
              <a:ext cx="69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400" b="1">
                  <a:solidFill>
                    <a:srgbClr val="FFFFFF"/>
                  </a:solidFill>
                </a:rPr>
                <a:t>*</a:t>
              </a:r>
              <a:endParaRPr lang="en-GB" altLang="de-DE" sz="1400" b="1">
                <a:solidFill>
                  <a:srgbClr val="FFFFFF"/>
                </a:solidFill>
              </a:endParaRPr>
            </a:p>
            <a:p>
              <a:pPr algn="ctr" eaLnBrk="1" hangingPunct="1">
                <a:lnSpc>
                  <a:spcPct val="100000"/>
                </a:lnSpc>
                <a:spcBef>
                  <a:spcPct val="0"/>
                </a:spcBef>
                <a:buClrTx/>
                <a:buFontTx/>
                <a:buNone/>
              </a:pPr>
              <a:endParaRPr lang="en-GB" altLang="de-DE" sz="1400" b="1"/>
            </a:p>
          </p:txBody>
        </p:sp>
        <p:sp>
          <p:nvSpPr>
            <p:cNvPr id="32824" name="Rectangle 1012746">
              <a:extLst>
                <a:ext uri="{FF2B5EF4-FFF2-40B4-BE49-F238E27FC236}">
                  <a16:creationId xmlns:a16="http://schemas.microsoft.com/office/drawing/2014/main" id="{E147EDDB-489F-43BF-8E13-E0F0F9BB241F}"/>
                </a:ext>
              </a:extLst>
            </p:cNvPr>
            <p:cNvSpPr>
              <a:spLocks noChangeArrowheads="1"/>
            </p:cNvSpPr>
            <p:nvPr/>
          </p:nvSpPr>
          <p:spPr bwMode="auto">
            <a:xfrm>
              <a:off x="7303435" y="3389814"/>
              <a:ext cx="184150" cy="195262"/>
            </a:xfrm>
            <a:prstGeom prst="rect">
              <a:avLst/>
            </a:prstGeom>
            <a:solidFill>
              <a:srgbClr val="FFFF66"/>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en-GB" altLang="de-DE" sz="1800">
                <a:solidFill>
                  <a:srgbClr val="FFFFFF"/>
                </a:solidFill>
              </a:endParaRPr>
            </a:p>
          </p:txBody>
        </p:sp>
        <p:sp>
          <p:nvSpPr>
            <p:cNvPr id="32825" name="Rectangle 107">
              <a:extLst>
                <a:ext uri="{FF2B5EF4-FFF2-40B4-BE49-F238E27FC236}">
                  <a16:creationId xmlns:a16="http://schemas.microsoft.com/office/drawing/2014/main" id="{AE5587CD-7F76-429B-AED3-9BB58E85A03D}"/>
                </a:ext>
              </a:extLst>
            </p:cNvPr>
            <p:cNvSpPr>
              <a:spLocks noChangeArrowheads="1"/>
            </p:cNvSpPr>
            <p:nvPr/>
          </p:nvSpPr>
          <p:spPr bwMode="auto">
            <a:xfrm>
              <a:off x="7303611" y="3719891"/>
              <a:ext cx="183445" cy="198398"/>
            </a:xfrm>
            <a:prstGeom prst="rect">
              <a:avLst/>
            </a:prstGeom>
            <a:solidFill>
              <a:srgbClr val="FF3300"/>
            </a:solidFill>
            <a:ln w="12700" algn="ctr">
              <a:solidFill>
                <a:srgbClr val="FF3300"/>
              </a:solidFill>
              <a:miter lim="800000"/>
              <a:headEnd/>
              <a:tailEnd/>
            </a:ln>
          </p:spPr>
          <p:txBody>
            <a:bodyPr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en-GB" altLang="de-DE" sz="1800">
                <a:solidFill>
                  <a:srgbClr val="C3E1FF"/>
                </a:solidFill>
              </a:endParaRPr>
            </a:p>
          </p:txBody>
        </p:sp>
        <p:sp>
          <p:nvSpPr>
            <p:cNvPr id="32826" name="Line 36">
              <a:extLst>
                <a:ext uri="{FF2B5EF4-FFF2-40B4-BE49-F238E27FC236}">
                  <a16:creationId xmlns:a16="http://schemas.microsoft.com/office/drawing/2014/main" id="{CE8E14E6-3456-4E72-AC06-603EB7471C00}"/>
                </a:ext>
              </a:extLst>
            </p:cNvPr>
            <p:cNvSpPr>
              <a:spLocks noChangeShapeType="1"/>
            </p:cNvSpPr>
            <p:nvPr/>
          </p:nvSpPr>
          <p:spPr bwMode="auto">
            <a:xfrm>
              <a:off x="1881188" y="5949950"/>
              <a:ext cx="54927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AT"/>
            </a:p>
          </p:txBody>
        </p:sp>
        <p:sp>
          <p:nvSpPr>
            <p:cNvPr id="32827" name="Text Box 37">
              <a:extLst>
                <a:ext uri="{FF2B5EF4-FFF2-40B4-BE49-F238E27FC236}">
                  <a16:creationId xmlns:a16="http://schemas.microsoft.com/office/drawing/2014/main" id="{5F3E1491-45A3-47DC-99C5-8385B9355D47}"/>
                </a:ext>
              </a:extLst>
            </p:cNvPr>
            <p:cNvSpPr txBox="1">
              <a:spLocks noChangeArrowheads="1"/>
            </p:cNvSpPr>
            <p:nvPr/>
          </p:nvSpPr>
          <p:spPr bwMode="auto">
            <a:xfrm>
              <a:off x="2339975" y="5084763"/>
              <a:ext cx="2111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Bef>
                  <a:spcPct val="0"/>
                </a:spcBef>
                <a:buClrTx/>
                <a:buFontTx/>
                <a:buNone/>
              </a:pPr>
              <a:r>
                <a:rPr lang="de-DE" altLang="de-DE" sz="1200">
                  <a:solidFill>
                    <a:srgbClr val="FFFFFF"/>
                  </a:solidFill>
                </a:rPr>
                <a:t>7,3</a:t>
              </a:r>
              <a:endParaRPr lang="en-US" altLang="de-DE" sz="1200">
                <a:solidFill>
                  <a:srgbClr val="FFFFFF"/>
                </a:solidFill>
              </a:endParaRPr>
            </a:p>
            <a:p>
              <a:pPr>
                <a:lnSpc>
                  <a:spcPct val="100000"/>
                </a:lnSpc>
                <a:spcBef>
                  <a:spcPct val="0"/>
                </a:spcBef>
                <a:buClrTx/>
                <a:buFontTx/>
                <a:buNone/>
              </a:pPr>
              <a:endParaRPr lang="en-US" altLang="de-DE" sz="1200">
                <a:ea typeface="MS PGothic" panose="020B0600070205080204" pitchFamily="34" charset="-128"/>
              </a:endParaRPr>
            </a:p>
          </p:txBody>
        </p:sp>
        <p:sp>
          <p:nvSpPr>
            <p:cNvPr id="32828" name="Text Box 37">
              <a:extLst>
                <a:ext uri="{FF2B5EF4-FFF2-40B4-BE49-F238E27FC236}">
                  <a16:creationId xmlns:a16="http://schemas.microsoft.com/office/drawing/2014/main" id="{19E0B043-693D-4ADA-8A34-FA07907F3D03}"/>
                </a:ext>
              </a:extLst>
            </p:cNvPr>
            <p:cNvSpPr txBox="1">
              <a:spLocks noChangeArrowheads="1"/>
            </p:cNvSpPr>
            <p:nvPr/>
          </p:nvSpPr>
          <p:spPr bwMode="auto">
            <a:xfrm>
              <a:off x="3087688" y="4797425"/>
              <a:ext cx="2111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Bef>
                  <a:spcPct val="0"/>
                </a:spcBef>
                <a:buClrTx/>
                <a:buFontTx/>
                <a:buNone/>
              </a:pPr>
              <a:r>
                <a:rPr lang="de-DE" altLang="de-DE" sz="1200">
                  <a:solidFill>
                    <a:srgbClr val="FFFFFF"/>
                  </a:solidFill>
                </a:rPr>
                <a:t>9,7</a:t>
              </a:r>
              <a:endParaRPr lang="en-US" altLang="de-DE" sz="1200">
                <a:solidFill>
                  <a:srgbClr val="FFFFFF"/>
                </a:solidFill>
              </a:endParaRPr>
            </a:p>
            <a:p>
              <a:pPr>
                <a:lnSpc>
                  <a:spcPct val="100000"/>
                </a:lnSpc>
                <a:spcBef>
                  <a:spcPct val="0"/>
                </a:spcBef>
                <a:buClrTx/>
                <a:buFontTx/>
                <a:buNone/>
              </a:pPr>
              <a:endParaRPr lang="en-US" altLang="de-DE" sz="1200">
                <a:ea typeface="MS PGothic" panose="020B0600070205080204" pitchFamily="34" charset="-128"/>
              </a:endParaRPr>
            </a:p>
          </p:txBody>
        </p:sp>
        <p:sp>
          <p:nvSpPr>
            <p:cNvPr id="32829" name="Text Box 37">
              <a:extLst>
                <a:ext uri="{FF2B5EF4-FFF2-40B4-BE49-F238E27FC236}">
                  <a16:creationId xmlns:a16="http://schemas.microsoft.com/office/drawing/2014/main" id="{E60751C0-D875-4C7F-BB17-E26754AAA5FE}"/>
                </a:ext>
              </a:extLst>
            </p:cNvPr>
            <p:cNvSpPr txBox="1">
              <a:spLocks noChangeArrowheads="1"/>
            </p:cNvSpPr>
            <p:nvPr/>
          </p:nvSpPr>
          <p:spPr bwMode="auto">
            <a:xfrm>
              <a:off x="4121150" y="3241675"/>
              <a:ext cx="2952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Bef>
                  <a:spcPct val="0"/>
                </a:spcBef>
                <a:buClrTx/>
                <a:buFontTx/>
                <a:buNone/>
              </a:pPr>
              <a:r>
                <a:rPr lang="de-DE" altLang="de-DE" sz="1200">
                  <a:solidFill>
                    <a:srgbClr val="FFFFFF"/>
                  </a:solidFill>
                </a:rPr>
                <a:t>50,2</a:t>
              </a:r>
              <a:endParaRPr lang="en-US" altLang="de-DE" sz="1200">
                <a:solidFill>
                  <a:srgbClr val="FFFFFF"/>
                </a:solidFill>
              </a:endParaRPr>
            </a:p>
            <a:p>
              <a:pPr>
                <a:lnSpc>
                  <a:spcPct val="100000"/>
                </a:lnSpc>
                <a:spcBef>
                  <a:spcPct val="0"/>
                </a:spcBef>
                <a:buClrTx/>
                <a:buFontTx/>
                <a:buNone/>
              </a:pPr>
              <a:endParaRPr lang="en-US" altLang="de-DE" sz="1200">
                <a:ea typeface="MS PGothic" panose="020B0600070205080204" pitchFamily="34" charset="-128"/>
              </a:endParaRPr>
            </a:p>
          </p:txBody>
        </p:sp>
        <p:sp>
          <p:nvSpPr>
            <p:cNvPr id="32830" name="Text Box 37">
              <a:extLst>
                <a:ext uri="{FF2B5EF4-FFF2-40B4-BE49-F238E27FC236}">
                  <a16:creationId xmlns:a16="http://schemas.microsoft.com/office/drawing/2014/main" id="{4D100D4F-12DD-4C07-9C2A-7CE6278F58BB}"/>
                </a:ext>
              </a:extLst>
            </p:cNvPr>
            <p:cNvSpPr txBox="1">
              <a:spLocks noChangeArrowheads="1"/>
            </p:cNvSpPr>
            <p:nvPr/>
          </p:nvSpPr>
          <p:spPr bwMode="auto">
            <a:xfrm>
              <a:off x="4849813" y="4437063"/>
              <a:ext cx="2952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Bef>
                  <a:spcPct val="0"/>
                </a:spcBef>
                <a:buClrTx/>
                <a:buFontTx/>
                <a:buNone/>
              </a:pPr>
              <a:r>
                <a:rPr lang="de-DE" altLang="de-DE" sz="1200">
                  <a:solidFill>
                    <a:srgbClr val="FFFFFF"/>
                  </a:solidFill>
                </a:rPr>
                <a:t>22,9</a:t>
              </a:r>
              <a:endParaRPr lang="en-US" altLang="de-DE" sz="1200">
                <a:solidFill>
                  <a:srgbClr val="FFFFFF"/>
                </a:solidFill>
              </a:endParaRPr>
            </a:p>
            <a:p>
              <a:pPr>
                <a:lnSpc>
                  <a:spcPct val="100000"/>
                </a:lnSpc>
                <a:spcBef>
                  <a:spcPct val="0"/>
                </a:spcBef>
                <a:buClrTx/>
                <a:buFontTx/>
                <a:buNone/>
              </a:pPr>
              <a:endParaRPr lang="en-US" altLang="de-DE" sz="1200">
                <a:ea typeface="MS PGothic" panose="020B0600070205080204" pitchFamily="34" charset="-128"/>
              </a:endParaRPr>
            </a:p>
          </p:txBody>
        </p:sp>
        <p:sp>
          <p:nvSpPr>
            <p:cNvPr id="32831" name="Text Box 37">
              <a:extLst>
                <a:ext uri="{FF2B5EF4-FFF2-40B4-BE49-F238E27FC236}">
                  <a16:creationId xmlns:a16="http://schemas.microsoft.com/office/drawing/2014/main" id="{9477E786-3942-4E12-ABF4-5FCAB7DA2DA4}"/>
                </a:ext>
              </a:extLst>
            </p:cNvPr>
            <p:cNvSpPr txBox="1">
              <a:spLocks noChangeArrowheads="1"/>
            </p:cNvSpPr>
            <p:nvPr/>
          </p:nvSpPr>
          <p:spPr bwMode="auto">
            <a:xfrm>
              <a:off x="5954713" y="4537075"/>
              <a:ext cx="2952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Bef>
                  <a:spcPct val="0"/>
                </a:spcBef>
                <a:buClrTx/>
                <a:buFontTx/>
                <a:buNone/>
              </a:pPr>
              <a:r>
                <a:rPr lang="de-DE" altLang="de-DE" sz="1200">
                  <a:solidFill>
                    <a:srgbClr val="FFFFFF"/>
                  </a:solidFill>
                </a:rPr>
                <a:t>14,6</a:t>
              </a:r>
              <a:endParaRPr lang="en-US" altLang="de-DE" sz="1200">
                <a:solidFill>
                  <a:srgbClr val="FFFFFF"/>
                </a:solidFill>
              </a:endParaRPr>
            </a:p>
            <a:p>
              <a:pPr>
                <a:lnSpc>
                  <a:spcPct val="100000"/>
                </a:lnSpc>
                <a:spcBef>
                  <a:spcPct val="0"/>
                </a:spcBef>
                <a:buClrTx/>
                <a:buFontTx/>
                <a:buNone/>
              </a:pPr>
              <a:endParaRPr lang="en-US" altLang="de-DE" sz="1200">
                <a:ea typeface="MS PGothic" panose="020B0600070205080204" pitchFamily="34" charset="-128"/>
              </a:endParaRPr>
            </a:p>
          </p:txBody>
        </p:sp>
        <p:sp>
          <p:nvSpPr>
            <p:cNvPr id="32832" name="Text Box 37">
              <a:extLst>
                <a:ext uri="{FF2B5EF4-FFF2-40B4-BE49-F238E27FC236}">
                  <a16:creationId xmlns:a16="http://schemas.microsoft.com/office/drawing/2014/main" id="{97307F18-8DC0-4E01-8D71-3DE37BB43261}"/>
                </a:ext>
              </a:extLst>
            </p:cNvPr>
            <p:cNvSpPr txBox="1">
              <a:spLocks noChangeArrowheads="1"/>
            </p:cNvSpPr>
            <p:nvPr/>
          </p:nvSpPr>
          <p:spPr bwMode="auto">
            <a:xfrm>
              <a:off x="6723063" y="5248275"/>
              <a:ext cx="2111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Bef>
                  <a:spcPct val="0"/>
                </a:spcBef>
                <a:buClrTx/>
                <a:buFontTx/>
                <a:buNone/>
              </a:pPr>
              <a:r>
                <a:rPr lang="de-DE" altLang="de-DE" sz="1200">
                  <a:solidFill>
                    <a:srgbClr val="FFFFFF"/>
                  </a:solidFill>
                </a:rPr>
                <a:t>1,7</a:t>
              </a:r>
              <a:endParaRPr lang="en-US" altLang="de-DE" sz="1200">
                <a:solidFill>
                  <a:srgbClr val="FFFFFF"/>
                </a:solidFill>
                <a:latin typeface="MS PGothic" panose="020B0600070205080204" pitchFamily="34" charset="-128"/>
                <a:ea typeface="MS PGothic" panose="020B0600070205080204" pitchFamily="34" charset="-128"/>
              </a:endParaRPr>
            </a:p>
            <a:p>
              <a:pPr>
                <a:lnSpc>
                  <a:spcPct val="100000"/>
                </a:lnSpc>
                <a:spcBef>
                  <a:spcPct val="0"/>
                </a:spcBef>
                <a:buClrTx/>
                <a:buFontTx/>
                <a:buNone/>
              </a:pPr>
              <a:endParaRPr lang="en-US" altLang="de-DE" sz="1200">
                <a:ea typeface="MS PGothic" panose="020B0600070205080204" pitchFamily="34" charset="-128"/>
              </a:endParaRPr>
            </a:p>
          </p:txBody>
        </p:sp>
        <p:sp>
          <p:nvSpPr>
            <p:cNvPr id="32833" name="Rectangle 88">
              <a:extLst>
                <a:ext uri="{FF2B5EF4-FFF2-40B4-BE49-F238E27FC236}">
                  <a16:creationId xmlns:a16="http://schemas.microsoft.com/office/drawing/2014/main" id="{722F70B6-4237-4346-BC98-4C90249BE9E4}"/>
                </a:ext>
              </a:extLst>
            </p:cNvPr>
            <p:cNvSpPr>
              <a:spLocks noChangeArrowheads="1"/>
            </p:cNvSpPr>
            <p:nvPr/>
          </p:nvSpPr>
          <p:spPr bwMode="auto">
            <a:xfrm>
              <a:off x="2105025" y="3068638"/>
              <a:ext cx="1439863" cy="3313112"/>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de-DE" altLang="de-DE" sz="1800"/>
            </a:p>
          </p:txBody>
        </p:sp>
        <p:sp>
          <p:nvSpPr>
            <p:cNvPr id="32834" name="Rectangle 89">
              <a:extLst>
                <a:ext uri="{FF2B5EF4-FFF2-40B4-BE49-F238E27FC236}">
                  <a16:creationId xmlns:a16="http://schemas.microsoft.com/office/drawing/2014/main" id="{BCC8053C-9778-48DE-B20E-EF972E2EB91B}"/>
                </a:ext>
              </a:extLst>
            </p:cNvPr>
            <p:cNvSpPr>
              <a:spLocks noChangeArrowheads="1"/>
            </p:cNvSpPr>
            <p:nvPr/>
          </p:nvSpPr>
          <p:spPr bwMode="auto">
            <a:xfrm>
              <a:off x="3914775" y="3068638"/>
              <a:ext cx="1439863" cy="3313112"/>
            </a:xfrm>
            <a:prstGeom prst="rect">
              <a:avLst/>
            </a:prstGeom>
            <a:noFill/>
            <a:ln w="254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de-DE" altLang="de-DE" sz="1800"/>
            </a:p>
          </p:txBody>
        </p:sp>
        <p:sp>
          <p:nvSpPr>
            <p:cNvPr id="32835" name="Rectangle 91">
              <a:extLst>
                <a:ext uri="{FF2B5EF4-FFF2-40B4-BE49-F238E27FC236}">
                  <a16:creationId xmlns:a16="http://schemas.microsoft.com/office/drawing/2014/main" id="{9C248216-05CC-493A-8482-3DEA46372B06}"/>
                </a:ext>
              </a:extLst>
            </p:cNvPr>
            <p:cNvSpPr>
              <a:spLocks noChangeArrowheads="1"/>
            </p:cNvSpPr>
            <p:nvPr/>
          </p:nvSpPr>
          <p:spPr bwMode="auto">
            <a:xfrm>
              <a:off x="5753100" y="3068638"/>
              <a:ext cx="1439863" cy="3313112"/>
            </a:xfrm>
            <a:prstGeom prst="rect">
              <a:avLst/>
            </a:prstGeom>
            <a:noFill/>
            <a:ln w="254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de-DE" altLang="de-DE" sz="1800"/>
            </a:p>
          </p:txBody>
        </p:sp>
      </p:grpSp>
      <p:sp>
        <p:nvSpPr>
          <p:cNvPr id="32776" name="Rectangle 7">
            <a:extLst>
              <a:ext uri="{FF2B5EF4-FFF2-40B4-BE49-F238E27FC236}">
                <a16:creationId xmlns:a16="http://schemas.microsoft.com/office/drawing/2014/main" id="{D49186A8-B8FF-4892-BA56-ED6062441A05}"/>
              </a:ext>
            </a:extLst>
          </p:cNvPr>
          <p:cNvSpPr>
            <a:spLocks noChangeArrowheads="1"/>
          </p:cNvSpPr>
          <p:nvPr/>
        </p:nvSpPr>
        <p:spPr bwMode="auto">
          <a:xfrm>
            <a:off x="7461250" y="2863850"/>
            <a:ext cx="10144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de-DE" sz="1600"/>
              <a:t>*</a:t>
            </a:r>
            <a:r>
              <a:rPr lang="en-US" altLang="de-DE" sz="1400"/>
              <a:t>p&lt;0,0001</a:t>
            </a:r>
          </a:p>
        </p:txBody>
      </p:sp>
      <p:sp useBgFill="1">
        <p:nvSpPr>
          <p:cNvPr id="32777" name="Rectangle 83">
            <a:extLst>
              <a:ext uri="{FF2B5EF4-FFF2-40B4-BE49-F238E27FC236}">
                <a16:creationId xmlns:a16="http://schemas.microsoft.com/office/drawing/2014/main" id="{5925E43B-2753-466A-BD7D-8699FCA3E849}"/>
              </a:ext>
            </a:extLst>
          </p:cNvPr>
          <p:cNvSpPr>
            <a:spLocks noChangeArrowheads="1"/>
          </p:cNvSpPr>
          <p:nvPr/>
        </p:nvSpPr>
        <p:spPr bwMode="auto">
          <a:xfrm>
            <a:off x="7413625" y="6692900"/>
            <a:ext cx="1695450" cy="165100"/>
          </a:xfrm>
          <a:prstGeom prst="rect">
            <a:avLst/>
          </a:prstGeom>
          <a:ln>
            <a:noFill/>
          </a:ln>
          <a:extLst>
            <a:ext uri="{91240B29-F687-4F45-9708-019B960494DF}">
              <a14:hiddenLine xmlns:a14="http://schemas.microsoft.com/office/drawing/2010/main" w="9525" algn="ctr">
                <a:solidFill>
                  <a:srgbClr val="000000"/>
                </a:solidFill>
                <a:round/>
                <a:headEnd/>
                <a:tailEnd/>
              </a14:hiddenLine>
            </a:ext>
          </a:extLst>
        </p:spPr>
        <p:txBody>
          <a:bodyPr wrap="none" lIns="18288" tIns="18288" rIns="18288" bIns="18288"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de-DE" altLang="de-DE" sz="200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0">
            <a:extLst>
              <a:ext uri="{FF2B5EF4-FFF2-40B4-BE49-F238E27FC236}">
                <a16:creationId xmlns:a16="http://schemas.microsoft.com/office/drawing/2014/main" id="{37267BEE-20C4-4215-8B9E-97CC2E047735}"/>
              </a:ext>
            </a:extLst>
          </p:cNvPr>
          <p:cNvSpPr>
            <a:spLocks/>
          </p:cNvSpPr>
          <p:nvPr/>
        </p:nvSpPr>
        <p:spPr bwMode="gray">
          <a:xfrm>
            <a:off x="306388" y="206375"/>
            <a:ext cx="8505825"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95000"/>
              </a:lnSpc>
              <a:spcBef>
                <a:spcPct val="0"/>
              </a:spcBef>
              <a:buClrTx/>
              <a:buFontTx/>
              <a:buNone/>
            </a:pPr>
            <a:r>
              <a:rPr lang="en-US" altLang="de-DE" sz="2800" b="1">
                <a:solidFill>
                  <a:srgbClr val="FFFFFF"/>
                </a:solidFill>
              </a:rPr>
              <a:t>Mit der Progression des trabekulären und kortikalen Knochenabbaus nehmen Wirbel- </a:t>
            </a:r>
          </a:p>
          <a:p>
            <a:pPr eaLnBrk="1" hangingPunct="1">
              <a:lnSpc>
                <a:spcPct val="95000"/>
              </a:lnSpc>
              <a:spcBef>
                <a:spcPct val="0"/>
              </a:spcBef>
              <a:buClrTx/>
              <a:buFontTx/>
              <a:buNone/>
            </a:pPr>
            <a:r>
              <a:rPr lang="en-US" altLang="de-DE" sz="2800" b="1">
                <a:solidFill>
                  <a:srgbClr val="FFFFFF"/>
                </a:solidFill>
              </a:rPr>
              <a:t>und Hüftfrakturen exponentiell zu</a:t>
            </a:r>
            <a:endParaRPr lang="en-US" altLang="de-DE" sz="2800" b="1"/>
          </a:p>
        </p:txBody>
      </p:sp>
      <p:sp>
        <p:nvSpPr>
          <p:cNvPr id="34819" name="Rectangle 65">
            <a:extLst>
              <a:ext uri="{FF2B5EF4-FFF2-40B4-BE49-F238E27FC236}">
                <a16:creationId xmlns:a16="http://schemas.microsoft.com/office/drawing/2014/main" id="{9C4E9DF9-8CED-4A1C-8A75-6A4ED464628C}"/>
              </a:ext>
            </a:extLst>
          </p:cNvPr>
          <p:cNvSpPr>
            <a:spLocks noChangeArrowheads="1"/>
          </p:cNvSpPr>
          <p:nvPr/>
        </p:nvSpPr>
        <p:spPr bwMode="auto">
          <a:xfrm>
            <a:off x="-1035050" y="6462713"/>
            <a:ext cx="4706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lvl="1" algn="r" eaLnBrk="1" hangingPunct="1">
              <a:lnSpc>
                <a:spcPct val="100000"/>
              </a:lnSpc>
              <a:spcBef>
                <a:spcPct val="0"/>
              </a:spcBef>
              <a:buClrTx/>
              <a:buFontTx/>
              <a:buNone/>
            </a:pPr>
            <a:r>
              <a:rPr lang="de-DE" altLang="ja-JP" sz="1000">
                <a:solidFill>
                  <a:srgbClr val="FFFFFF"/>
                </a:solidFill>
                <a:ea typeface="MS PGothic" panose="020B0600070205080204" pitchFamily="34" charset="-128"/>
              </a:rPr>
              <a:t>Modifiziert nach: Sambrook P</a:t>
            </a:r>
            <a:r>
              <a:rPr lang="en-GB" altLang="ja-JP" sz="1000">
                <a:solidFill>
                  <a:srgbClr val="FFFFFF"/>
                </a:solidFill>
                <a:ea typeface="MS PGothic" panose="020B0600070205080204" pitchFamily="34" charset="-128"/>
              </a:rPr>
              <a:t> </a:t>
            </a:r>
            <a:r>
              <a:rPr lang="de-DE" altLang="ja-JP" sz="1000">
                <a:solidFill>
                  <a:srgbClr val="FFFFFF"/>
                </a:solidFill>
                <a:ea typeface="MS PGothic" panose="020B0600070205080204" pitchFamily="34" charset="-128"/>
              </a:rPr>
              <a:t>Lancet 2006;367:2010–2018.</a:t>
            </a:r>
            <a:r>
              <a:rPr lang="en-US" altLang="ja-JP" sz="1000">
                <a:solidFill>
                  <a:srgbClr val="FFFFFF"/>
                </a:solidFill>
                <a:ea typeface="MS PGothic" panose="020B0600070205080204" pitchFamily="34" charset="-128"/>
              </a:rPr>
              <a:t> </a:t>
            </a:r>
          </a:p>
          <a:p>
            <a:pPr algn="r" eaLnBrk="1" hangingPunct="1">
              <a:lnSpc>
                <a:spcPct val="100000"/>
              </a:lnSpc>
              <a:spcBef>
                <a:spcPct val="0"/>
              </a:spcBef>
              <a:buClrTx/>
              <a:buFontTx/>
              <a:buNone/>
            </a:pPr>
            <a:endParaRPr lang="en-US" altLang="ja-JP" sz="1000">
              <a:ea typeface="MS PGothic" panose="020B0600070205080204" pitchFamily="34" charset="-128"/>
            </a:endParaRPr>
          </a:p>
        </p:txBody>
      </p:sp>
      <p:pic>
        <p:nvPicPr>
          <p:cNvPr id="34820" name="Picture 77">
            <a:extLst>
              <a:ext uri="{FF2B5EF4-FFF2-40B4-BE49-F238E27FC236}">
                <a16:creationId xmlns:a16="http://schemas.microsoft.com/office/drawing/2014/main" id="{E5A72B8B-8583-4BBE-9117-F2468D2D88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5275" y="1735138"/>
            <a:ext cx="8651875"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34821" name="Rectangle 4">
            <a:extLst>
              <a:ext uri="{FF2B5EF4-FFF2-40B4-BE49-F238E27FC236}">
                <a16:creationId xmlns:a16="http://schemas.microsoft.com/office/drawing/2014/main" id="{2D5E4CA3-27D5-4DA2-96B9-D44748C435F5}"/>
              </a:ext>
            </a:extLst>
          </p:cNvPr>
          <p:cNvSpPr>
            <a:spLocks noChangeArrowheads="1"/>
          </p:cNvSpPr>
          <p:nvPr/>
        </p:nvSpPr>
        <p:spPr bwMode="auto">
          <a:xfrm>
            <a:off x="7413625" y="6692900"/>
            <a:ext cx="1695450" cy="165100"/>
          </a:xfrm>
          <a:prstGeom prst="rect">
            <a:avLst/>
          </a:prstGeom>
          <a:ln>
            <a:noFill/>
          </a:ln>
          <a:extLst>
            <a:ext uri="{91240B29-F687-4F45-9708-019B960494DF}">
              <a14:hiddenLine xmlns:a14="http://schemas.microsoft.com/office/drawing/2010/main" w="9525" algn="ctr">
                <a:solidFill>
                  <a:srgbClr val="000000"/>
                </a:solidFill>
                <a:round/>
                <a:headEnd/>
                <a:tailEnd/>
              </a14:hiddenLine>
            </a:ext>
          </a:extLst>
        </p:spPr>
        <p:txBody>
          <a:bodyPr wrap="none" lIns="18288" tIns="18288" rIns="18288" bIns="18288"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de-DE" altLang="de-DE" sz="2000"/>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0">
            <a:extLst>
              <a:ext uri="{FF2B5EF4-FFF2-40B4-BE49-F238E27FC236}">
                <a16:creationId xmlns:a16="http://schemas.microsoft.com/office/drawing/2014/main" id="{F8282A88-3B42-488B-A391-22933D1CE7D9}"/>
              </a:ext>
            </a:extLst>
          </p:cNvPr>
          <p:cNvSpPr>
            <a:spLocks/>
          </p:cNvSpPr>
          <p:nvPr/>
        </p:nvSpPr>
        <p:spPr bwMode="gray">
          <a:xfrm>
            <a:off x="365125" y="1492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95000"/>
              </a:lnSpc>
              <a:spcBef>
                <a:spcPct val="0"/>
              </a:spcBef>
              <a:buClrTx/>
              <a:buFontTx/>
              <a:buNone/>
            </a:pPr>
            <a:r>
              <a:rPr lang="de-DE" altLang="de-DE" sz="3600" b="1">
                <a:solidFill>
                  <a:srgbClr val="FFFFFF"/>
                </a:solidFill>
              </a:rPr>
              <a:t>Zusammenfassung:</a:t>
            </a:r>
            <a:r>
              <a:rPr lang="en-GB" altLang="de-DE" sz="3600" b="1">
                <a:solidFill>
                  <a:srgbClr val="FFFFFF"/>
                </a:solidFill>
              </a:rPr>
              <a:t> </a:t>
            </a:r>
          </a:p>
          <a:p>
            <a:pPr eaLnBrk="1" hangingPunct="1">
              <a:lnSpc>
                <a:spcPct val="95000"/>
              </a:lnSpc>
              <a:spcBef>
                <a:spcPct val="0"/>
              </a:spcBef>
              <a:buClrTx/>
              <a:buFontTx/>
              <a:buNone/>
            </a:pPr>
            <a:r>
              <a:rPr lang="de-DE" altLang="de-DE" sz="2800" b="1">
                <a:solidFill>
                  <a:srgbClr val="FFFFFF"/>
                </a:solidFill>
              </a:rPr>
              <a:t>Verlauf der Osteoporose im gesamten Skelett</a:t>
            </a:r>
            <a:endParaRPr lang="en-US" altLang="de-DE" sz="2800" b="1"/>
          </a:p>
        </p:txBody>
      </p:sp>
      <p:sp>
        <p:nvSpPr>
          <p:cNvPr id="36867" name="Text Box 5">
            <a:extLst>
              <a:ext uri="{FF2B5EF4-FFF2-40B4-BE49-F238E27FC236}">
                <a16:creationId xmlns:a16="http://schemas.microsoft.com/office/drawing/2014/main" id="{7F7F614F-7C9C-4239-B43E-F69BF936CECD}"/>
              </a:ext>
            </a:extLst>
          </p:cNvPr>
          <p:cNvSpPr txBox="1">
            <a:spLocks noChangeArrowheads="1"/>
          </p:cNvSpPr>
          <p:nvPr/>
        </p:nvSpPr>
        <p:spPr bwMode="auto">
          <a:xfrm>
            <a:off x="455613" y="1408113"/>
            <a:ext cx="8374062"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marL="180975" indent="-180975">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ts val="1200"/>
              </a:spcBef>
              <a:buClr>
                <a:srgbClr val="FFC000"/>
              </a:buClr>
            </a:pPr>
            <a:r>
              <a:rPr lang="de-DE" altLang="de-DE" sz="1800">
                <a:solidFill>
                  <a:srgbClr val="FFFFFF"/>
                </a:solidFill>
              </a:rPr>
              <a:t>Die Knochenmasse nimmt mit dem Einsetzen der Wechseljahre rasch ab</a:t>
            </a:r>
            <a:endParaRPr lang="en-GB" altLang="de-DE" sz="1800" baseline="30000">
              <a:solidFill>
                <a:srgbClr val="FFFFFF"/>
              </a:solidFill>
            </a:endParaRPr>
          </a:p>
          <a:p>
            <a:pPr lvl="1" eaLnBrk="1" hangingPunct="1">
              <a:lnSpc>
                <a:spcPct val="100000"/>
              </a:lnSpc>
              <a:spcBef>
                <a:spcPts val="600"/>
              </a:spcBef>
              <a:buClr>
                <a:srgbClr val="FFC000"/>
              </a:buClr>
              <a:buFont typeface="Symbol" panose="05050102010706020507" pitchFamily="18" charset="2"/>
              <a:buChar char="-"/>
            </a:pPr>
            <a:r>
              <a:rPr lang="en-US" altLang="de-DE" sz="1800"/>
              <a:t>Anfänglicher Knochenschwund ist vor allem trabekulär</a:t>
            </a:r>
            <a:r>
              <a:rPr lang="en-US" altLang="de-DE" sz="1800" baseline="30000"/>
              <a:t>1</a:t>
            </a:r>
          </a:p>
          <a:p>
            <a:pPr lvl="1" eaLnBrk="1" hangingPunct="1">
              <a:lnSpc>
                <a:spcPct val="100000"/>
              </a:lnSpc>
              <a:spcBef>
                <a:spcPts val="600"/>
              </a:spcBef>
              <a:buClr>
                <a:srgbClr val="FFC000"/>
              </a:buClr>
              <a:buFont typeface="Symbol" panose="05050102010706020507" pitchFamily="18" charset="2"/>
              <a:buChar char="-"/>
            </a:pPr>
            <a:r>
              <a:rPr lang="de-DE" altLang="de-DE" sz="1800"/>
              <a:t>Später nach der Menopause ist der Knochenschwund vor allem kortikal, verbunden mit einer erhöhten kortikalen Porosität</a:t>
            </a:r>
            <a:r>
              <a:rPr lang="en-US" altLang="de-DE" sz="1800" baseline="30000"/>
              <a:t>1</a:t>
            </a:r>
            <a:r>
              <a:rPr lang="en-GB" altLang="de-DE" sz="1800" baseline="30000">
                <a:solidFill>
                  <a:srgbClr val="FFFFFF"/>
                </a:solidFill>
              </a:rPr>
              <a:t> </a:t>
            </a:r>
          </a:p>
          <a:p>
            <a:pPr eaLnBrk="1" hangingPunct="1">
              <a:lnSpc>
                <a:spcPct val="100000"/>
              </a:lnSpc>
              <a:spcBef>
                <a:spcPts val="1800"/>
              </a:spcBef>
              <a:buClr>
                <a:srgbClr val="FFC000"/>
              </a:buClr>
            </a:pPr>
            <a:r>
              <a:rPr lang="en-GB" altLang="de-DE" sz="1800">
                <a:solidFill>
                  <a:srgbClr val="FFFFFF"/>
                </a:solidFill>
              </a:rPr>
              <a:t>Die Inzidenz von vertebralen Frakturen ist nach der Menopause hoch und nimmt mit der Zeit kontinuierlich zu</a:t>
            </a:r>
            <a:r>
              <a:rPr lang="en-GB" altLang="de-DE" sz="1800" baseline="30000">
                <a:solidFill>
                  <a:srgbClr val="FFFFFF"/>
                </a:solidFill>
              </a:rPr>
              <a:t>3</a:t>
            </a:r>
          </a:p>
          <a:p>
            <a:pPr eaLnBrk="1" hangingPunct="1">
              <a:lnSpc>
                <a:spcPct val="100000"/>
              </a:lnSpc>
              <a:spcBef>
                <a:spcPts val="1800"/>
              </a:spcBef>
              <a:buClr>
                <a:srgbClr val="FFC000"/>
              </a:buClr>
            </a:pPr>
            <a:r>
              <a:rPr lang="de-DE" altLang="de-DE" sz="1800">
                <a:solidFill>
                  <a:srgbClr val="FFFFFF"/>
                </a:solidFill>
              </a:rPr>
              <a:t>Die Inzidenz der Hüftfrakturen ist bis zum Alter von etwa 75 Jahren gering, danach erhöht sie sich dramatisch</a:t>
            </a:r>
            <a:r>
              <a:rPr lang="en-GB" altLang="de-DE" sz="1800" baseline="30000">
                <a:solidFill>
                  <a:srgbClr val="FFFFFF"/>
                </a:solidFill>
              </a:rPr>
              <a:t>3</a:t>
            </a:r>
            <a:endParaRPr lang="en-GB" altLang="de-DE" sz="1800">
              <a:solidFill>
                <a:srgbClr val="FFFFFF"/>
              </a:solidFill>
            </a:endParaRPr>
          </a:p>
          <a:p>
            <a:pPr eaLnBrk="1" hangingPunct="1">
              <a:lnSpc>
                <a:spcPct val="100000"/>
              </a:lnSpc>
              <a:spcBef>
                <a:spcPts val="1800"/>
              </a:spcBef>
              <a:buClr>
                <a:srgbClr val="FFC000"/>
              </a:buClr>
            </a:pPr>
            <a:r>
              <a:rPr lang="en-GB" altLang="de-DE" sz="1800">
                <a:solidFill>
                  <a:srgbClr val="FFFFFF"/>
                </a:solidFill>
              </a:rPr>
              <a:t>Der zeitliche Verlauf der Frakturinzidenz scheint mit trabekulärem und kortikalem Knochenverlust zu korrelieren</a:t>
            </a:r>
          </a:p>
          <a:p>
            <a:pPr eaLnBrk="1" hangingPunct="1">
              <a:lnSpc>
                <a:spcPct val="100000"/>
              </a:lnSpc>
              <a:spcBef>
                <a:spcPts val="1800"/>
              </a:spcBef>
              <a:buClr>
                <a:srgbClr val="FFC000"/>
              </a:buClr>
            </a:pPr>
            <a:r>
              <a:rPr lang="de-DE" altLang="de-DE" sz="1800">
                <a:solidFill>
                  <a:srgbClr val="FFFFFF"/>
                </a:solidFill>
              </a:rPr>
              <a:t>Nach Verlust der trabekulären Knochenstrukturen wird der verbleibende kortikale Knochen für die Knochenfestigkeit noch wichtiger</a:t>
            </a:r>
            <a:r>
              <a:rPr lang="de-DE" altLang="de-DE" sz="1800" baseline="30000">
                <a:solidFill>
                  <a:srgbClr val="FFFFFF"/>
                </a:solidFill>
              </a:rPr>
              <a:t>2</a:t>
            </a:r>
            <a:endParaRPr lang="en-GB" altLang="de-DE" sz="1800" baseline="30000">
              <a:solidFill>
                <a:srgbClr val="FFFFFF"/>
              </a:solidFill>
            </a:endParaRPr>
          </a:p>
        </p:txBody>
      </p:sp>
      <p:sp>
        <p:nvSpPr>
          <p:cNvPr id="36868" name="Rectangle 11">
            <a:extLst>
              <a:ext uri="{FF2B5EF4-FFF2-40B4-BE49-F238E27FC236}">
                <a16:creationId xmlns:a16="http://schemas.microsoft.com/office/drawing/2014/main" id="{05931010-E9CF-4B48-8AE6-097FA63230B4}"/>
              </a:ext>
            </a:extLst>
          </p:cNvPr>
          <p:cNvSpPr>
            <a:spLocks noChangeArrowheads="1"/>
          </p:cNvSpPr>
          <p:nvPr/>
        </p:nvSpPr>
        <p:spPr bwMode="auto">
          <a:xfrm>
            <a:off x="193675" y="6178550"/>
            <a:ext cx="36099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5725" indent="-85725">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fr-FR" altLang="de-DE" sz="1000">
                <a:ea typeface="Gulim" panose="020B0600000101010101" pitchFamily="34" charset="-127"/>
              </a:rPr>
              <a:t>1. Zebaze RM et al. Lancet 2010:9727:1729</a:t>
            </a:r>
            <a:r>
              <a:rPr lang="fr-FR" altLang="de-DE" sz="1000">
                <a:ea typeface="Gulim" panose="020B0600000101010101" pitchFamily="34" charset="-127"/>
                <a:sym typeface="Symbol" panose="05050102010706020507" pitchFamily="18" charset="2"/>
              </a:rPr>
              <a:t></a:t>
            </a:r>
            <a:r>
              <a:rPr lang="fr-FR" altLang="de-DE" sz="1000">
                <a:ea typeface="Gulim" panose="020B0600000101010101" pitchFamily="34" charset="-127"/>
              </a:rPr>
              <a:t>1736; </a:t>
            </a:r>
          </a:p>
          <a:p>
            <a:pPr eaLnBrk="1" hangingPunct="1">
              <a:lnSpc>
                <a:spcPct val="100000"/>
              </a:lnSpc>
              <a:spcBef>
                <a:spcPct val="0"/>
              </a:spcBef>
              <a:buClrTx/>
              <a:buFontTx/>
              <a:buNone/>
            </a:pPr>
            <a:r>
              <a:rPr lang="fr-FR" altLang="de-DE" sz="1000">
                <a:ea typeface="Gulim" panose="020B0600000101010101" pitchFamily="34" charset="-127"/>
              </a:rPr>
              <a:t>2. </a:t>
            </a:r>
            <a:r>
              <a:rPr lang="en-US" altLang="de-DE" sz="1000">
                <a:ea typeface="Gulim" panose="020B0600000101010101" pitchFamily="34" charset="-127"/>
              </a:rPr>
              <a:t>Pistoia W et al. Bone 2003;33(6):937</a:t>
            </a:r>
            <a:r>
              <a:rPr lang="en-US" altLang="de-DE" sz="1000">
                <a:ea typeface="Gulim" panose="020B0600000101010101" pitchFamily="34" charset="-127"/>
                <a:sym typeface="Symbol" panose="05050102010706020507" pitchFamily="18" charset="2"/>
              </a:rPr>
              <a:t></a:t>
            </a:r>
            <a:r>
              <a:rPr lang="en-US" altLang="de-DE" sz="1000">
                <a:ea typeface="Gulim" panose="020B0600000101010101" pitchFamily="34" charset="-127"/>
              </a:rPr>
              <a:t>945;</a:t>
            </a:r>
          </a:p>
          <a:p>
            <a:pPr eaLnBrk="1" hangingPunct="1">
              <a:lnSpc>
                <a:spcPct val="100000"/>
              </a:lnSpc>
              <a:spcBef>
                <a:spcPct val="0"/>
              </a:spcBef>
              <a:buClrTx/>
              <a:buFontTx/>
              <a:buNone/>
            </a:pPr>
            <a:r>
              <a:rPr lang="en-US" altLang="de-DE" sz="1000">
                <a:ea typeface="Gulim" panose="020B0600000101010101" pitchFamily="34" charset="-127"/>
              </a:rPr>
              <a:t>3. </a:t>
            </a:r>
            <a:r>
              <a:rPr lang="de-DE" altLang="ja-JP" sz="1000">
                <a:solidFill>
                  <a:srgbClr val="FFFFFF"/>
                </a:solidFill>
                <a:ea typeface="MS PGothic" panose="020B0600070205080204" pitchFamily="34" charset="-128"/>
              </a:rPr>
              <a:t>Sambrook P</a:t>
            </a:r>
            <a:r>
              <a:rPr lang="en-GB" altLang="ja-JP" sz="1000">
                <a:solidFill>
                  <a:srgbClr val="FFFFFF"/>
                </a:solidFill>
                <a:ea typeface="MS PGothic" panose="020B0600070205080204" pitchFamily="34" charset="-128"/>
              </a:rPr>
              <a:t> </a:t>
            </a:r>
            <a:r>
              <a:rPr lang="de-DE" altLang="ja-JP" sz="1000">
                <a:solidFill>
                  <a:srgbClr val="FFFFFF"/>
                </a:solidFill>
                <a:ea typeface="MS PGothic" panose="020B0600070205080204" pitchFamily="34" charset="-128"/>
              </a:rPr>
              <a:t>Lancet 2006;367:2010–2018</a:t>
            </a:r>
            <a:endParaRPr lang="en-US" altLang="de-DE" sz="1000"/>
          </a:p>
        </p:txBody>
      </p:sp>
      <p:sp useBgFill="1">
        <p:nvSpPr>
          <p:cNvPr id="36869" name="Rectangle 4">
            <a:extLst>
              <a:ext uri="{FF2B5EF4-FFF2-40B4-BE49-F238E27FC236}">
                <a16:creationId xmlns:a16="http://schemas.microsoft.com/office/drawing/2014/main" id="{27A1560D-90B7-4EE2-9559-10CAD608412A}"/>
              </a:ext>
            </a:extLst>
          </p:cNvPr>
          <p:cNvSpPr>
            <a:spLocks noChangeArrowheads="1"/>
          </p:cNvSpPr>
          <p:nvPr/>
        </p:nvSpPr>
        <p:spPr bwMode="auto">
          <a:xfrm>
            <a:off x="7413625" y="6692900"/>
            <a:ext cx="1695450" cy="165100"/>
          </a:xfrm>
          <a:prstGeom prst="rect">
            <a:avLst/>
          </a:prstGeom>
          <a:ln>
            <a:noFill/>
          </a:ln>
          <a:extLst>
            <a:ext uri="{91240B29-F687-4F45-9708-019B960494DF}">
              <a14:hiddenLine xmlns:a14="http://schemas.microsoft.com/office/drawing/2010/main" w="9525" algn="ctr">
                <a:solidFill>
                  <a:srgbClr val="000000"/>
                </a:solidFill>
                <a:round/>
                <a:headEnd/>
                <a:tailEnd/>
              </a14:hiddenLine>
            </a:ext>
          </a:extLst>
        </p:spPr>
        <p:txBody>
          <a:bodyPr wrap="none" lIns="18288" tIns="18288" rIns="18288" bIns="18288"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de-DE" altLang="de-DE" sz="2000"/>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7">
            <a:extLst>
              <a:ext uri="{FF2B5EF4-FFF2-40B4-BE49-F238E27FC236}">
                <a16:creationId xmlns:a16="http://schemas.microsoft.com/office/drawing/2014/main" id="{E7E15BE5-1F19-493A-A789-CA1FE8A35CA8}"/>
              </a:ext>
            </a:extLst>
          </p:cNvPr>
          <p:cNvSpPr>
            <a:spLocks noChangeArrowheads="1"/>
          </p:cNvSpPr>
          <p:nvPr/>
        </p:nvSpPr>
        <p:spPr bwMode="gray">
          <a:xfrm>
            <a:off x="457200" y="80963"/>
            <a:ext cx="8229600"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95000"/>
              </a:lnSpc>
              <a:spcBef>
                <a:spcPct val="0"/>
              </a:spcBef>
              <a:buClrTx/>
              <a:buFontTx/>
              <a:buNone/>
            </a:pPr>
            <a:endParaRPr lang="de-DE" altLang="de-DE" sz="3200">
              <a:solidFill>
                <a:srgbClr val="FFFFFF"/>
              </a:solidFill>
            </a:endParaRPr>
          </a:p>
        </p:txBody>
      </p:sp>
      <p:sp>
        <p:nvSpPr>
          <p:cNvPr id="38915" name="Title 3">
            <a:extLst>
              <a:ext uri="{FF2B5EF4-FFF2-40B4-BE49-F238E27FC236}">
                <a16:creationId xmlns:a16="http://schemas.microsoft.com/office/drawing/2014/main" id="{F04337FE-7BCA-4FFE-9C45-A2B59F9DF391}"/>
              </a:ext>
            </a:extLst>
          </p:cNvPr>
          <p:cNvSpPr>
            <a:spLocks/>
          </p:cNvSpPr>
          <p:nvPr/>
        </p:nvSpPr>
        <p:spPr bwMode="gray">
          <a:xfrm>
            <a:off x="285750" y="906463"/>
            <a:ext cx="8418513"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95000"/>
              </a:lnSpc>
              <a:spcBef>
                <a:spcPct val="0"/>
              </a:spcBef>
              <a:buClrTx/>
              <a:buFontTx/>
              <a:buNone/>
            </a:pPr>
            <a:r>
              <a:rPr lang="en-GB" altLang="de-DE" sz="3600" b="1">
                <a:solidFill>
                  <a:srgbClr val="FFFFFF"/>
                </a:solidFill>
              </a:rPr>
              <a:t>Behandlungseffekte auf trabekuläre und kortikale Knochenstrukturen</a:t>
            </a:r>
          </a:p>
          <a:p>
            <a:pPr eaLnBrk="1" hangingPunct="1">
              <a:lnSpc>
                <a:spcPct val="95000"/>
              </a:lnSpc>
              <a:spcBef>
                <a:spcPct val="0"/>
              </a:spcBef>
              <a:buClrTx/>
              <a:buFontTx/>
              <a:buNone/>
            </a:pPr>
            <a:endParaRPr lang="en-GB" altLang="de-DE" sz="3600" b="1">
              <a:solidFill>
                <a:srgbClr val="FFFFFF"/>
              </a:solidFill>
            </a:endParaRPr>
          </a:p>
        </p:txBody>
      </p:sp>
      <p:sp useBgFill="1">
        <p:nvSpPr>
          <p:cNvPr id="38916" name="Rectangle 3">
            <a:extLst>
              <a:ext uri="{FF2B5EF4-FFF2-40B4-BE49-F238E27FC236}">
                <a16:creationId xmlns:a16="http://schemas.microsoft.com/office/drawing/2014/main" id="{6EBB8E83-3616-4CA2-955E-B9D30DB18591}"/>
              </a:ext>
            </a:extLst>
          </p:cNvPr>
          <p:cNvSpPr>
            <a:spLocks noChangeArrowheads="1"/>
          </p:cNvSpPr>
          <p:nvPr/>
        </p:nvSpPr>
        <p:spPr bwMode="auto">
          <a:xfrm>
            <a:off x="7413625" y="6692900"/>
            <a:ext cx="1695450" cy="165100"/>
          </a:xfrm>
          <a:prstGeom prst="rect">
            <a:avLst/>
          </a:prstGeom>
          <a:ln>
            <a:noFill/>
          </a:ln>
          <a:extLst>
            <a:ext uri="{91240B29-F687-4F45-9708-019B960494DF}">
              <a14:hiddenLine xmlns:a14="http://schemas.microsoft.com/office/drawing/2010/main" w="9525" algn="ctr">
                <a:solidFill>
                  <a:srgbClr val="000000"/>
                </a:solidFill>
                <a:round/>
                <a:headEnd/>
                <a:tailEnd/>
              </a14:hiddenLine>
            </a:ext>
          </a:extLst>
        </p:spPr>
        <p:txBody>
          <a:bodyPr wrap="none" lIns="18288" tIns="18288" rIns="18288" bIns="18288"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de-DE" altLang="de-DE" sz="2000"/>
          </a:p>
        </p:txBody>
      </p:sp>
    </p:spTree>
    <p:custDataLst>
      <p:tags r:id="rId1"/>
    </p:custData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9">
            <a:extLst>
              <a:ext uri="{FF2B5EF4-FFF2-40B4-BE49-F238E27FC236}">
                <a16:creationId xmlns:a16="http://schemas.microsoft.com/office/drawing/2014/main" id="{9C4E9D20-60D1-4B40-8BBC-846E1FCBACEE}"/>
              </a:ext>
            </a:extLst>
          </p:cNvPr>
          <p:cNvSpPr>
            <a:spLocks noChangeArrowheads="1"/>
          </p:cNvSpPr>
          <p:nvPr/>
        </p:nvSpPr>
        <p:spPr bwMode="auto">
          <a:xfrm>
            <a:off x="4886325" y="4791075"/>
            <a:ext cx="3970338"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de-DE" altLang="de-DE" sz="1800">
              <a:solidFill>
                <a:srgbClr val="FFFFFF"/>
              </a:solidFill>
            </a:endParaRPr>
          </a:p>
        </p:txBody>
      </p:sp>
      <p:pic>
        <p:nvPicPr>
          <p:cNvPr id="40963" name="Picture 23">
            <a:extLst>
              <a:ext uri="{FF2B5EF4-FFF2-40B4-BE49-F238E27FC236}">
                <a16:creationId xmlns:a16="http://schemas.microsoft.com/office/drawing/2014/main" id="{B6E327B8-C00F-4AAC-97AB-7D57B071D770}"/>
              </a:ext>
            </a:extLst>
          </p:cNvPr>
          <p:cNvPicPr>
            <a:picLocks noChangeAspect="1"/>
          </p:cNvPicPr>
          <p:nvPr/>
        </p:nvPicPr>
        <p:blipFill>
          <a:blip r:embed="rId3">
            <a:extLst>
              <a:ext uri="{28A0092B-C50C-407E-A947-70E740481C1C}">
                <a14:useLocalDpi xmlns:a14="http://schemas.microsoft.com/office/drawing/2010/main" val="0"/>
              </a:ext>
            </a:extLst>
          </a:blip>
          <a:srcRect r="52669" b="15804"/>
          <a:stretch>
            <a:fillRect/>
          </a:stretch>
        </p:blipFill>
        <p:spPr bwMode="auto">
          <a:xfrm>
            <a:off x="3381375" y="3975100"/>
            <a:ext cx="2384425"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60">
            <a:extLst>
              <a:ext uri="{FF2B5EF4-FFF2-40B4-BE49-F238E27FC236}">
                <a16:creationId xmlns:a16="http://schemas.microsoft.com/office/drawing/2014/main" id="{D9668C78-B4AF-4605-A3FF-868223A31A10}"/>
              </a:ext>
            </a:extLst>
          </p:cNvPr>
          <p:cNvSpPr>
            <a:spLocks noChangeArrowheads="1"/>
          </p:cNvSpPr>
          <p:nvPr/>
        </p:nvSpPr>
        <p:spPr bwMode="auto">
          <a:xfrm>
            <a:off x="4860925" y="1827213"/>
            <a:ext cx="4024313"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de-DE" altLang="de-DE" sz="1800">
              <a:solidFill>
                <a:srgbClr val="FFFFFF"/>
              </a:solidFill>
            </a:endParaRPr>
          </a:p>
        </p:txBody>
      </p:sp>
      <p:sp>
        <p:nvSpPr>
          <p:cNvPr id="40965" name="Rectangle 10">
            <a:extLst>
              <a:ext uri="{FF2B5EF4-FFF2-40B4-BE49-F238E27FC236}">
                <a16:creationId xmlns:a16="http://schemas.microsoft.com/office/drawing/2014/main" id="{C4F73163-6B91-42FD-9AE8-9F078A03534F}"/>
              </a:ext>
            </a:extLst>
          </p:cNvPr>
          <p:cNvSpPr>
            <a:spLocks noChangeArrowheads="1"/>
          </p:cNvSpPr>
          <p:nvPr/>
        </p:nvSpPr>
        <p:spPr bwMode="auto">
          <a:xfrm flipH="1">
            <a:off x="5262563" y="6002338"/>
            <a:ext cx="307975" cy="652462"/>
          </a:xfrm>
          <a:prstGeom prst="rect">
            <a:avLst/>
          </a:prstGeom>
          <a:noFill/>
          <a:ln w="28575" algn="ctr">
            <a:solidFill>
              <a:srgbClr val="66FFF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de-DE" altLang="de-DE" sz="1800">
              <a:solidFill>
                <a:srgbClr val="FFFFFF"/>
              </a:solidFill>
            </a:endParaRPr>
          </a:p>
        </p:txBody>
      </p:sp>
      <p:grpSp>
        <p:nvGrpSpPr>
          <p:cNvPr id="40966" name="Group 24">
            <a:extLst>
              <a:ext uri="{FF2B5EF4-FFF2-40B4-BE49-F238E27FC236}">
                <a16:creationId xmlns:a16="http://schemas.microsoft.com/office/drawing/2014/main" id="{9ABA0F68-F74D-4307-8AD5-8FF55A1886A6}"/>
              </a:ext>
            </a:extLst>
          </p:cNvPr>
          <p:cNvGrpSpPr>
            <a:grpSpLocks/>
          </p:cNvGrpSpPr>
          <p:nvPr/>
        </p:nvGrpSpPr>
        <p:grpSpPr bwMode="auto">
          <a:xfrm>
            <a:off x="-33338" y="1431925"/>
            <a:ext cx="3683001" cy="2692400"/>
            <a:chOff x="5186363" y="1392238"/>
            <a:chExt cx="3683000" cy="2692400"/>
          </a:xfrm>
        </p:grpSpPr>
        <p:pic>
          <p:nvPicPr>
            <p:cNvPr id="31" name="Picture 7" descr="op">
              <a:extLst>
                <a:ext uri="{FF2B5EF4-FFF2-40B4-BE49-F238E27FC236}">
                  <a16:creationId xmlns:a16="http://schemas.microsoft.com/office/drawing/2014/main" id="{CD7BC675-EB37-4CD3-8E0C-42620F6FD289}"/>
                </a:ext>
              </a:extLst>
            </p:cNvPr>
            <p:cNvPicPr>
              <a:picLocks noChangeAspect="1" noChangeArrowheads="1"/>
            </p:cNvPicPr>
            <p:nvPr/>
          </p:nvPicPr>
          <p:blipFill>
            <a:blip r:embed="rId4"/>
            <a:srcRect l="601"/>
            <a:stretch>
              <a:fillRect/>
            </a:stretch>
          </p:blipFill>
          <p:spPr bwMode="auto">
            <a:xfrm>
              <a:off x="5419726" y="2016126"/>
              <a:ext cx="1212850" cy="1295400"/>
            </a:xfrm>
            <a:prstGeom prst="rect">
              <a:avLst/>
            </a:prstGeom>
            <a:noFill/>
            <a:ln w="19050">
              <a:noFill/>
              <a:miter lim="800000"/>
              <a:headEnd/>
              <a:tailEnd/>
            </a:ln>
            <a:effectLst>
              <a:outerShdw blurRad="50800" dist="38100" dir="2700000" algn="tl" rotWithShape="0">
                <a:prstClr val="black">
                  <a:alpha val="40000"/>
                </a:prstClr>
              </a:outerShdw>
            </a:effectLst>
          </p:spPr>
        </p:pic>
        <p:sp>
          <p:nvSpPr>
            <p:cNvPr id="40985" name="TextBox 35">
              <a:extLst>
                <a:ext uri="{FF2B5EF4-FFF2-40B4-BE49-F238E27FC236}">
                  <a16:creationId xmlns:a16="http://schemas.microsoft.com/office/drawing/2014/main" id="{D459A2B2-45F8-4CE9-8C3F-66A28B45A25A}"/>
                </a:ext>
              </a:extLst>
            </p:cNvPr>
            <p:cNvSpPr txBox="1">
              <a:spLocks noChangeArrowheads="1"/>
            </p:cNvSpPr>
            <p:nvPr/>
          </p:nvSpPr>
          <p:spPr bwMode="auto">
            <a:xfrm>
              <a:off x="5186363" y="1392238"/>
              <a:ext cx="36655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800" b="1">
                  <a:solidFill>
                    <a:srgbClr val="FFFF66"/>
                  </a:solidFill>
                </a:rPr>
                <a:t>Trabekuläres Kompartiment</a:t>
              </a:r>
              <a:endParaRPr lang="en-US" altLang="de-DE" sz="1800" b="1">
                <a:solidFill>
                  <a:srgbClr val="FFFF66"/>
                </a:solidFill>
              </a:endParaRPr>
            </a:p>
            <a:p>
              <a:pPr algn="ctr" eaLnBrk="1" hangingPunct="1">
                <a:lnSpc>
                  <a:spcPct val="100000"/>
                </a:lnSpc>
                <a:spcBef>
                  <a:spcPct val="0"/>
                </a:spcBef>
                <a:buClrTx/>
                <a:buFontTx/>
                <a:buNone/>
              </a:pPr>
              <a:r>
                <a:rPr lang="de-DE" altLang="de-DE" sz="1800">
                  <a:solidFill>
                    <a:srgbClr val="FFFFFF"/>
                  </a:solidFill>
                </a:rPr>
                <a:t>Mehr Oberfläche pro Volumen</a:t>
              </a:r>
              <a:endParaRPr lang="en-US" altLang="de-DE" sz="1800"/>
            </a:p>
          </p:txBody>
        </p:sp>
        <p:sp>
          <p:nvSpPr>
            <p:cNvPr id="40986" name="TextBox 36">
              <a:extLst>
                <a:ext uri="{FF2B5EF4-FFF2-40B4-BE49-F238E27FC236}">
                  <a16:creationId xmlns:a16="http://schemas.microsoft.com/office/drawing/2014/main" id="{011C2764-8214-47E7-82E1-46243D164CA3}"/>
                </a:ext>
              </a:extLst>
            </p:cNvPr>
            <p:cNvSpPr txBox="1">
              <a:spLocks noChangeArrowheads="1"/>
            </p:cNvSpPr>
            <p:nvPr/>
          </p:nvSpPr>
          <p:spPr bwMode="auto">
            <a:xfrm>
              <a:off x="5362575" y="3344863"/>
              <a:ext cx="350678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400" b="1">
                  <a:solidFill>
                    <a:srgbClr val="FFFFFF"/>
                  </a:solidFill>
                </a:rPr>
                <a:t>Osteoklasten erodieren zugängliche Oberflächen und entfernen trabekuläre Strukturen</a:t>
              </a:r>
              <a:endParaRPr lang="en-US" altLang="de-DE" sz="1400"/>
            </a:p>
          </p:txBody>
        </p:sp>
        <p:sp>
          <p:nvSpPr>
            <p:cNvPr id="40987" name="Rectangle 54">
              <a:extLst>
                <a:ext uri="{FF2B5EF4-FFF2-40B4-BE49-F238E27FC236}">
                  <a16:creationId xmlns:a16="http://schemas.microsoft.com/office/drawing/2014/main" id="{528022BF-5984-444C-BCB8-7CA61942CE50}"/>
                </a:ext>
              </a:extLst>
            </p:cNvPr>
            <p:cNvSpPr>
              <a:spLocks noChangeArrowheads="1"/>
            </p:cNvSpPr>
            <p:nvPr/>
          </p:nvSpPr>
          <p:spPr bwMode="auto">
            <a:xfrm>
              <a:off x="6327775" y="2959100"/>
              <a:ext cx="341313" cy="311150"/>
            </a:xfrm>
            <a:prstGeom prst="rect">
              <a:avLst/>
            </a:prstGeom>
            <a:noFill/>
            <a:ln w="28575" algn="ctr">
              <a:solidFill>
                <a:srgbClr val="66FFF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de-DE" altLang="de-DE" sz="1800"/>
            </a:p>
          </p:txBody>
        </p:sp>
        <p:cxnSp>
          <p:nvCxnSpPr>
            <p:cNvPr id="40988" name="Straight Connector 25">
              <a:extLst>
                <a:ext uri="{FF2B5EF4-FFF2-40B4-BE49-F238E27FC236}">
                  <a16:creationId xmlns:a16="http://schemas.microsoft.com/office/drawing/2014/main" id="{83BE886C-A00A-42AA-9A8A-96DA37C0F9DF}"/>
                </a:ext>
              </a:extLst>
            </p:cNvPr>
            <p:cNvCxnSpPr>
              <a:cxnSpLocks noChangeShapeType="1"/>
            </p:cNvCxnSpPr>
            <p:nvPr/>
          </p:nvCxnSpPr>
          <p:spPr bwMode="auto">
            <a:xfrm flipV="1">
              <a:off x="6675438" y="3052763"/>
              <a:ext cx="704850" cy="46037"/>
            </a:xfrm>
            <a:prstGeom prst="line">
              <a:avLst/>
            </a:prstGeom>
            <a:noFill/>
            <a:ln w="28575" algn="ctr">
              <a:solidFill>
                <a:srgbClr val="66FFFF"/>
              </a:solidFill>
              <a:round/>
              <a:headEnd/>
              <a:tailEnd/>
            </a:ln>
            <a:extLst>
              <a:ext uri="{909E8E84-426E-40DD-AFC4-6F175D3DCCD1}">
                <a14:hiddenFill xmlns:a14="http://schemas.microsoft.com/office/drawing/2010/main">
                  <a:noFill/>
                </a14:hiddenFill>
              </a:ext>
            </a:extLst>
          </p:spPr>
        </p:cxnSp>
        <p:pic>
          <p:nvPicPr>
            <p:cNvPr id="40989" name="Picture 91">
              <a:extLst>
                <a:ext uri="{FF2B5EF4-FFF2-40B4-BE49-F238E27FC236}">
                  <a16:creationId xmlns:a16="http://schemas.microsoft.com/office/drawing/2014/main" id="{25A2AC53-206A-4D13-B3DD-89CB8678D329}"/>
                </a:ext>
              </a:extLst>
            </p:cNvPr>
            <p:cNvPicPr>
              <a:picLocks noChangeAspect="1" noChangeArrowheads="1"/>
            </p:cNvPicPr>
            <p:nvPr/>
          </p:nvPicPr>
          <p:blipFill>
            <a:blip r:embed="rId5">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377113" y="2019300"/>
              <a:ext cx="11922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967" name="Title 3">
            <a:extLst>
              <a:ext uri="{FF2B5EF4-FFF2-40B4-BE49-F238E27FC236}">
                <a16:creationId xmlns:a16="http://schemas.microsoft.com/office/drawing/2014/main" id="{C6B09316-3011-4E76-A752-9E640CF18FF7}"/>
              </a:ext>
            </a:extLst>
          </p:cNvPr>
          <p:cNvSpPr>
            <a:spLocks/>
          </p:cNvSpPr>
          <p:nvPr/>
        </p:nvSpPr>
        <p:spPr bwMode="gray">
          <a:xfrm>
            <a:off x="276225" y="290513"/>
            <a:ext cx="8867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95000"/>
              </a:lnSpc>
              <a:spcBef>
                <a:spcPct val="0"/>
              </a:spcBef>
              <a:buClrTx/>
              <a:buFontTx/>
              <a:buNone/>
            </a:pPr>
            <a:r>
              <a:rPr lang="de-DE" altLang="de-DE" sz="3200" b="1">
                <a:solidFill>
                  <a:srgbClr val="FFFFFF"/>
                </a:solidFill>
              </a:rPr>
              <a:t>Unterschiede in der Knochenresorption </a:t>
            </a:r>
          </a:p>
          <a:p>
            <a:pPr eaLnBrk="1" hangingPunct="1">
              <a:lnSpc>
                <a:spcPct val="95000"/>
              </a:lnSpc>
              <a:spcBef>
                <a:spcPct val="0"/>
              </a:spcBef>
              <a:buClrTx/>
              <a:buFontTx/>
              <a:buNone/>
            </a:pPr>
            <a:endParaRPr lang="en-GB" altLang="de-DE" sz="3200" b="1"/>
          </a:p>
        </p:txBody>
      </p:sp>
      <p:sp>
        <p:nvSpPr>
          <p:cNvPr id="40968" name="Line 24">
            <a:extLst>
              <a:ext uri="{FF2B5EF4-FFF2-40B4-BE49-F238E27FC236}">
                <a16:creationId xmlns:a16="http://schemas.microsoft.com/office/drawing/2014/main" id="{D6DED1CD-1A69-4843-862A-8EDA8BD89889}"/>
              </a:ext>
            </a:extLst>
          </p:cNvPr>
          <p:cNvSpPr>
            <a:spLocks noChangeShapeType="1"/>
          </p:cNvSpPr>
          <p:nvPr/>
        </p:nvSpPr>
        <p:spPr bwMode="auto">
          <a:xfrm>
            <a:off x="5570538" y="6308725"/>
            <a:ext cx="1304925" cy="0"/>
          </a:xfrm>
          <a:prstGeom prst="line">
            <a:avLst/>
          </a:prstGeom>
          <a:noFill/>
          <a:ln w="28575">
            <a:solidFill>
              <a:srgbClr val="66FFFF"/>
            </a:solidFill>
            <a:round/>
            <a:headEnd/>
            <a:tailEnd/>
          </a:ln>
          <a:extLst>
            <a:ext uri="{909E8E84-426E-40DD-AFC4-6F175D3DCCD1}">
              <a14:hiddenFill xmlns:a14="http://schemas.microsoft.com/office/drawing/2010/main">
                <a:noFill/>
              </a14:hiddenFill>
            </a:ext>
          </a:extLst>
        </p:spPr>
        <p:txBody>
          <a:bodyPr/>
          <a:lstStyle/>
          <a:p>
            <a:endParaRPr lang="de-AT"/>
          </a:p>
        </p:txBody>
      </p:sp>
      <p:grpSp>
        <p:nvGrpSpPr>
          <p:cNvPr id="40969" name="Group 25">
            <a:extLst>
              <a:ext uri="{FF2B5EF4-FFF2-40B4-BE49-F238E27FC236}">
                <a16:creationId xmlns:a16="http://schemas.microsoft.com/office/drawing/2014/main" id="{DB3F834D-594F-40DD-9A99-3B87DEEF6FED}"/>
              </a:ext>
            </a:extLst>
          </p:cNvPr>
          <p:cNvGrpSpPr>
            <a:grpSpLocks/>
          </p:cNvGrpSpPr>
          <p:nvPr/>
        </p:nvGrpSpPr>
        <p:grpSpPr bwMode="auto">
          <a:xfrm>
            <a:off x="5489575" y="1393825"/>
            <a:ext cx="3614738" cy="2513013"/>
            <a:chOff x="5260975" y="4198938"/>
            <a:chExt cx="3614738" cy="2513012"/>
          </a:xfrm>
        </p:grpSpPr>
        <p:pic>
          <p:nvPicPr>
            <p:cNvPr id="40977" name="Picture 4">
              <a:extLst>
                <a:ext uri="{FF2B5EF4-FFF2-40B4-BE49-F238E27FC236}">
                  <a16:creationId xmlns:a16="http://schemas.microsoft.com/office/drawing/2014/main" id="{A579B16B-090E-4774-843D-9BC72EBC04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8001" r="613"/>
            <a:stretch>
              <a:fillRect/>
            </a:stretch>
          </p:blipFill>
          <p:spPr bwMode="auto">
            <a:xfrm>
              <a:off x="7512050" y="4816475"/>
              <a:ext cx="10318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8" name="TextBox 37">
              <a:extLst>
                <a:ext uri="{FF2B5EF4-FFF2-40B4-BE49-F238E27FC236}">
                  <a16:creationId xmlns:a16="http://schemas.microsoft.com/office/drawing/2014/main" id="{806F2D63-ED57-4573-8D38-2D00963C1C26}"/>
                </a:ext>
              </a:extLst>
            </p:cNvPr>
            <p:cNvSpPr txBox="1">
              <a:spLocks noChangeArrowheads="1"/>
            </p:cNvSpPr>
            <p:nvPr/>
          </p:nvSpPr>
          <p:spPr bwMode="auto">
            <a:xfrm>
              <a:off x="5260975" y="4198938"/>
              <a:ext cx="36147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800" b="1">
                  <a:solidFill>
                    <a:srgbClr val="FFFF66"/>
                  </a:solidFill>
                </a:rPr>
                <a:t>Kortikales Kompartiment</a:t>
              </a:r>
              <a:endParaRPr lang="en-US" altLang="de-DE" sz="1800" b="1">
                <a:solidFill>
                  <a:srgbClr val="FFFF66"/>
                </a:solidFill>
              </a:endParaRPr>
            </a:p>
            <a:p>
              <a:pPr algn="ctr" eaLnBrk="1" hangingPunct="1">
                <a:lnSpc>
                  <a:spcPct val="100000"/>
                </a:lnSpc>
                <a:spcBef>
                  <a:spcPct val="0"/>
                </a:spcBef>
                <a:buClrTx/>
                <a:buFontTx/>
                <a:buNone/>
              </a:pPr>
              <a:r>
                <a:rPr lang="de-DE" altLang="de-DE" sz="1800">
                  <a:solidFill>
                    <a:srgbClr val="FFFFFF"/>
                  </a:solidFill>
                </a:rPr>
                <a:t>Weniger Oberfläche pro Volumen</a:t>
              </a:r>
              <a:endParaRPr lang="en-US" altLang="de-DE" sz="1800"/>
            </a:p>
          </p:txBody>
        </p:sp>
        <p:sp>
          <p:nvSpPr>
            <p:cNvPr id="40979" name="TextBox 38">
              <a:extLst>
                <a:ext uri="{FF2B5EF4-FFF2-40B4-BE49-F238E27FC236}">
                  <a16:creationId xmlns:a16="http://schemas.microsoft.com/office/drawing/2014/main" id="{E48D0FF3-05C0-4575-AA0B-AD0E5819C8E6}"/>
                </a:ext>
              </a:extLst>
            </p:cNvPr>
            <p:cNvSpPr txBox="1">
              <a:spLocks noChangeArrowheads="1"/>
            </p:cNvSpPr>
            <p:nvPr/>
          </p:nvSpPr>
          <p:spPr bwMode="auto">
            <a:xfrm>
              <a:off x="5341938" y="6188075"/>
              <a:ext cx="3487737" cy="5238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400" b="1">
                  <a:solidFill>
                    <a:srgbClr val="FFFFFF"/>
                  </a:solidFill>
                </a:rPr>
                <a:t>Osteoklasten durchtunneln den Kortex und erhöhen die kortikale Porosität</a:t>
              </a:r>
              <a:endParaRPr lang="en-US" altLang="de-DE" sz="1400" b="1"/>
            </a:p>
          </p:txBody>
        </p:sp>
        <p:sp>
          <p:nvSpPr>
            <p:cNvPr id="40980" name="Right Arrow 33">
              <a:extLst>
                <a:ext uri="{FF2B5EF4-FFF2-40B4-BE49-F238E27FC236}">
                  <a16:creationId xmlns:a16="http://schemas.microsoft.com/office/drawing/2014/main" id="{20D8DA2A-B562-4730-A448-5D71B239CC5A}"/>
                </a:ext>
              </a:extLst>
            </p:cNvPr>
            <p:cNvSpPr>
              <a:spLocks noChangeArrowheads="1"/>
            </p:cNvSpPr>
            <p:nvPr/>
          </p:nvSpPr>
          <p:spPr bwMode="auto">
            <a:xfrm>
              <a:off x="6821488" y="5381625"/>
              <a:ext cx="504825" cy="368300"/>
            </a:xfrm>
            <a:prstGeom prst="rightArrow">
              <a:avLst>
                <a:gd name="adj1" fmla="val 50000"/>
                <a:gd name="adj2" fmla="val 49998"/>
              </a:avLst>
            </a:prstGeom>
            <a:solidFill>
              <a:srgbClr val="66FFFF"/>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de-DE" altLang="de-DE" sz="1800">
                <a:solidFill>
                  <a:srgbClr val="FFFFFF"/>
                </a:solidFill>
              </a:endParaRPr>
            </a:p>
          </p:txBody>
        </p:sp>
        <p:grpSp>
          <p:nvGrpSpPr>
            <p:cNvPr id="40981" name="Group 27">
              <a:extLst>
                <a:ext uri="{FF2B5EF4-FFF2-40B4-BE49-F238E27FC236}">
                  <a16:creationId xmlns:a16="http://schemas.microsoft.com/office/drawing/2014/main" id="{4A5B3E54-73B1-4D81-BACE-B266B310F931}"/>
                </a:ext>
              </a:extLst>
            </p:cNvPr>
            <p:cNvGrpSpPr>
              <a:grpSpLocks/>
            </p:cNvGrpSpPr>
            <p:nvPr/>
          </p:nvGrpSpPr>
          <p:grpSpPr bwMode="auto">
            <a:xfrm>
              <a:off x="5535613" y="4824413"/>
              <a:ext cx="1065212" cy="1295400"/>
              <a:chOff x="3408" y="2989"/>
              <a:chExt cx="750" cy="994"/>
            </a:xfrm>
          </p:grpSpPr>
          <p:pic>
            <p:nvPicPr>
              <p:cNvPr id="40982" name="Picture 4">
                <a:extLst>
                  <a:ext uri="{FF2B5EF4-FFF2-40B4-BE49-F238E27FC236}">
                    <a16:creationId xmlns:a16="http://schemas.microsoft.com/office/drawing/2014/main" id="{7D6D57D9-E918-46AB-BF61-655275B6D8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67622"/>
              <a:stretch>
                <a:fillRect/>
              </a:stretch>
            </p:blipFill>
            <p:spPr bwMode="auto">
              <a:xfrm>
                <a:off x="3408" y="2989"/>
                <a:ext cx="750" cy="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3" name="Rectangle 26">
                <a:extLst>
                  <a:ext uri="{FF2B5EF4-FFF2-40B4-BE49-F238E27FC236}">
                    <a16:creationId xmlns:a16="http://schemas.microsoft.com/office/drawing/2014/main" id="{FAF45829-5D31-4937-9343-7570B58A2D27}"/>
                  </a:ext>
                </a:extLst>
              </p:cNvPr>
              <p:cNvSpPr>
                <a:spLocks noChangeArrowheads="1"/>
              </p:cNvSpPr>
              <p:nvPr/>
            </p:nvSpPr>
            <p:spPr bwMode="auto">
              <a:xfrm>
                <a:off x="3408" y="2994"/>
                <a:ext cx="102" cy="12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de-DE" altLang="de-DE" sz="1800"/>
              </a:p>
            </p:txBody>
          </p:sp>
        </p:grpSp>
      </p:grpSp>
      <p:sp>
        <p:nvSpPr>
          <p:cNvPr id="51" name="Rectangle 50">
            <a:extLst>
              <a:ext uri="{FF2B5EF4-FFF2-40B4-BE49-F238E27FC236}">
                <a16:creationId xmlns:a16="http://schemas.microsoft.com/office/drawing/2014/main" id="{47E739B3-C03B-4A21-9A94-CB24638AF292}"/>
              </a:ext>
            </a:extLst>
          </p:cNvPr>
          <p:cNvSpPr/>
          <p:nvPr/>
        </p:nvSpPr>
        <p:spPr>
          <a:xfrm>
            <a:off x="155575" y="3433763"/>
            <a:ext cx="3432175" cy="6477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de-DE" altLang="de-DE">
              <a:solidFill>
                <a:srgbClr val="FFFFFF"/>
              </a:solidFill>
            </a:endParaRPr>
          </a:p>
        </p:txBody>
      </p:sp>
      <p:sp>
        <p:nvSpPr>
          <p:cNvPr id="40971" name="Rectangle 23">
            <a:extLst>
              <a:ext uri="{FF2B5EF4-FFF2-40B4-BE49-F238E27FC236}">
                <a16:creationId xmlns:a16="http://schemas.microsoft.com/office/drawing/2014/main" id="{914A2A7A-5830-4AE3-9312-8DD7DAADCAB9}"/>
              </a:ext>
            </a:extLst>
          </p:cNvPr>
          <p:cNvSpPr>
            <a:spLocks noChangeArrowheads="1"/>
          </p:cNvSpPr>
          <p:nvPr/>
        </p:nvSpPr>
        <p:spPr bwMode="auto">
          <a:xfrm>
            <a:off x="142875" y="5810250"/>
            <a:ext cx="330358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buClrTx/>
              <a:buFontTx/>
              <a:buNone/>
            </a:pPr>
            <a:r>
              <a:rPr lang="en-GB" altLang="de-DE" sz="900"/>
              <a:t>Sambrook P. Bone structure and function in normal and disease states. Chapter 5; p.67–84; Clarke B. Clin J Am Soc 2008;3:S131–S139; </a:t>
            </a:r>
            <a:r>
              <a:rPr lang="en-GB" altLang="ja-JP" sz="900">
                <a:ea typeface="MS PGothic" panose="020B0600070205080204" pitchFamily="34" charset="-128"/>
              </a:rPr>
              <a:t>Dempster DW. Primer on the metabolic bone diseases and disorders of bone metabolism. 6th ed. 2006; p.7–11.; </a:t>
            </a:r>
            <a:r>
              <a:rPr lang="en-US" altLang="ja-JP" sz="900">
                <a:ea typeface="MS PGothic" panose="020B0600070205080204" pitchFamily="34" charset="-128"/>
              </a:rPr>
              <a:t>Chavassieux P et al. Endocr Rev 2007; 28:151–164.  </a:t>
            </a:r>
            <a:endParaRPr lang="en-US" altLang="de-DE" sz="900">
              <a:ea typeface="MS PGothic" panose="020B0600070205080204" pitchFamily="34" charset="-128"/>
            </a:endParaRPr>
          </a:p>
        </p:txBody>
      </p:sp>
      <p:sp>
        <p:nvSpPr>
          <p:cNvPr id="40972" name="Line 24">
            <a:extLst>
              <a:ext uri="{FF2B5EF4-FFF2-40B4-BE49-F238E27FC236}">
                <a16:creationId xmlns:a16="http://schemas.microsoft.com/office/drawing/2014/main" id="{9DE66A5F-E686-4A45-A9E6-BD03AF79F93C}"/>
              </a:ext>
            </a:extLst>
          </p:cNvPr>
          <p:cNvSpPr>
            <a:spLocks noChangeShapeType="1"/>
          </p:cNvSpPr>
          <p:nvPr/>
        </p:nvSpPr>
        <p:spPr bwMode="auto">
          <a:xfrm flipV="1">
            <a:off x="6875463" y="3906838"/>
            <a:ext cx="0" cy="2401887"/>
          </a:xfrm>
          <a:prstGeom prst="line">
            <a:avLst/>
          </a:prstGeom>
          <a:noFill/>
          <a:ln w="28575">
            <a:solidFill>
              <a:srgbClr val="66FFFF"/>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40973" name="Rectangle 43">
            <a:extLst>
              <a:ext uri="{FF2B5EF4-FFF2-40B4-BE49-F238E27FC236}">
                <a16:creationId xmlns:a16="http://schemas.microsoft.com/office/drawing/2014/main" id="{50E1F973-86CD-4408-9EF1-F8B41BB8331B}"/>
              </a:ext>
            </a:extLst>
          </p:cNvPr>
          <p:cNvSpPr>
            <a:spLocks noChangeArrowheads="1"/>
          </p:cNvSpPr>
          <p:nvPr/>
        </p:nvSpPr>
        <p:spPr bwMode="auto">
          <a:xfrm flipH="1">
            <a:off x="4764088" y="4965700"/>
            <a:ext cx="401637" cy="498475"/>
          </a:xfrm>
          <a:prstGeom prst="rect">
            <a:avLst/>
          </a:prstGeom>
          <a:noFill/>
          <a:ln w="28575" algn="ctr">
            <a:solidFill>
              <a:srgbClr val="66FFF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de-DE" altLang="de-DE" sz="1800">
              <a:solidFill>
                <a:srgbClr val="FFFFFF"/>
              </a:solidFill>
            </a:endParaRPr>
          </a:p>
        </p:txBody>
      </p:sp>
      <p:sp>
        <p:nvSpPr>
          <p:cNvPr id="40974" name="Line 24">
            <a:extLst>
              <a:ext uri="{FF2B5EF4-FFF2-40B4-BE49-F238E27FC236}">
                <a16:creationId xmlns:a16="http://schemas.microsoft.com/office/drawing/2014/main" id="{F85FAE7F-19E4-40BA-BFCC-51CB43749CE8}"/>
              </a:ext>
            </a:extLst>
          </p:cNvPr>
          <p:cNvSpPr>
            <a:spLocks noChangeShapeType="1"/>
          </p:cNvSpPr>
          <p:nvPr/>
        </p:nvSpPr>
        <p:spPr bwMode="auto">
          <a:xfrm>
            <a:off x="2959100" y="5195888"/>
            <a:ext cx="1792288" cy="0"/>
          </a:xfrm>
          <a:prstGeom prst="line">
            <a:avLst/>
          </a:prstGeom>
          <a:noFill/>
          <a:ln w="28575">
            <a:solidFill>
              <a:srgbClr val="66FFFF"/>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40975" name="Line 24">
            <a:extLst>
              <a:ext uri="{FF2B5EF4-FFF2-40B4-BE49-F238E27FC236}">
                <a16:creationId xmlns:a16="http://schemas.microsoft.com/office/drawing/2014/main" id="{4DDCE286-74A2-44D2-9390-B7AE553B04B4}"/>
              </a:ext>
            </a:extLst>
          </p:cNvPr>
          <p:cNvSpPr>
            <a:spLocks noChangeShapeType="1"/>
          </p:cNvSpPr>
          <p:nvPr/>
        </p:nvSpPr>
        <p:spPr bwMode="auto">
          <a:xfrm flipV="1">
            <a:off x="2959100" y="4081463"/>
            <a:ext cx="0" cy="1114425"/>
          </a:xfrm>
          <a:prstGeom prst="line">
            <a:avLst/>
          </a:prstGeom>
          <a:noFill/>
          <a:ln w="28575">
            <a:solidFill>
              <a:srgbClr val="66FFFF"/>
            </a:solidFill>
            <a:round/>
            <a:headEnd/>
            <a:tailEnd/>
          </a:ln>
          <a:extLst>
            <a:ext uri="{909E8E84-426E-40DD-AFC4-6F175D3DCCD1}">
              <a14:hiddenFill xmlns:a14="http://schemas.microsoft.com/office/drawing/2010/main">
                <a:noFill/>
              </a14:hiddenFill>
            </a:ext>
          </a:extLst>
        </p:spPr>
        <p:txBody>
          <a:bodyPr/>
          <a:lstStyle/>
          <a:p>
            <a:endParaRPr lang="de-AT"/>
          </a:p>
        </p:txBody>
      </p:sp>
      <p:sp useBgFill="1">
        <p:nvSpPr>
          <p:cNvPr id="40976" name="Rectangle 28">
            <a:extLst>
              <a:ext uri="{FF2B5EF4-FFF2-40B4-BE49-F238E27FC236}">
                <a16:creationId xmlns:a16="http://schemas.microsoft.com/office/drawing/2014/main" id="{F13AC23C-F624-4F61-9BFC-A9961B18CB00}"/>
              </a:ext>
            </a:extLst>
          </p:cNvPr>
          <p:cNvSpPr>
            <a:spLocks noChangeArrowheads="1"/>
          </p:cNvSpPr>
          <p:nvPr/>
        </p:nvSpPr>
        <p:spPr bwMode="auto">
          <a:xfrm>
            <a:off x="7413625" y="6692900"/>
            <a:ext cx="1695450" cy="165100"/>
          </a:xfrm>
          <a:prstGeom prst="rect">
            <a:avLst/>
          </a:prstGeom>
          <a:ln>
            <a:noFill/>
          </a:ln>
          <a:extLst>
            <a:ext uri="{91240B29-F687-4F45-9708-019B960494DF}">
              <a14:hiddenLine xmlns:a14="http://schemas.microsoft.com/office/drawing/2010/main" w="9525" algn="ctr">
                <a:solidFill>
                  <a:srgbClr val="000000"/>
                </a:solidFill>
                <a:round/>
                <a:headEnd/>
                <a:tailEnd/>
              </a14:hiddenLine>
            </a:ext>
          </a:extLst>
        </p:spPr>
        <p:txBody>
          <a:bodyPr wrap="none" lIns="18288" tIns="18288" rIns="18288" bIns="18288"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de-DE" altLang="de-DE" sz="2000"/>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Bone Pit Test Smaller BPs 2">
            <a:extLst>
              <a:ext uri="{FF2B5EF4-FFF2-40B4-BE49-F238E27FC236}">
                <a16:creationId xmlns:a16="http://schemas.microsoft.com/office/drawing/2014/main" id="{C4EF96EF-3A2A-424A-BCD0-472EE72B94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25575"/>
            <a:ext cx="9144000"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93">
            <a:extLst>
              <a:ext uri="{FF2B5EF4-FFF2-40B4-BE49-F238E27FC236}">
                <a16:creationId xmlns:a16="http://schemas.microsoft.com/office/drawing/2014/main" id="{7FF11B57-E1B0-4EBF-A488-2E8BD6AEBD6F}"/>
              </a:ext>
            </a:extLst>
          </p:cNvPr>
          <p:cNvSpPr txBox="1">
            <a:spLocks noChangeArrowheads="1"/>
          </p:cNvSpPr>
          <p:nvPr/>
        </p:nvSpPr>
        <p:spPr bwMode="gray">
          <a:xfrm>
            <a:off x="287338" y="334963"/>
            <a:ext cx="87058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nSpc>
                <a:spcPct val="95000"/>
              </a:lnSpc>
              <a:spcBef>
                <a:spcPct val="0"/>
              </a:spcBef>
              <a:buClrTx/>
              <a:buFontTx/>
              <a:buNone/>
            </a:pPr>
            <a:r>
              <a:rPr lang="de-DE" altLang="de-DE" sz="2800" b="1">
                <a:solidFill>
                  <a:srgbClr val="FFFFFF"/>
                </a:solidFill>
              </a:rPr>
              <a:t>Bisphosphonate binden an den Knochen und hemmen Osteoklasten an der Knochenoberfläche</a:t>
            </a:r>
            <a:endParaRPr lang="en-US" altLang="de-DE" sz="2800" b="1">
              <a:solidFill>
                <a:srgbClr val="FFFFFF"/>
              </a:solidFill>
            </a:endParaRPr>
          </a:p>
        </p:txBody>
      </p:sp>
      <p:sp>
        <p:nvSpPr>
          <p:cNvPr id="43012" name="Rectangle 5">
            <a:extLst>
              <a:ext uri="{FF2B5EF4-FFF2-40B4-BE49-F238E27FC236}">
                <a16:creationId xmlns:a16="http://schemas.microsoft.com/office/drawing/2014/main" id="{458A746F-DF4C-4294-8F7B-DF8E30A577D3}"/>
              </a:ext>
            </a:extLst>
          </p:cNvPr>
          <p:cNvSpPr>
            <a:spLocks noChangeArrowheads="1"/>
          </p:cNvSpPr>
          <p:nvPr/>
        </p:nvSpPr>
        <p:spPr bwMode="auto">
          <a:xfrm>
            <a:off x="4572000" y="6465888"/>
            <a:ext cx="4522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de-DE" sz="1000">
                <a:solidFill>
                  <a:srgbClr val="000000"/>
                </a:solidFill>
              </a:rPr>
              <a:t>Die Darstellung des Wirkmechanismus dient lediglich illustrativen Zwecken </a:t>
            </a:r>
          </a:p>
          <a:p>
            <a:pPr eaLnBrk="1" hangingPunct="1">
              <a:lnSpc>
                <a:spcPct val="100000"/>
              </a:lnSpc>
              <a:spcBef>
                <a:spcPct val="0"/>
              </a:spcBef>
              <a:buClrTx/>
              <a:buFontTx/>
              <a:buNone/>
            </a:pPr>
            <a:r>
              <a:rPr lang="en-US" altLang="de-DE" sz="1000">
                <a:solidFill>
                  <a:srgbClr val="000000"/>
                </a:solidFill>
              </a:rPr>
              <a:t>und ist nicht dazu gedacht, klinische Wirksamkeit zu implizieren.</a:t>
            </a:r>
            <a:endParaRPr lang="en-US" altLang="de-DE" sz="1200">
              <a:solidFill>
                <a:srgbClr val="000000"/>
              </a:solidFill>
            </a:endParaRPr>
          </a:p>
        </p:txBody>
      </p:sp>
      <p:grpSp>
        <p:nvGrpSpPr>
          <p:cNvPr id="43013" name="Group 10">
            <a:extLst>
              <a:ext uri="{FF2B5EF4-FFF2-40B4-BE49-F238E27FC236}">
                <a16:creationId xmlns:a16="http://schemas.microsoft.com/office/drawing/2014/main" id="{2F749A7E-EB04-4240-9E9A-4780E0CE660C}"/>
              </a:ext>
            </a:extLst>
          </p:cNvPr>
          <p:cNvGrpSpPr>
            <a:grpSpLocks/>
          </p:cNvGrpSpPr>
          <p:nvPr/>
        </p:nvGrpSpPr>
        <p:grpSpPr bwMode="auto">
          <a:xfrm>
            <a:off x="6219825" y="4703763"/>
            <a:ext cx="2055813" cy="1287462"/>
            <a:chOff x="3456" y="2592"/>
            <a:chExt cx="1514" cy="939"/>
          </a:xfrm>
        </p:grpSpPr>
        <p:pic>
          <p:nvPicPr>
            <p:cNvPr id="43090" name="Picture 11" descr="osteo-dead">
              <a:extLst>
                <a:ext uri="{FF2B5EF4-FFF2-40B4-BE49-F238E27FC236}">
                  <a16:creationId xmlns:a16="http://schemas.microsoft.com/office/drawing/2014/main" id="{00B19439-5FAB-4BF5-BADA-B769D0C662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6" y="2592"/>
              <a:ext cx="1514" cy="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91" name="Picture 12" descr="BP Crystal">
              <a:extLst>
                <a:ext uri="{FF2B5EF4-FFF2-40B4-BE49-F238E27FC236}">
                  <a16:creationId xmlns:a16="http://schemas.microsoft.com/office/drawing/2014/main" id="{02D8F769-25B4-45B6-B6B3-424D8C706D47}"/>
                </a:ext>
              </a:extLst>
            </p:cNvPr>
            <p:cNvPicPr>
              <a:picLocks noChangeAspect="1" noChangeArrowheads="1"/>
            </p:cNvPicPr>
            <p:nvPr/>
          </p:nvPicPr>
          <p:blipFill>
            <a:blip r:embed="rId6">
              <a:lum contrast="-42000"/>
              <a:extLst>
                <a:ext uri="{28A0092B-C50C-407E-A947-70E740481C1C}">
                  <a14:useLocalDpi xmlns:a14="http://schemas.microsoft.com/office/drawing/2010/main" val="0"/>
                </a:ext>
              </a:extLst>
            </a:blip>
            <a:srcRect/>
            <a:stretch>
              <a:fillRect/>
            </a:stretch>
          </p:blipFill>
          <p:spPr bwMode="auto">
            <a:xfrm rot="-1402729">
              <a:off x="4119" y="3154"/>
              <a:ext cx="12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92" name="Picture 13" descr="BP Crystal">
              <a:extLst>
                <a:ext uri="{FF2B5EF4-FFF2-40B4-BE49-F238E27FC236}">
                  <a16:creationId xmlns:a16="http://schemas.microsoft.com/office/drawing/2014/main" id="{23865789-D2F1-4EFD-91F1-208CBBA03B69}"/>
                </a:ext>
              </a:extLst>
            </p:cNvPr>
            <p:cNvPicPr>
              <a:picLocks noChangeAspect="1" noChangeArrowheads="1"/>
            </p:cNvPicPr>
            <p:nvPr/>
          </p:nvPicPr>
          <p:blipFill>
            <a:blip r:embed="rId7">
              <a:lum contrast="-56000"/>
              <a:extLst>
                <a:ext uri="{28A0092B-C50C-407E-A947-70E740481C1C}">
                  <a14:useLocalDpi xmlns:a14="http://schemas.microsoft.com/office/drawing/2010/main" val="0"/>
                </a:ext>
              </a:extLst>
            </a:blip>
            <a:srcRect/>
            <a:stretch>
              <a:fillRect/>
            </a:stretch>
          </p:blipFill>
          <p:spPr bwMode="auto">
            <a:xfrm rot="-1068207">
              <a:off x="4272" y="3002"/>
              <a:ext cx="81"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93" name="Picture 14" descr="BP Crystal">
              <a:extLst>
                <a:ext uri="{FF2B5EF4-FFF2-40B4-BE49-F238E27FC236}">
                  <a16:creationId xmlns:a16="http://schemas.microsoft.com/office/drawing/2014/main" id="{3832504A-35D9-46B9-BA42-42F9491E1A4B}"/>
                </a:ext>
              </a:extLst>
            </p:cNvPr>
            <p:cNvPicPr>
              <a:picLocks noChangeAspect="1" noChangeArrowheads="1"/>
            </p:cNvPicPr>
            <p:nvPr/>
          </p:nvPicPr>
          <p:blipFill>
            <a:blip r:embed="rId8">
              <a:lum contrast="-52000"/>
              <a:extLst>
                <a:ext uri="{28A0092B-C50C-407E-A947-70E740481C1C}">
                  <a14:useLocalDpi xmlns:a14="http://schemas.microsoft.com/office/drawing/2010/main" val="0"/>
                </a:ext>
              </a:extLst>
            </a:blip>
            <a:srcRect/>
            <a:stretch>
              <a:fillRect/>
            </a:stretch>
          </p:blipFill>
          <p:spPr bwMode="auto">
            <a:xfrm rot="-1540603">
              <a:off x="3738" y="2920"/>
              <a:ext cx="96"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94" name="Picture 15" descr="BP Crystal">
              <a:extLst>
                <a:ext uri="{FF2B5EF4-FFF2-40B4-BE49-F238E27FC236}">
                  <a16:creationId xmlns:a16="http://schemas.microsoft.com/office/drawing/2014/main" id="{08A9DF54-C841-4772-A02F-310FC52BB2F1}"/>
                </a:ext>
              </a:extLst>
            </p:cNvPr>
            <p:cNvPicPr>
              <a:picLocks noChangeAspect="1" noChangeArrowheads="1"/>
            </p:cNvPicPr>
            <p:nvPr/>
          </p:nvPicPr>
          <p:blipFill>
            <a:blip r:embed="rId8">
              <a:lum contrast="-42000"/>
              <a:extLst>
                <a:ext uri="{28A0092B-C50C-407E-A947-70E740481C1C}">
                  <a14:useLocalDpi xmlns:a14="http://schemas.microsoft.com/office/drawing/2010/main" val="0"/>
                </a:ext>
              </a:extLst>
            </a:blip>
            <a:srcRect/>
            <a:stretch>
              <a:fillRect/>
            </a:stretch>
          </p:blipFill>
          <p:spPr bwMode="auto">
            <a:xfrm rot="1055545">
              <a:off x="4464" y="3038"/>
              <a:ext cx="96"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95" name="Picture 16" descr="BP Crystal">
              <a:extLst>
                <a:ext uri="{FF2B5EF4-FFF2-40B4-BE49-F238E27FC236}">
                  <a16:creationId xmlns:a16="http://schemas.microsoft.com/office/drawing/2014/main" id="{DB9317F1-9DDE-4D64-BFAC-951BCA695062}"/>
                </a:ext>
              </a:extLst>
            </p:cNvPr>
            <p:cNvPicPr>
              <a:picLocks noChangeAspect="1" noChangeArrowheads="1"/>
            </p:cNvPicPr>
            <p:nvPr/>
          </p:nvPicPr>
          <p:blipFill>
            <a:blip r:embed="rId9">
              <a:lum contrast="-42000"/>
              <a:extLst>
                <a:ext uri="{28A0092B-C50C-407E-A947-70E740481C1C}">
                  <a14:useLocalDpi xmlns:a14="http://schemas.microsoft.com/office/drawing/2010/main" val="0"/>
                </a:ext>
              </a:extLst>
            </a:blip>
            <a:srcRect/>
            <a:stretch>
              <a:fillRect/>
            </a:stretch>
          </p:blipFill>
          <p:spPr bwMode="auto">
            <a:xfrm rot="1313132">
              <a:off x="4359" y="3175"/>
              <a:ext cx="13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96" name="Picture 17" descr="BP Crystal">
              <a:extLst>
                <a:ext uri="{FF2B5EF4-FFF2-40B4-BE49-F238E27FC236}">
                  <a16:creationId xmlns:a16="http://schemas.microsoft.com/office/drawing/2014/main" id="{F9ACFD51-B097-4B4C-978F-CB6943BF2E08}"/>
                </a:ext>
              </a:extLst>
            </p:cNvPr>
            <p:cNvPicPr>
              <a:picLocks noChangeAspect="1" noChangeArrowheads="1"/>
            </p:cNvPicPr>
            <p:nvPr/>
          </p:nvPicPr>
          <p:blipFill>
            <a:blip r:embed="rId10">
              <a:lum contrast="-42000"/>
              <a:extLst>
                <a:ext uri="{28A0092B-C50C-407E-A947-70E740481C1C}">
                  <a14:useLocalDpi xmlns:a14="http://schemas.microsoft.com/office/drawing/2010/main" val="0"/>
                </a:ext>
              </a:extLst>
            </a:blip>
            <a:srcRect/>
            <a:stretch>
              <a:fillRect/>
            </a:stretch>
          </p:blipFill>
          <p:spPr bwMode="auto">
            <a:xfrm>
              <a:off x="3964" y="3064"/>
              <a:ext cx="8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97" name="Picture 18" descr="BP Crystal">
              <a:extLst>
                <a:ext uri="{FF2B5EF4-FFF2-40B4-BE49-F238E27FC236}">
                  <a16:creationId xmlns:a16="http://schemas.microsoft.com/office/drawing/2014/main" id="{727E0718-F7FF-4124-B941-C36C9DEFBDB7}"/>
                </a:ext>
              </a:extLst>
            </p:cNvPr>
            <p:cNvPicPr>
              <a:picLocks noChangeAspect="1" noChangeArrowheads="1"/>
            </p:cNvPicPr>
            <p:nvPr/>
          </p:nvPicPr>
          <p:blipFill>
            <a:blip r:embed="rId11">
              <a:lum contrast="-56000"/>
              <a:extLst>
                <a:ext uri="{28A0092B-C50C-407E-A947-70E740481C1C}">
                  <a14:useLocalDpi xmlns:a14="http://schemas.microsoft.com/office/drawing/2010/main" val="0"/>
                </a:ext>
              </a:extLst>
            </a:blip>
            <a:srcRect/>
            <a:stretch>
              <a:fillRect/>
            </a:stretch>
          </p:blipFill>
          <p:spPr bwMode="auto">
            <a:xfrm rot="-885178">
              <a:off x="4138" y="2972"/>
              <a:ext cx="7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3014" name="Picture 19" descr="multinucleated">
            <a:extLst>
              <a:ext uri="{FF2B5EF4-FFF2-40B4-BE49-F238E27FC236}">
                <a16:creationId xmlns:a16="http://schemas.microsoft.com/office/drawing/2014/main" id="{20D1B891-7C6C-43EA-9672-37051008E73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32175" y="2328863"/>
            <a:ext cx="11223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15" name="Group 20">
            <a:extLst>
              <a:ext uri="{FF2B5EF4-FFF2-40B4-BE49-F238E27FC236}">
                <a16:creationId xmlns:a16="http://schemas.microsoft.com/office/drawing/2014/main" id="{3081168F-E936-4C25-B22D-52CB9F4792CE}"/>
              </a:ext>
            </a:extLst>
          </p:cNvPr>
          <p:cNvGrpSpPr>
            <a:grpSpLocks/>
          </p:cNvGrpSpPr>
          <p:nvPr/>
        </p:nvGrpSpPr>
        <p:grpSpPr bwMode="auto">
          <a:xfrm>
            <a:off x="6948488" y="1520825"/>
            <a:ext cx="1981200" cy="1479550"/>
            <a:chOff x="4464" y="1004"/>
            <a:chExt cx="1248" cy="932"/>
          </a:xfrm>
        </p:grpSpPr>
        <p:sp>
          <p:nvSpPr>
            <p:cNvPr id="43078" name="AutoShape 21">
              <a:extLst>
                <a:ext uri="{FF2B5EF4-FFF2-40B4-BE49-F238E27FC236}">
                  <a16:creationId xmlns:a16="http://schemas.microsoft.com/office/drawing/2014/main" id="{E39F6DAF-A286-4A02-9863-6D77088664DA}"/>
                </a:ext>
              </a:extLst>
            </p:cNvPr>
            <p:cNvSpPr>
              <a:spLocks noChangeArrowheads="1"/>
            </p:cNvSpPr>
            <p:nvPr/>
          </p:nvSpPr>
          <p:spPr bwMode="auto">
            <a:xfrm>
              <a:off x="4464" y="1004"/>
              <a:ext cx="1248" cy="932"/>
            </a:xfrm>
            <a:prstGeom prst="roundRect">
              <a:avLst>
                <a:gd name="adj" fmla="val 16667"/>
              </a:avLst>
            </a:prstGeom>
            <a:solidFill>
              <a:schemeClr val="bg1"/>
            </a:solidFill>
            <a:ln w="19050">
              <a:solidFill>
                <a:schemeClr val="tx1"/>
              </a:solidFill>
              <a:round/>
              <a:headEnd/>
              <a:tailEnd/>
            </a:ln>
          </p:spPr>
          <p:txBody>
            <a:bodyPr wrap="none"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de-DE" altLang="de-DE" sz="1800">
                <a:solidFill>
                  <a:srgbClr val="FFFFFF"/>
                </a:solidFill>
              </a:endParaRPr>
            </a:p>
          </p:txBody>
        </p:sp>
        <p:grpSp>
          <p:nvGrpSpPr>
            <p:cNvPr id="43079" name="Group 22">
              <a:extLst>
                <a:ext uri="{FF2B5EF4-FFF2-40B4-BE49-F238E27FC236}">
                  <a16:creationId xmlns:a16="http://schemas.microsoft.com/office/drawing/2014/main" id="{81EA6552-7E74-43BC-9909-AF59C6E7918E}"/>
                </a:ext>
              </a:extLst>
            </p:cNvPr>
            <p:cNvGrpSpPr>
              <a:grpSpLocks/>
            </p:cNvGrpSpPr>
            <p:nvPr/>
          </p:nvGrpSpPr>
          <p:grpSpPr bwMode="auto">
            <a:xfrm>
              <a:off x="4519" y="1028"/>
              <a:ext cx="1021" cy="240"/>
              <a:chOff x="4548" y="1020"/>
              <a:chExt cx="1021" cy="240"/>
            </a:xfrm>
          </p:grpSpPr>
          <p:sp>
            <p:nvSpPr>
              <p:cNvPr id="43088" name="Text Box 44">
                <a:extLst>
                  <a:ext uri="{FF2B5EF4-FFF2-40B4-BE49-F238E27FC236}">
                    <a16:creationId xmlns:a16="http://schemas.microsoft.com/office/drawing/2014/main" id="{C14A85B3-BA26-4655-91F1-18CF60B8D0B5}"/>
                  </a:ext>
                </a:extLst>
              </p:cNvPr>
              <p:cNvSpPr txBox="1">
                <a:spLocks noChangeArrowheads="1"/>
              </p:cNvSpPr>
              <p:nvPr/>
            </p:nvSpPr>
            <p:spPr bwMode="auto">
              <a:xfrm>
                <a:off x="4733" y="1055"/>
                <a:ext cx="836"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400" b="1">
                    <a:solidFill>
                      <a:srgbClr val="FFFFFF"/>
                    </a:solidFill>
                  </a:rPr>
                  <a:t>RANK-Ligand</a:t>
                </a:r>
                <a:endParaRPr lang="en-US" altLang="de-DE" sz="1400" b="1">
                  <a:solidFill>
                    <a:srgbClr val="FFFFFF"/>
                  </a:solidFill>
                </a:endParaRPr>
              </a:p>
              <a:p>
                <a:pPr algn="ctr" eaLnBrk="1" hangingPunct="1">
                  <a:lnSpc>
                    <a:spcPct val="100000"/>
                  </a:lnSpc>
                  <a:spcBef>
                    <a:spcPct val="0"/>
                  </a:spcBef>
                  <a:buClrTx/>
                  <a:buFontTx/>
                  <a:buNone/>
                </a:pPr>
                <a:endParaRPr lang="en-US" altLang="de-DE" sz="1400" b="1">
                  <a:solidFill>
                    <a:srgbClr val="FFFFFF"/>
                  </a:solidFill>
                  <a:ea typeface="MS PGothic" panose="020B0600070205080204" pitchFamily="34" charset="-128"/>
                </a:endParaRPr>
              </a:p>
            </p:txBody>
          </p:sp>
          <p:pic>
            <p:nvPicPr>
              <p:cNvPr id="43089" name="Picture 24" descr="RANK_Pass_Main">
                <a:extLst>
                  <a:ext uri="{FF2B5EF4-FFF2-40B4-BE49-F238E27FC236}">
                    <a16:creationId xmlns:a16="http://schemas.microsoft.com/office/drawing/2014/main" id="{4B2672AF-6DD7-4221-A922-1D53B7FC93A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48" y="1020"/>
                <a:ext cx="203"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3080" name="Group 25">
              <a:extLst>
                <a:ext uri="{FF2B5EF4-FFF2-40B4-BE49-F238E27FC236}">
                  <a16:creationId xmlns:a16="http://schemas.microsoft.com/office/drawing/2014/main" id="{0E840017-FE9E-4B61-864E-F788ECD73F78}"/>
                </a:ext>
              </a:extLst>
            </p:cNvPr>
            <p:cNvGrpSpPr>
              <a:grpSpLocks/>
            </p:cNvGrpSpPr>
            <p:nvPr/>
          </p:nvGrpSpPr>
          <p:grpSpPr bwMode="auto">
            <a:xfrm>
              <a:off x="4477" y="1227"/>
              <a:ext cx="666" cy="245"/>
              <a:chOff x="4512" y="1219"/>
              <a:chExt cx="666" cy="245"/>
            </a:xfrm>
          </p:grpSpPr>
          <p:pic>
            <p:nvPicPr>
              <p:cNvPr id="43086" name="Picture 26" descr="RANK_01">
                <a:extLst>
                  <a:ext uri="{FF2B5EF4-FFF2-40B4-BE49-F238E27FC236}">
                    <a16:creationId xmlns:a16="http://schemas.microsoft.com/office/drawing/2014/main" id="{1947DE83-1D99-4220-9E97-81731D33845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3148992">
                <a:off x="4518" y="1213"/>
                <a:ext cx="245"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87" name="Text Box 44">
                <a:extLst>
                  <a:ext uri="{FF2B5EF4-FFF2-40B4-BE49-F238E27FC236}">
                    <a16:creationId xmlns:a16="http://schemas.microsoft.com/office/drawing/2014/main" id="{126593CE-909A-43C2-A63D-35A569387108}"/>
                  </a:ext>
                </a:extLst>
              </p:cNvPr>
              <p:cNvSpPr txBox="1">
                <a:spLocks noChangeArrowheads="1"/>
              </p:cNvSpPr>
              <p:nvPr/>
            </p:nvSpPr>
            <p:spPr bwMode="auto">
              <a:xfrm>
                <a:off x="4738" y="1260"/>
                <a:ext cx="440"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400" b="1">
                    <a:solidFill>
                      <a:srgbClr val="FFFFFF"/>
                    </a:solidFill>
                  </a:rPr>
                  <a:t>RANK</a:t>
                </a:r>
                <a:endParaRPr lang="en-US" altLang="de-DE" sz="1400" b="1">
                  <a:solidFill>
                    <a:srgbClr val="FFFFFF"/>
                  </a:solidFill>
                </a:endParaRPr>
              </a:p>
              <a:p>
                <a:pPr algn="ctr" eaLnBrk="1" hangingPunct="1">
                  <a:lnSpc>
                    <a:spcPct val="100000"/>
                  </a:lnSpc>
                  <a:spcBef>
                    <a:spcPct val="0"/>
                  </a:spcBef>
                  <a:buClrTx/>
                  <a:buFontTx/>
                  <a:buNone/>
                </a:pPr>
                <a:endParaRPr lang="en-US" altLang="de-DE" sz="1400" b="1">
                  <a:solidFill>
                    <a:srgbClr val="FFFFFF"/>
                  </a:solidFill>
                  <a:ea typeface="MS PGothic" panose="020B0600070205080204" pitchFamily="34" charset="-128"/>
                </a:endParaRPr>
              </a:p>
            </p:txBody>
          </p:sp>
        </p:grpSp>
        <p:grpSp>
          <p:nvGrpSpPr>
            <p:cNvPr id="43081" name="Group 28">
              <a:extLst>
                <a:ext uri="{FF2B5EF4-FFF2-40B4-BE49-F238E27FC236}">
                  <a16:creationId xmlns:a16="http://schemas.microsoft.com/office/drawing/2014/main" id="{987981A8-F30E-4EEA-82DD-D83B45711724}"/>
                </a:ext>
              </a:extLst>
            </p:cNvPr>
            <p:cNvGrpSpPr>
              <a:grpSpLocks/>
            </p:cNvGrpSpPr>
            <p:nvPr/>
          </p:nvGrpSpPr>
          <p:grpSpPr bwMode="auto">
            <a:xfrm>
              <a:off x="4475" y="1708"/>
              <a:ext cx="1219" cy="205"/>
              <a:chOff x="4297" y="1464"/>
              <a:chExt cx="1219" cy="205"/>
            </a:xfrm>
          </p:grpSpPr>
          <p:sp>
            <p:nvSpPr>
              <p:cNvPr id="43084" name="Rectangle 29">
                <a:extLst>
                  <a:ext uri="{FF2B5EF4-FFF2-40B4-BE49-F238E27FC236}">
                    <a16:creationId xmlns:a16="http://schemas.microsoft.com/office/drawing/2014/main" id="{FB529389-9060-49D2-A916-E321B81FAF2C}"/>
                  </a:ext>
                </a:extLst>
              </p:cNvPr>
              <p:cNvSpPr>
                <a:spLocks noChangeArrowheads="1"/>
              </p:cNvSpPr>
              <p:nvPr/>
            </p:nvSpPr>
            <p:spPr bwMode="auto">
              <a:xfrm>
                <a:off x="4527" y="1465"/>
                <a:ext cx="989" cy="192"/>
              </a:xfrm>
              <a:prstGeom prst="rect">
                <a:avLst/>
              </a:prstGeom>
              <a:solidFill>
                <a:schemeClr val="bg1">
                  <a:alpha val="2588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200" b="1">
                    <a:solidFill>
                      <a:srgbClr val="FFFFFF"/>
                    </a:solidFill>
                  </a:rPr>
                  <a:t>Bisphosphonat</a:t>
                </a:r>
                <a:endParaRPr lang="en-US" altLang="de-DE" sz="1200">
                  <a:solidFill>
                    <a:srgbClr val="FFFFFF"/>
                  </a:solidFill>
                  <a:latin typeface="MS PGothic" panose="020B0600070205080204" pitchFamily="34" charset="-128"/>
                  <a:ea typeface="MS PGothic" panose="020B0600070205080204" pitchFamily="34" charset="-128"/>
                </a:endParaRPr>
              </a:p>
              <a:p>
                <a:pPr eaLnBrk="1" hangingPunct="1">
                  <a:lnSpc>
                    <a:spcPct val="100000"/>
                  </a:lnSpc>
                  <a:spcBef>
                    <a:spcPct val="0"/>
                  </a:spcBef>
                  <a:buClrTx/>
                  <a:buFontTx/>
                  <a:buNone/>
                </a:pPr>
                <a:endParaRPr lang="en-US" altLang="de-DE" sz="1200">
                  <a:solidFill>
                    <a:srgbClr val="FFFFFF"/>
                  </a:solidFill>
                  <a:ea typeface="MS PGothic" panose="020B0600070205080204" pitchFamily="34" charset="-128"/>
                </a:endParaRPr>
              </a:p>
            </p:txBody>
          </p:sp>
          <p:pic>
            <p:nvPicPr>
              <p:cNvPr id="43085" name="Picture 30" descr="bisphosphonate">
                <a:extLst>
                  <a:ext uri="{FF2B5EF4-FFF2-40B4-BE49-F238E27FC236}">
                    <a16:creationId xmlns:a16="http://schemas.microsoft.com/office/drawing/2014/main" id="{D6234C22-8F74-4B29-BA88-AEF740C5660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97" y="1464"/>
                <a:ext cx="288"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082" name="Rectangle 31">
              <a:extLst>
                <a:ext uri="{FF2B5EF4-FFF2-40B4-BE49-F238E27FC236}">
                  <a16:creationId xmlns:a16="http://schemas.microsoft.com/office/drawing/2014/main" id="{1DB8656B-3C8C-426F-BBD0-9CB2C4EC8739}"/>
                </a:ext>
              </a:extLst>
            </p:cNvPr>
            <p:cNvSpPr>
              <a:spLocks noChangeArrowheads="1"/>
            </p:cNvSpPr>
            <p:nvPr/>
          </p:nvSpPr>
          <p:spPr bwMode="auto">
            <a:xfrm>
              <a:off x="4714" y="1494"/>
              <a:ext cx="3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200" b="1">
                  <a:solidFill>
                    <a:srgbClr val="FFFFFF"/>
                  </a:solidFill>
                </a:rPr>
                <a:t>OPG</a:t>
              </a:r>
              <a:endParaRPr lang="en-US" altLang="de-DE" sz="1200">
                <a:solidFill>
                  <a:srgbClr val="FFFFFF"/>
                </a:solidFill>
                <a:latin typeface="MS PGothic" panose="020B0600070205080204" pitchFamily="34" charset="-128"/>
                <a:ea typeface="MS PGothic" panose="020B0600070205080204" pitchFamily="34" charset="-128"/>
              </a:endParaRPr>
            </a:p>
            <a:p>
              <a:pPr eaLnBrk="1" hangingPunct="1">
                <a:lnSpc>
                  <a:spcPct val="100000"/>
                </a:lnSpc>
                <a:spcBef>
                  <a:spcPct val="0"/>
                </a:spcBef>
                <a:buClrTx/>
                <a:buFontTx/>
                <a:buNone/>
              </a:pPr>
              <a:endParaRPr lang="en-US" altLang="de-DE" sz="1200">
                <a:solidFill>
                  <a:srgbClr val="FFFFFF"/>
                </a:solidFill>
                <a:ea typeface="MS PGothic" panose="020B0600070205080204" pitchFamily="34" charset="-128"/>
              </a:endParaRPr>
            </a:p>
          </p:txBody>
        </p:sp>
        <p:pic>
          <p:nvPicPr>
            <p:cNvPr id="43083" name="Picture 32" descr="OPG_Pass_Main">
              <a:extLst>
                <a:ext uri="{FF2B5EF4-FFF2-40B4-BE49-F238E27FC236}">
                  <a16:creationId xmlns:a16="http://schemas.microsoft.com/office/drawing/2014/main" id="{F116A475-A4CC-40D0-834F-773274510B8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1622188">
              <a:off x="4488" y="1467"/>
              <a:ext cx="240"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016" name="Text Box 33">
            <a:extLst>
              <a:ext uri="{FF2B5EF4-FFF2-40B4-BE49-F238E27FC236}">
                <a16:creationId xmlns:a16="http://schemas.microsoft.com/office/drawing/2014/main" id="{D15C66B3-E132-4554-B338-8128FA50A91D}"/>
              </a:ext>
            </a:extLst>
          </p:cNvPr>
          <p:cNvSpPr txBox="1">
            <a:spLocks noChangeArrowheads="1"/>
          </p:cNvSpPr>
          <p:nvPr/>
        </p:nvSpPr>
        <p:spPr bwMode="auto">
          <a:xfrm>
            <a:off x="4427538" y="2581275"/>
            <a:ext cx="13874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400" b="1">
                <a:solidFill>
                  <a:srgbClr val="000000"/>
                </a:solidFill>
              </a:rPr>
              <a:t>Differenzierte Osteoklasten</a:t>
            </a:r>
            <a:endParaRPr lang="en-US" altLang="de-DE" sz="1400" b="1">
              <a:solidFill>
                <a:srgbClr val="000000"/>
              </a:solidFill>
            </a:endParaRPr>
          </a:p>
          <a:p>
            <a:pPr algn="ctr" eaLnBrk="1" hangingPunct="1">
              <a:lnSpc>
                <a:spcPct val="100000"/>
              </a:lnSpc>
              <a:spcBef>
                <a:spcPct val="0"/>
              </a:spcBef>
              <a:buClrTx/>
              <a:buFontTx/>
              <a:buNone/>
            </a:pPr>
            <a:endParaRPr lang="en-US" altLang="de-DE" sz="1400" b="1">
              <a:solidFill>
                <a:srgbClr val="000000"/>
              </a:solidFill>
              <a:ea typeface="MS PGothic" panose="020B0600070205080204" pitchFamily="34" charset="-128"/>
            </a:endParaRPr>
          </a:p>
        </p:txBody>
      </p:sp>
      <p:sp>
        <p:nvSpPr>
          <p:cNvPr id="43017" name="Text Box 8">
            <a:extLst>
              <a:ext uri="{FF2B5EF4-FFF2-40B4-BE49-F238E27FC236}">
                <a16:creationId xmlns:a16="http://schemas.microsoft.com/office/drawing/2014/main" id="{46F60171-49D2-4178-B9F0-B51E2DE80483}"/>
              </a:ext>
            </a:extLst>
          </p:cNvPr>
          <p:cNvSpPr txBox="1">
            <a:spLocks noChangeArrowheads="1"/>
          </p:cNvSpPr>
          <p:nvPr/>
        </p:nvSpPr>
        <p:spPr bwMode="auto">
          <a:xfrm>
            <a:off x="7640638" y="4445000"/>
            <a:ext cx="13668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400" b="1">
                <a:solidFill>
                  <a:srgbClr val="000000"/>
                </a:solidFill>
              </a:rPr>
              <a:t>Aktivierte Osteoklasten</a:t>
            </a:r>
            <a:endParaRPr lang="en-US" altLang="de-DE" sz="1400" b="1">
              <a:solidFill>
                <a:srgbClr val="000000"/>
              </a:solidFill>
            </a:endParaRPr>
          </a:p>
          <a:p>
            <a:pPr algn="ctr" eaLnBrk="1" hangingPunct="1">
              <a:lnSpc>
                <a:spcPct val="100000"/>
              </a:lnSpc>
              <a:spcBef>
                <a:spcPct val="0"/>
              </a:spcBef>
              <a:buClrTx/>
              <a:buFontTx/>
              <a:buNone/>
            </a:pPr>
            <a:endParaRPr lang="en-US" altLang="de-DE" sz="1400" b="1">
              <a:solidFill>
                <a:srgbClr val="000000"/>
              </a:solidFill>
              <a:ea typeface="MS PGothic" panose="020B0600070205080204" pitchFamily="34" charset="-128"/>
            </a:endParaRPr>
          </a:p>
        </p:txBody>
      </p:sp>
      <p:sp>
        <p:nvSpPr>
          <p:cNvPr id="43018" name="Text Box 35">
            <a:extLst>
              <a:ext uri="{FF2B5EF4-FFF2-40B4-BE49-F238E27FC236}">
                <a16:creationId xmlns:a16="http://schemas.microsoft.com/office/drawing/2014/main" id="{9C7779BD-1B3B-460E-9F93-5EE763B3DFD3}"/>
              </a:ext>
            </a:extLst>
          </p:cNvPr>
          <p:cNvSpPr txBox="1">
            <a:spLocks noChangeArrowheads="1"/>
          </p:cNvSpPr>
          <p:nvPr/>
        </p:nvSpPr>
        <p:spPr bwMode="auto">
          <a:xfrm>
            <a:off x="1330325" y="1563688"/>
            <a:ext cx="146843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400" b="1">
                <a:solidFill>
                  <a:srgbClr val="000000"/>
                </a:solidFill>
              </a:rPr>
              <a:t>Osteoklasten-vorläufer</a:t>
            </a:r>
            <a:endParaRPr lang="en-US" altLang="de-DE" sz="1400" b="1">
              <a:solidFill>
                <a:srgbClr val="000000"/>
              </a:solidFill>
            </a:endParaRPr>
          </a:p>
          <a:p>
            <a:pPr algn="ctr" eaLnBrk="1" hangingPunct="1">
              <a:lnSpc>
                <a:spcPct val="100000"/>
              </a:lnSpc>
              <a:spcBef>
                <a:spcPct val="0"/>
              </a:spcBef>
              <a:buClrTx/>
              <a:buFontTx/>
              <a:buNone/>
            </a:pPr>
            <a:endParaRPr lang="en-US" altLang="de-DE" sz="1400" b="1">
              <a:solidFill>
                <a:srgbClr val="000000"/>
              </a:solidFill>
              <a:ea typeface="MS PGothic" panose="020B0600070205080204" pitchFamily="34" charset="-128"/>
            </a:endParaRPr>
          </a:p>
        </p:txBody>
      </p:sp>
      <p:sp>
        <p:nvSpPr>
          <p:cNvPr id="43019" name="AutoShape 36">
            <a:extLst>
              <a:ext uri="{FF2B5EF4-FFF2-40B4-BE49-F238E27FC236}">
                <a16:creationId xmlns:a16="http://schemas.microsoft.com/office/drawing/2014/main" id="{9AB3CC1B-8F8B-4544-ABC7-3B1CD55A97B5}"/>
              </a:ext>
            </a:extLst>
          </p:cNvPr>
          <p:cNvSpPr>
            <a:spLocks noChangeArrowheads="1"/>
          </p:cNvSpPr>
          <p:nvPr/>
        </p:nvSpPr>
        <p:spPr bwMode="auto">
          <a:xfrm rot="882998">
            <a:off x="2389188" y="2519363"/>
            <a:ext cx="981075" cy="138112"/>
          </a:xfrm>
          <a:prstGeom prst="rightArrow">
            <a:avLst>
              <a:gd name="adj1" fmla="val 50000"/>
              <a:gd name="adj2" fmla="val 99054"/>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de-DE" altLang="de-DE" sz="1800">
              <a:solidFill>
                <a:srgbClr val="FFFFFF"/>
              </a:solidFill>
            </a:endParaRPr>
          </a:p>
        </p:txBody>
      </p:sp>
      <p:pic>
        <p:nvPicPr>
          <p:cNvPr id="43020" name="Picture 37" descr="RANK_Pass_Main">
            <a:extLst>
              <a:ext uri="{FF2B5EF4-FFF2-40B4-BE49-F238E27FC236}">
                <a16:creationId xmlns:a16="http://schemas.microsoft.com/office/drawing/2014/main" id="{99C5461B-F3E5-4A92-91ED-54F2ACB5C77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7891804">
            <a:off x="1710531" y="3132932"/>
            <a:ext cx="1809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1" name="Picture 38" descr="RANKandOPG_Pass_Main">
            <a:extLst>
              <a:ext uri="{FF2B5EF4-FFF2-40B4-BE49-F238E27FC236}">
                <a16:creationId xmlns:a16="http://schemas.microsoft.com/office/drawing/2014/main" id="{C6B35350-750B-473C-BCB0-117C560495F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6633446">
            <a:off x="1935957" y="3453606"/>
            <a:ext cx="1905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2" name="Picture 39" descr="RANKandOPG_Pass_Main">
            <a:extLst>
              <a:ext uri="{FF2B5EF4-FFF2-40B4-BE49-F238E27FC236}">
                <a16:creationId xmlns:a16="http://schemas.microsoft.com/office/drawing/2014/main" id="{7A0F21AD-0145-469A-BC2B-E6479AD5810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362200" y="3352800"/>
            <a:ext cx="23336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3" name="Picture 40" descr="RANKandOPG_Pass_Main">
            <a:extLst>
              <a:ext uri="{FF2B5EF4-FFF2-40B4-BE49-F238E27FC236}">
                <a16:creationId xmlns:a16="http://schemas.microsoft.com/office/drawing/2014/main" id="{0B269A11-C094-44C0-A158-505475288CC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rot="6173502">
            <a:off x="3067050" y="3238501"/>
            <a:ext cx="2190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4" name="Picture 41" descr="RANKandOPG_Pass_Main">
            <a:extLst>
              <a:ext uri="{FF2B5EF4-FFF2-40B4-BE49-F238E27FC236}">
                <a16:creationId xmlns:a16="http://schemas.microsoft.com/office/drawing/2014/main" id="{2F43F686-2036-4483-AA1B-67F9810CF702}"/>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rot="6458769">
            <a:off x="1409700" y="3087688"/>
            <a:ext cx="2286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5" name="Picture 42" descr="OPG_Pass_Main">
            <a:extLst>
              <a:ext uri="{FF2B5EF4-FFF2-40B4-BE49-F238E27FC236}">
                <a16:creationId xmlns:a16="http://schemas.microsoft.com/office/drawing/2014/main" id="{E7822828-377E-4FED-BA91-179F7D8DC4B8}"/>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rot="6359340">
            <a:off x="2170113" y="3741738"/>
            <a:ext cx="214312"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6" name="Picture 43" descr="RANK_Pass_Main">
            <a:extLst>
              <a:ext uri="{FF2B5EF4-FFF2-40B4-BE49-F238E27FC236}">
                <a16:creationId xmlns:a16="http://schemas.microsoft.com/office/drawing/2014/main" id="{6A14FEB8-CAFB-4DF8-B9AF-17133101E8E8}"/>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152650" y="2667000"/>
            <a:ext cx="215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7" name="Picture 45" descr="RANK_Pass_Main">
            <a:extLst>
              <a:ext uri="{FF2B5EF4-FFF2-40B4-BE49-F238E27FC236}">
                <a16:creationId xmlns:a16="http://schemas.microsoft.com/office/drawing/2014/main" id="{B8A251BB-4956-4EA9-8B7D-6B8D4A157028}"/>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4692570">
            <a:off x="1525587" y="2692401"/>
            <a:ext cx="193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8" name="Picture 46" descr="RANK_Pass_Main">
            <a:extLst>
              <a:ext uri="{FF2B5EF4-FFF2-40B4-BE49-F238E27FC236}">
                <a16:creationId xmlns:a16="http://schemas.microsoft.com/office/drawing/2014/main" id="{C8145BDC-7026-4BC1-8B67-FC118316A8D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4692570">
            <a:off x="2097087" y="3138488"/>
            <a:ext cx="193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9" name="Picture 47" descr="RANK_Pass_Main">
            <a:extLst>
              <a:ext uri="{FF2B5EF4-FFF2-40B4-BE49-F238E27FC236}">
                <a16:creationId xmlns:a16="http://schemas.microsoft.com/office/drawing/2014/main" id="{967ECC00-1AB5-4D8A-B84D-9BD5ED929A6C}"/>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878013" y="2805113"/>
            <a:ext cx="215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30" name="Rectangle 52">
            <a:extLst>
              <a:ext uri="{FF2B5EF4-FFF2-40B4-BE49-F238E27FC236}">
                <a16:creationId xmlns:a16="http://schemas.microsoft.com/office/drawing/2014/main" id="{FD638B82-A292-444E-9A0A-8836F058D0FA}"/>
              </a:ext>
            </a:extLst>
          </p:cNvPr>
          <p:cNvSpPr>
            <a:spLocks noChangeArrowheads="1"/>
          </p:cNvSpPr>
          <p:nvPr/>
        </p:nvSpPr>
        <p:spPr bwMode="auto">
          <a:xfrm>
            <a:off x="1639888" y="5437188"/>
            <a:ext cx="1196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400" b="1">
                <a:solidFill>
                  <a:srgbClr val="000000"/>
                </a:solidFill>
              </a:rPr>
              <a:t>Osteoblasten</a:t>
            </a:r>
            <a:endParaRPr lang="en-US" altLang="de-DE" sz="1400" b="1">
              <a:solidFill>
                <a:srgbClr val="000000"/>
              </a:solidFill>
            </a:endParaRPr>
          </a:p>
          <a:p>
            <a:pPr eaLnBrk="1" hangingPunct="1">
              <a:lnSpc>
                <a:spcPct val="100000"/>
              </a:lnSpc>
              <a:spcBef>
                <a:spcPct val="0"/>
              </a:spcBef>
              <a:buClrTx/>
              <a:buFontTx/>
              <a:buNone/>
            </a:pPr>
            <a:endParaRPr lang="en-US" altLang="de-DE" sz="1400" b="1">
              <a:solidFill>
                <a:srgbClr val="000000"/>
              </a:solidFill>
            </a:endParaRPr>
          </a:p>
        </p:txBody>
      </p:sp>
      <p:pic>
        <p:nvPicPr>
          <p:cNvPr id="43031" name="Picture 53" descr="OBs with More RANKL2">
            <a:extLst>
              <a:ext uri="{FF2B5EF4-FFF2-40B4-BE49-F238E27FC236}">
                <a16:creationId xmlns:a16="http://schemas.microsoft.com/office/drawing/2014/main" id="{B080381F-99DB-44B3-B10F-D7EB077B567C}"/>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329670">
            <a:off x="439738" y="4067175"/>
            <a:ext cx="2881312"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32" name="Group 54">
            <a:extLst>
              <a:ext uri="{FF2B5EF4-FFF2-40B4-BE49-F238E27FC236}">
                <a16:creationId xmlns:a16="http://schemas.microsoft.com/office/drawing/2014/main" id="{AFFDB037-0321-4B5D-B640-0965883FC2DC}"/>
              </a:ext>
            </a:extLst>
          </p:cNvPr>
          <p:cNvGrpSpPr>
            <a:grpSpLocks/>
          </p:cNvGrpSpPr>
          <p:nvPr/>
        </p:nvGrpSpPr>
        <p:grpSpPr bwMode="auto">
          <a:xfrm>
            <a:off x="4776788" y="4811713"/>
            <a:ext cx="3981450" cy="1281112"/>
            <a:chOff x="3009" y="3031"/>
            <a:chExt cx="2508" cy="807"/>
          </a:xfrm>
        </p:grpSpPr>
        <p:pic>
          <p:nvPicPr>
            <p:cNvPr id="43062" name="Picture 55" descr="BP Crystal">
              <a:extLst>
                <a:ext uri="{FF2B5EF4-FFF2-40B4-BE49-F238E27FC236}">
                  <a16:creationId xmlns:a16="http://schemas.microsoft.com/office/drawing/2014/main" id="{438D9E4F-1542-49EE-837F-5418E74936D5}"/>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322" y="3138"/>
              <a:ext cx="11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3" name="Picture 56" descr="BP Crystal">
              <a:extLst>
                <a:ext uri="{FF2B5EF4-FFF2-40B4-BE49-F238E27FC236}">
                  <a16:creationId xmlns:a16="http://schemas.microsoft.com/office/drawing/2014/main" id="{D2E81B7B-0B60-44BE-AFAB-155BA4BB54BB}"/>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543" y="3183"/>
              <a:ext cx="11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4" name="Picture 57" descr="BP Crystal">
              <a:extLst>
                <a:ext uri="{FF2B5EF4-FFF2-40B4-BE49-F238E27FC236}">
                  <a16:creationId xmlns:a16="http://schemas.microsoft.com/office/drawing/2014/main" id="{21862BE0-FE69-45E0-B151-29282482485B}"/>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928" y="3031"/>
              <a:ext cx="11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5" name="Picture 58" descr="BP Crystal">
              <a:extLst>
                <a:ext uri="{FF2B5EF4-FFF2-40B4-BE49-F238E27FC236}">
                  <a16:creationId xmlns:a16="http://schemas.microsoft.com/office/drawing/2014/main" id="{1595B7FA-0F24-4C38-A69F-6D7A3B145A46}"/>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211" y="3482"/>
              <a:ext cx="11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6" name="Picture 59" descr="BP Crystal">
              <a:extLst>
                <a:ext uri="{FF2B5EF4-FFF2-40B4-BE49-F238E27FC236}">
                  <a16:creationId xmlns:a16="http://schemas.microsoft.com/office/drawing/2014/main" id="{5C68759D-A675-4705-8318-BC165D996445}"/>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577" y="3641"/>
              <a:ext cx="11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7" name="Picture 60" descr="BP Crystal">
              <a:extLst>
                <a:ext uri="{FF2B5EF4-FFF2-40B4-BE49-F238E27FC236}">
                  <a16:creationId xmlns:a16="http://schemas.microsoft.com/office/drawing/2014/main" id="{8FC3A2B2-F42B-494E-B590-8626A6BD0BF7}"/>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339" y="3305"/>
              <a:ext cx="11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8" name="Picture 61" descr="BP Crystal">
              <a:extLst>
                <a:ext uri="{FF2B5EF4-FFF2-40B4-BE49-F238E27FC236}">
                  <a16:creationId xmlns:a16="http://schemas.microsoft.com/office/drawing/2014/main" id="{AC921B96-3E0E-43B2-809C-0B1329AABABF}"/>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009" y="3251"/>
              <a:ext cx="11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9" name="Picture 62" descr="BP Crystal">
              <a:extLst>
                <a:ext uri="{FF2B5EF4-FFF2-40B4-BE49-F238E27FC236}">
                  <a16:creationId xmlns:a16="http://schemas.microsoft.com/office/drawing/2014/main" id="{75917CDC-271A-4895-9F36-3300D5EFF60A}"/>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106" y="3159"/>
              <a:ext cx="11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70" name="Picture 63" descr="BP Crystal">
              <a:extLst>
                <a:ext uri="{FF2B5EF4-FFF2-40B4-BE49-F238E27FC236}">
                  <a16:creationId xmlns:a16="http://schemas.microsoft.com/office/drawing/2014/main" id="{61E815A8-B508-4B5E-B0FC-FA42B0AF65E3}"/>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225" y="3577"/>
              <a:ext cx="11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71" name="Picture 64" descr="BP Crystal">
              <a:extLst>
                <a:ext uri="{FF2B5EF4-FFF2-40B4-BE49-F238E27FC236}">
                  <a16:creationId xmlns:a16="http://schemas.microsoft.com/office/drawing/2014/main" id="{7D8B0799-F63F-4829-8683-965D7BD63314}"/>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407" y="3356"/>
              <a:ext cx="11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72" name="Picture 65" descr="BP Crystal">
              <a:extLst>
                <a:ext uri="{FF2B5EF4-FFF2-40B4-BE49-F238E27FC236}">
                  <a16:creationId xmlns:a16="http://schemas.microsoft.com/office/drawing/2014/main" id="{66E7C362-30AB-4541-AA8E-C3C0261B2D55}"/>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008" y="3699"/>
              <a:ext cx="11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73" name="Picture 66" descr="BP Crystal">
              <a:extLst>
                <a:ext uri="{FF2B5EF4-FFF2-40B4-BE49-F238E27FC236}">
                  <a16:creationId xmlns:a16="http://schemas.microsoft.com/office/drawing/2014/main" id="{3B776F38-9C91-4635-BA5F-7A3C4CEAA4DF}"/>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519" y="3743"/>
              <a:ext cx="11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74" name="Picture 67" descr="BP Crystal">
              <a:extLst>
                <a:ext uri="{FF2B5EF4-FFF2-40B4-BE49-F238E27FC236}">
                  <a16:creationId xmlns:a16="http://schemas.microsoft.com/office/drawing/2014/main" id="{6FA282B2-96AA-4309-8A81-E1E38896C6CC}"/>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897" y="3707"/>
              <a:ext cx="11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75" name="Picture 68" descr="BP Crystal">
              <a:extLst>
                <a:ext uri="{FF2B5EF4-FFF2-40B4-BE49-F238E27FC236}">
                  <a16:creationId xmlns:a16="http://schemas.microsoft.com/office/drawing/2014/main" id="{DEAF9F35-3AD9-4491-A4F8-F2439EC250BF}"/>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743" y="3106"/>
              <a:ext cx="11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76" name="Picture 69" descr="BP Crystal">
              <a:extLst>
                <a:ext uri="{FF2B5EF4-FFF2-40B4-BE49-F238E27FC236}">
                  <a16:creationId xmlns:a16="http://schemas.microsoft.com/office/drawing/2014/main" id="{0553F86F-9D83-441B-8903-6E94A3F3E689}"/>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170" y="3375"/>
              <a:ext cx="11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77" name="Picture 70" descr="BP Crystal">
              <a:extLst>
                <a:ext uri="{FF2B5EF4-FFF2-40B4-BE49-F238E27FC236}">
                  <a16:creationId xmlns:a16="http://schemas.microsoft.com/office/drawing/2014/main" id="{2C0F4E29-B320-46F9-A5C9-723810EE5F0A}"/>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335" y="3183"/>
              <a:ext cx="11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3033" name="Group 101">
            <a:extLst>
              <a:ext uri="{FF2B5EF4-FFF2-40B4-BE49-F238E27FC236}">
                <a16:creationId xmlns:a16="http://schemas.microsoft.com/office/drawing/2014/main" id="{30EFA979-71B7-4C68-8FED-855178A9BE14}"/>
              </a:ext>
            </a:extLst>
          </p:cNvPr>
          <p:cNvGrpSpPr>
            <a:grpSpLocks/>
          </p:cNvGrpSpPr>
          <p:nvPr/>
        </p:nvGrpSpPr>
        <p:grpSpPr bwMode="auto">
          <a:xfrm>
            <a:off x="2979738" y="5170488"/>
            <a:ext cx="3001962" cy="942975"/>
            <a:chOff x="2021" y="3448"/>
            <a:chExt cx="1489" cy="494"/>
          </a:xfrm>
        </p:grpSpPr>
        <p:sp>
          <p:nvSpPr>
            <p:cNvPr id="43059" name="Rectangle 110">
              <a:extLst>
                <a:ext uri="{FF2B5EF4-FFF2-40B4-BE49-F238E27FC236}">
                  <a16:creationId xmlns:a16="http://schemas.microsoft.com/office/drawing/2014/main" id="{560AEA62-4536-49F7-9160-6CFA065E026F}"/>
                </a:ext>
              </a:extLst>
            </p:cNvPr>
            <p:cNvSpPr>
              <a:spLocks noChangeArrowheads="1"/>
            </p:cNvSpPr>
            <p:nvPr/>
          </p:nvSpPr>
          <p:spPr bwMode="auto">
            <a:xfrm>
              <a:off x="2153" y="3466"/>
              <a:ext cx="1351" cy="422"/>
            </a:xfrm>
            <a:prstGeom prst="rect">
              <a:avLst/>
            </a:prstGeom>
            <a:solidFill>
              <a:schemeClr val="bg1"/>
            </a:solidFill>
            <a:ln w="25400" algn="ctr">
              <a:solidFill>
                <a:srgbClr val="003C6A"/>
              </a:solidFill>
              <a:miter lim="800000"/>
              <a:headEnd/>
              <a:tailEnd/>
            </a:ln>
          </p:spPr>
          <p:txBody>
            <a:bodyPr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de-DE" altLang="de-DE" sz="2000">
                <a:solidFill>
                  <a:srgbClr val="FFFFFF"/>
                </a:solidFill>
              </a:endParaRPr>
            </a:p>
          </p:txBody>
        </p:sp>
        <p:sp>
          <p:nvSpPr>
            <p:cNvPr id="43060" name="Oval 111">
              <a:extLst>
                <a:ext uri="{FF2B5EF4-FFF2-40B4-BE49-F238E27FC236}">
                  <a16:creationId xmlns:a16="http://schemas.microsoft.com/office/drawing/2014/main" id="{BF16D0F9-8496-4999-BB93-2B579FF19548}"/>
                </a:ext>
              </a:extLst>
            </p:cNvPr>
            <p:cNvSpPr>
              <a:spLocks noChangeArrowheads="1"/>
            </p:cNvSpPr>
            <p:nvPr/>
          </p:nvSpPr>
          <p:spPr bwMode="auto">
            <a:xfrm>
              <a:off x="2021" y="3543"/>
              <a:ext cx="240" cy="240"/>
            </a:xfrm>
            <a:prstGeom prst="ellipse">
              <a:avLst/>
            </a:prstGeom>
            <a:solidFill>
              <a:schemeClr val="accent2"/>
            </a:solidFill>
            <a:ln w="25400" algn="ctr">
              <a:solidFill>
                <a:srgbClr val="003C6A"/>
              </a:solidFill>
              <a:round/>
              <a:headEnd/>
              <a:tailEnd/>
            </a:ln>
          </p:spPr>
          <p:txBody>
            <a:bodyPr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2000" b="1">
                  <a:solidFill>
                    <a:srgbClr val="006AD0"/>
                  </a:solidFill>
                </a:rPr>
                <a:t>2</a:t>
              </a:r>
              <a:endParaRPr lang="en-US" altLang="de-DE" sz="2000" b="1">
                <a:solidFill>
                  <a:srgbClr val="006AD0"/>
                </a:solidFill>
              </a:endParaRPr>
            </a:p>
          </p:txBody>
        </p:sp>
        <p:sp>
          <p:nvSpPr>
            <p:cNvPr id="43061" name="Text Box 12">
              <a:extLst>
                <a:ext uri="{FF2B5EF4-FFF2-40B4-BE49-F238E27FC236}">
                  <a16:creationId xmlns:a16="http://schemas.microsoft.com/office/drawing/2014/main" id="{F2E6EB2B-5FE4-4789-9ECF-4F4A1C1E9164}"/>
                </a:ext>
              </a:extLst>
            </p:cNvPr>
            <p:cNvSpPr txBox="1">
              <a:spLocks noChangeArrowheads="1"/>
            </p:cNvSpPr>
            <p:nvPr/>
          </p:nvSpPr>
          <p:spPr bwMode="auto">
            <a:xfrm>
              <a:off x="2249" y="3448"/>
              <a:ext cx="1261"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400" b="1">
                  <a:solidFill>
                    <a:srgbClr val="FFFFFF"/>
                  </a:solidFill>
                </a:rPr>
                <a:t>Bisphosphonate hemmen die von Osteoklasten vermittelte Resorption</a:t>
              </a:r>
              <a:endParaRPr lang="en-US" altLang="de-DE" sz="1400" b="1">
                <a:solidFill>
                  <a:srgbClr val="FFFFFF"/>
                </a:solidFill>
              </a:endParaRPr>
            </a:p>
            <a:p>
              <a:pPr eaLnBrk="1" hangingPunct="1">
                <a:lnSpc>
                  <a:spcPct val="100000"/>
                </a:lnSpc>
                <a:spcBef>
                  <a:spcPct val="0"/>
                </a:spcBef>
                <a:buClrTx/>
                <a:buFontTx/>
                <a:buNone/>
              </a:pPr>
              <a:endParaRPr lang="en-US" altLang="de-DE" sz="1400" b="1">
                <a:solidFill>
                  <a:srgbClr val="FFFFFF"/>
                </a:solidFill>
              </a:endParaRPr>
            </a:p>
          </p:txBody>
        </p:sp>
      </p:grpSp>
      <p:pic>
        <p:nvPicPr>
          <p:cNvPr id="43034" name="Picture 76" descr="multinucleated2">
            <a:extLst>
              <a:ext uri="{FF2B5EF4-FFF2-40B4-BE49-F238E27FC236}">
                <a16:creationId xmlns:a16="http://schemas.microsoft.com/office/drawing/2014/main" id="{AC1BC53C-948D-4DB5-9369-189163062E2B}"/>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rot="2418846">
            <a:off x="1633538" y="2009775"/>
            <a:ext cx="5969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5" name="Picture 77" descr="OPG_Pass_Main">
            <a:extLst>
              <a:ext uri="{FF2B5EF4-FFF2-40B4-BE49-F238E27FC236}">
                <a16:creationId xmlns:a16="http://schemas.microsoft.com/office/drawing/2014/main" id="{C65F760D-9692-4B3D-BD2A-FF5FF2C60A93}"/>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rot="658839">
            <a:off x="3041650" y="3567113"/>
            <a:ext cx="228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6" name="Picture 78" descr="OPG_Pass_Main">
            <a:extLst>
              <a:ext uri="{FF2B5EF4-FFF2-40B4-BE49-F238E27FC236}">
                <a16:creationId xmlns:a16="http://schemas.microsoft.com/office/drawing/2014/main" id="{CA026B34-AB1E-4688-891A-D6975D83D071}"/>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rot="6000000">
            <a:off x="1456532" y="3972718"/>
            <a:ext cx="2286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7" name="Picture 79" descr="RANK_Pass_Main">
            <a:extLst>
              <a:ext uri="{FF2B5EF4-FFF2-40B4-BE49-F238E27FC236}">
                <a16:creationId xmlns:a16="http://schemas.microsoft.com/office/drawing/2014/main" id="{E75E4D7B-F952-4FFA-9AB2-EBBAFD89850B}"/>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5655362">
            <a:off x="3098800" y="3976688"/>
            <a:ext cx="215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8" name="Picture 80" descr="RANK_Pass_Main">
            <a:extLst>
              <a:ext uri="{FF2B5EF4-FFF2-40B4-BE49-F238E27FC236}">
                <a16:creationId xmlns:a16="http://schemas.microsoft.com/office/drawing/2014/main" id="{A7DADF27-4935-4DF2-83DA-1E3532E990F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7891804">
            <a:off x="1691481" y="3739357"/>
            <a:ext cx="1809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9" name="Picture 81" descr="RANK_Pass_Main">
            <a:extLst>
              <a:ext uri="{FF2B5EF4-FFF2-40B4-BE49-F238E27FC236}">
                <a16:creationId xmlns:a16="http://schemas.microsoft.com/office/drawing/2014/main" id="{34568E8B-7C40-402A-B7BE-5908571B56D9}"/>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rot="5646389">
            <a:off x="2390775" y="4086225"/>
            <a:ext cx="2190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0" name="Picture 82" descr="RANK_Pass_Main">
            <a:extLst>
              <a:ext uri="{FF2B5EF4-FFF2-40B4-BE49-F238E27FC236}">
                <a16:creationId xmlns:a16="http://schemas.microsoft.com/office/drawing/2014/main" id="{14C7C29F-07E9-4E8D-8DF8-59E9A1BCDDF8}"/>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5945186">
            <a:off x="1958975" y="3987800"/>
            <a:ext cx="215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1" name="Picture 84" descr="RANK_Pass_Main">
            <a:extLst>
              <a:ext uri="{FF2B5EF4-FFF2-40B4-BE49-F238E27FC236}">
                <a16:creationId xmlns:a16="http://schemas.microsoft.com/office/drawing/2014/main" id="{E7ABB95F-95E2-47F1-B5E3-F46BB88FB7EF}"/>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rot="-4696493">
            <a:off x="1468438" y="3422650"/>
            <a:ext cx="2254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2" name="Picture 86" descr="RANK_Pass_Main">
            <a:extLst>
              <a:ext uri="{FF2B5EF4-FFF2-40B4-BE49-F238E27FC236}">
                <a16:creationId xmlns:a16="http://schemas.microsoft.com/office/drawing/2014/main" id="{DCAEC7D7-5313-4200-A823-502BBAAA587E}"/>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5655362">
            <a:off x="2519363" y="3743325"/>
            <a:ext cx="215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3" name="Picture 41" descr="RANKandOPG_Pass_Main">
            <a:extLst>
              <a:ext uri="{FF2B5EF4-FFF2-40B4-BE49-F238E27FC236}">
                <a16:creationId xmlns:a16="http://schemas.microsoft.com/office/drawing/2014/main" id="{D84919C6-E16C-4268-9A2B-53D4C813314C}"/>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rot="6458769">
            <a:off x="2803525" y="3673475"/>
            <a:ext cx="2286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4" name="Picture 85" descr="RANK_Pass_Main">
            <a:extLst>
              <a:ext uri="{FF2B5EF4-FFF2-40B4-BE49-F238E27FC236}">
                <a16:creationId xmlns:a16="http://schemas.microsoft.com/office/drawing/2014/main" id="{996C51B2-1EE9-4254-AB06-44EF71604C5E}"/>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406650" y="2970213"/>
            <a:ext cx="215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5" name="Picture 84" descr="RANK_Pass_Main">
            <a:extLst>
              <a:ext uri="{FF2B5EF4-FFF2-40B4-BE49-F238E27FC236}">
                <a16:creationId xmlns:a16="http://schemas.microsoft.com/office/drawing/2014/main" id="{1A9B988C-196D-457A-9324-159038876BB1}"/>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rot="-4696493">
            <a:off x="2862263" y="2938463"/>
            <a:ext cx="2254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6" name="Picture 84" descr="RANK_Pass_Main">
            <a:extLst>
              <a:ext uri="{FF2B5EF4-FFF2-40B4-BE49-F238E27FC236}">
                <a16:creationId xmlns:a16="http://schemas.microsoft.com/office/drawing/2014/main" id="{08746AF3-FBE6-4F84-9A43-FEE3741F20DD}"/>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rot="-6743362">
            <a:off x="2560638" y="2655888"/>
            <a:ext cx="2254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7" name="Picture 84" descr="RANK_Pass_Main">
            <a:extLst>
              <a:ext uri="{FF2B5EF4-FFF2-40B4-BE49-F238E27FC236}">
                <a16:creationId xmlns:a16="http://schemas.microsoft.com/office/drawing/2014/main" id="{379DFB26-6203-48C8-AA16-468092EF99A4}"/>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rot="-4696493">
            <a:off x="2673350" y="3270250"/>
            <a:ext cx="2254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8" name="Picture 43" descr="RANK_Pass_Main">
            <a:extLst>
              <a:ext uri="{FF2B5EF4-FFF2-40B4-BE49-F238E27FC236}">
                <a16:creationId xmlns:a16="http://schemas.microsoft.com/office/drawing/2014/main" id="{557D50EF-66F6-411C-9F15-BF6E11F7A96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819400" y="4114800"/>
            <a:ext cx="215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9" name="Picture 45" descr="RANK_Pass_Main">
            <a:extLst>
              <a:ext uri="{FF2B5EF4-FFF2-40B4-BE49-F238E27FC236}">
                <a16:creationId xmlns:a16="http://schemas.microsoft.com/office/drawing/2014/main" id="{67DBEC16-145E-40BE-A358-82CEBAB8B8AC}"/>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4692570">
            <a:off x="3203575" y="2909888"/>
            <a:ext cx="193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50" name="Group 100">
            <a:extLst>
              <a:ext uri="{FF2B5EF4-FFF2-40B4-BE49-F238E27FC236}">
                <a16:creationId xmlns:a16="http://schemas.microsoft.com/office/drawing/2014/main" id="{C0DEEDCA-BA1D-4FAB-8B59-13FCF2C1CA7B}"/>
              </a:ext>
            </a:extLst>
          </p:cNvPr>
          <p:cNvGrpSpPr>
            <a:grpSpLocks/>
          </p:cNvGrpSpPr>
          <p:nvPr/>
        </p:nvGrpSpPr>
        <p:grpSpPr bwMode="auto">
          <a:xfrm>
            <a:off x="5029200" y="3616325"/>
            <a:ext cx="3400425" cy="954088"/>
            <a:chOff x="3168" y="2208"/>
            <a:chExt cx="1728" cy="555"/>
          </a:xfrm>
        </p:grpSpPr>
        <p:sp>
          <p:nvSpPr>
            <p:cNvPr id="43056" name="Rectangle 110">
              <a:extLst>
                <a:ext uri="{FF2B5EF4-FFF2-40B4-BE49-F238E27FC236}">
                  <a16:creationId xmlns:a16="http://schemas.microsoft.com/office/drawing/2014/main" id="{91EC8183-38AF-488F-A159-A0128128ECBB}"/>
                </a:ext>
              </a:extLst>
            </p:cNvPr>
            <p:cNvSpPr>
              <a:spLocks noChangeArrowheads="1"/>
            </p:cNvSpPr>
            <p:nvPr/>
          </p:nvSpPr>
          <p:spPr bwMode="auto">
            <a:xfrm>
              <a:off x="3304" y="2213"/>
              <a:ext cx="1544" cy="440"/>
            </a:xfrm>
            <a:prstGeom prst="rect">
              <a:avLst/>
            </a:prstGeom>
            <a:solidFill>
              <a:schemeClr val="bg1"/>
            </a:solidFill>
            <a:ln w="25400" algn="ctr">
              <a:solidFill>
                <a:srgbClr val="003C6A"/>
              </a:solidFill>
              <a:miter lim="800000"/>
              <a:headEnd/>
              <a:tailEnd/>
            </a:ln>
          </p:spPr>
          <p:txBody>
            <a:bodyPr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de-DE" altLang="de-DE" sz="1800">
                <a:solidFill>
                  <a:srgbClr val="FFFFFF"/>
                </a:solidFill>
              </a:endParaRPr>
            </a:p>
          </p:txBody>
        </p:sp>
        <p:sp>
          <p:nvSpPr>
            <p:cNvPr id="43057" name="Text Box 12">
              <a:extLst>
                <a:ext uri="{FF2B5EF4-FFF2-40B4-BE49-F238E27FC236}">
                  <a16:creationId xmlns:a16="http://schemas.microsoft.com/office/drawing/2014/main" id="{4442E473-7D7F-49AF-BFD7-AA0011B33BC9}"/>
                </a:ext>
              </a:extLst>
            </p:cNvPr>
            <p:cNvSpPr txBox="1">
              <a:spLocks noChangeArrowheads="1"/>
            </p:cNvSpPr>
            <p:nvPr/>
          </p:nvSpPr>
          <p:spPr bwMode="auto">
            <a:xfrm>
              <a:off x="3397" y="2208"/>
              <a:ext cx="1499" cy="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400" b="1">
                  <a:solidFill>
                    <a:srgbClr val="FFFFFF"/>
                  </a:solidFill>
                </a:rPr>
                <a:t>Bisphosphonate binden an den Knochen und werden von reifen Osteoklasten aufgenommen</a:t>
              </a:r>
              <a:endParaRPr lang="en-US" altLang="de-DE" sz="1400" b="1">
                <a:solidFill>
                  <a:srgbClr val="FFFFFF"/>
                </a:solidFill>
              </a:endParaRPr>
            </a:p>
            <a:p>
              <a:pPr eaLnBrk="1" hangingPunct="1">
                <a:lnSpc>
                  <a:spcPct val="100000"/>
                </a:lnSpc>
                <a:spcBef>
                  <a:spcPct val="0"/>
                </a:spcBef>
                <a:buClrTx/>
                <a:buFontTx/>
                <a:buNone/>
              </a:pPr>
              <a:endParaRPr lang="en-US" altLang="de-DE" sz="1400" b="1">
                <a:solidFill>
                  <a:srgbClr val="FFFFFF"/>
                </a:solidFill>
              </a:endParaRPr>
            </a:p>
          </p:txBody>
        </p:sp>
        <p:sp>
          <p:nvSpPr>
            <p:cNvPr id="43058" name="Oval 111">
              <a:extLst>
                <a:ext uri="{FF2B5EF4-FFF2-40B4-BE49-F238E27FC236}">
                  <a16:creationId xmlns:a16="http://schemas.microsoft.com/office/drawing/2014/main" id="{F07C39C2-22D0-4850-8CC4-483063CCF5B3}"/>
                </a:ext>
              </a:extLst>
            </p:cNvPr>
            <p:cNvSpPr>
              <a:spLocks noChangeArrowheads="1"/>
            </p:cNvSpPr>
            <p:nvPr/>
          </p:nvSpPr>
          <p:spPr bwMode="auto">
            <a:xfrm>
              <a:off x="3168" y="2305"/>
              <a:ext cx="240" cy="240"/>
            </a:xfrm>
            <a:prstGeom prst="ellipse">
              <a:avLst/>
            </a:prstGeom>
            <a:solidFill>
              <a:schemeClr val="accent2"/>
            </a:solidFill>
            <a:ln w="25400" algn="ctr">
              <a:solidFill>
                <a:srgbClr val="003C6A"/>
              </a:solidFill>
              <a:round/>
              <a:headEnd/>
              <a:tailEnd/>
            </a:ln>
          </p:spPr>
          <p:txBody>
            <a:bodyPr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2000" b="1">
                  <a:solidFill>
                    <a:srgbClr val="006AD0"/>
                  </a:solidFill>
                </a:rPr>
                <a:t>1</a:t>
              </a:r>
              <a:endParaRPr lang="en-US" altLang="de-DE" sz="2000" b="1">
                <a:solidFill>
                  <a:srgbClr val="006AD0"/>
                </a:solidFill>
              </a:endParaRPr>
            </a:p>
          </p:txBody>
        </p:sp>
      </p:grpSp>
      <p:grpSp>
        <p:nvGrpSpPr>
          <p:cNvPr id="43051" name="Group 105">
            <a:extLst>
              <a:ext uri="{FF2B5EF4-FFF2-40B4-BE49-F238E27FC236}">
                <a16:creationId xmlns:a16="http://schemas.microsoft.com/office/drawing/2014/main" id="{94002503-1FBD-4D46-A514-AC6EAC5DADCE}"/>
              </a:ext>
            </a:extLst>
          </p:cNvPr>
          <p:cNvGrpSpPr>
            <a:grpSpLocks/>
          </p:cNvGrpSpPr>
          <p:nvPr/>
        </p:nvGrpSpPr>
        <p:grpSpPr bwMode="auto">
          <a:xfrm>
            <a:off x="4146550" y="3302000"/>
            <a:ext cx="2392363" cy="1776413"/>
            <a:chOff x="2612" y="2080"/>
            <a:chExt cx="1507" cy="1119"/>
          </a:xfrm>
        </p:grpSpPr>
        <p:sp>
          <p:nvSpPr>
            <p:cNvPr id="43054" name="Freeform 103">
              <a:extLst>
                <a:ext uri="{FF2B5EF4-FFF2-40B4-BE49-F238E27FC236}">
                  <a16:creationId xmlns:a16="http://schemas.microsoft.com/office/drawing/2014/main" id="{026BE788-4DA7-47C9-AE05-D99DB75CF7F5}"/>
                </a:ext>
              </a:extLst>
            </p:cNvPr>
            <p:cNvSpPr>
              <a:spLocks/>
            </p:cNvSpPr>
            <p:nvPr/>
          </p:nvSpPr>
          <p:spPr bwMode="auto">
            <a:xfrm>
              <a:off x="2612" y="2080"/>
              <a:ext cx="1412" cy="1064"/>
            </a:xfrm>
            <a:custGeom>
              <a:avLst/>
              <a:gdLst>
                <a:gd name="T0" fmla="*/ 0 w 1412"/>
                <a:gd name="T1" fmla="*/ 0 h 1064"/>
                <a:gd name="T2" fmla="*/ 484 w 1412"/>
                <a:gd name="T3" fmla="*/ 804 h 1064"/>
                <a:gd name="T4" fmla="*/ 1412 w 1412"/>
                <a:gd name="T5" fmla="*/ 1064 h 1064"/>
                <a:gd name="T6" fmla="*/ 0 60000 65536"/>
                <a:gd name="T7" fmla="*/ 0 60000 65536"/>
                <a:gd name="T8" fmla="*/ 0 60000 65536"/>
                <a:gd name="T9" fmla="*/ 0 w 1412"/>
                <a:gd name="T10" fmla="*/ 0 h 1064"/>
                <a:gd name="T11" fmla="*/ 1412 w 1412"/>
                <a:gd name="T12" fmla="*/ 1064 h 1064"/>
              </a:gdLst>
              <a:ahLst/>
              <a:cxnLst>
                <a:cxn ang="T6">
                  <a:pos x="T0" y="T1"/>
                </a:cxn>
                <a:cxn ang="T7">
                  <a:pos x="T2" y="T3"/>
                </a:cxn>
                <a:cxn ang="T8">
                  <a:pos x="T4" y="T5"/>
                </a:cxn>
              </a:cxnLst>
              <a:rect l="T9" t="T10" r="T11" b="T12"/>
              <a:pathLst>
                <a:path w="1412" h="1064">
                  <a:moveTo>
                    <a:pt x="0" y="0"/>
                  </a:moveTo>
                  <a:cubicBezTo>
                    <a:pt x="124" y="313"/>
                    <a:pt x="249" y="627"/>
                    <a:pt x="484" y="804"/>
                  </a:cubicBezTo>
                  <a:cubicBezTo>
                    <a:pt x="719" y="981"/>
                    <a:pt x="1065" y="1022"/>
                    <a:pt x="1412" y="1064"/>
                  </a:cubicBezTo>
                </a:path>
              </a:pathLst>
            </a:custGeom>
            <a:noFill/>
            <a:ln w="730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de-AT"/>
            </a:p>
          </p:txBody>
        </p:sp>
        <p:sp>
          <p:nvSpPr>
            <p:cNvPr id="43055" name="AutoShape 104">
              <a:extLst>
                <a:ext uri="{FF2B5EF4-FFF2-40B4-BE49-F238E27FC236}">
                  <a16:creationId xmlns:a16="http://schemas.microsoft.com/office/drawing/2014/main" id="{A9C1F7F9-08FD-4905-A7B3-B5C6C0D20A04}"/>
                </a:ext>
              </a:extLst>
            </p:cNvPr>
            <p:cNvSpPr>
              <a:spLocks noChangeArrowheads="1"/>
            </p:cNvSpPr>
            <p:nvPr/>
          </p:nvSpPr>
          <p:spPr bwMode="auto">
            <a:xfrm rot="5786624">
              <a:off x="4015" y="3095"/>
              <a:ext cx="104" cy="104"/>
            </a:xfrm>
            <a:prstGeom prst="triangle">
              <a:avLst>
                <a:gd name="adj" fmla="val 500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de-DE" altLang="de-DE" sz="1800">
                <a:solidFill>
                  <a:srgbClr val="FFFFFF"/>
                </a:solidFill>
              </a:endParaRPr>
            </a:p>
          </p:txBody>
        </p:sp>
      </p:grpSp>
      <p:sp>
        <p:nvSpPr>
          <p:cNvPr id="43052" name="Rectangle 5">
            <a:extLst>
              <a:ext uri="{FF2B5EF4-FFF2-40B4-BE49-F238E27FC236}">
                <a16:creationId xmlns:a16="http://schemas.microsoft.com/office/drawing/2014/main" id="{7CF63517-2457-4104-86B0-5DBFA16C1659}"/>
              </a:ext>
            </a:extLst>
          </p:cNvPr>
          <p:cNvSpPr>
            <a:spLocks noChangeArrowheads="1"/>
          </p:cNvSpPr>
          <p:nvPr/>
        </p:nvSpPr>
        <p:spPr bwMode="auto">
          <a:xfrm>
            <a:off x="173038" y="6659563"/>
            <a:ext cx="19065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50000"/>
              </a:spcBef>
              <a:buClrTx/>
              <a:buFontTx/>
              <a:buNone/>
            </a:pPr>
            <a:r>
              <a:rPr lang="de-DE" altLang="de-DE" sz="800">
                <a:solidFill>
                  <a:srgbClr val="000000"/>
                </a:solidFill>
              </a:rPr>
              <a:t>© 2011 Amgen Inc.</a:t>
            </a:r>
            <a:r>
              <a:rPr lang="en-US" altLang="de-DE" sz="800">
                <a:solidFill>
                  <a:srgbClr val="000000"/>
                </a:solidFill>
              </a:rPr>
              <a:t> </a:t>
            </a:r>
            <a:r>
              <a:rPr lang="de-DE" altLang="de-DE" sz="800">
                <a:solidFill>
                  <a:srgbClr val="000000"/>
                </a:solidFill>
              </a:rPr>
              <a:t>Alle Rechte vorbehalten.</a:t>
            </a:r>
            <a:endParaRPr lang="en-US" altLang="de-DE" sz="800">
              <a:solidFill>
                <a:srgbClr val="000000"/>
              </a:solidFill>
            </a:endParaRPr>
          </a:p>
          <a:p>
            <a:pPr eaLnBrk="1" hangingPunct="1">
              <a:lnSpc>
                <a:spcPct val="100000"/>
              </a:lnSpc>
              <a:spcBef>
                <a:spcPct val="50000"/>
              </a:spcBef>
              <a:buClrTx/>
              <a:buFontTx/>
              <a:buNone/>
            </a:pPr>
            <a:endParaRPr lang="en-US" altLang="de-DE" sz="800">
              <a:solidFill>
                <a:srgbClr val="000000"/>
              </a:solidFill>
            </a:endParaRPr>
          </a:p>
        </p:txBody>
      </p:sp>
      <p:sp>
        <p:nvSpPr>
          <p:cNvPr id="43053" name="Text Box 4">
            <a:extLst>
              <a:ext uri="{FF2B5EF4-FFF2-40B4-BE49-F238E27FC236}">
                <a16:creationId xmlns:a16="http://schemas.microsoft.com/office/drawing/2014/main" id="{A3323FD2-4BA0-43A7-803B-89509FB1E8C0}"/>
              </a:ext>
            </a:extLst>
          </p:cNvPr>
          <p:cNvSpPr txBox="1">
            <a:spLocks noChangeArrowheads="1"/>
          </p:cNvSpPr>
          <p:nvPr/>
        </p:nvSpPr>
        <p:spPr bwMode="auto">
          <a:xfrm>
            <a:off x="150813" y="6196013"/>
            <a:ext cx="391953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000">
                <a:solidFill>
                  <a:srgbClr val="000000"/>
                </a:solidFill>
              </a:rPr>
              <a:t>Owens G, et al.</a:t>
            </a:r>
            <a:r>
              <a:rPr lang="en-US" altLang="de-DE" sz="1000">
                <a:solidFill>
                  <a:srgbClr val="000000"/>
                </a:solidFill>
              </a:rPr>
              <a:t> </a:t>
            </a:r>
            <a:r>
              <a:rPr lang="de-DE" altLang="de-DE" sz="1000" i="1">
                <a:solidFill>
                  <a:srgbClr val="000000"/>
                </a:solidFill>
              </a:rPr>
              <a:t>Am J Manag Care.</a:t>
            </a:r>
            <a:r>
              <a:rPr lang="en-US" altLang="de-DE" sz="1000">
                <a:solidFill>
                  <a:srgbClr val="000000"/>
                </a:solidFill>
              </a:rPr>
              <a:t> </a:t>
            </a:r>
            <a:r>
              <a:rPr lang="de-DE" altLang="de-DE" sz="1000">
                <a:solidFill>
                  <a:srgbClr val="000000"/>
                </a:solidFill>
              </a:rPr>
              <a:t>2007;13 (suppl)11:S290-S308.</a:t>
            </a:r>
            <a:r>
              <a:rPr lang="en-US" altLang="de-DE" sz="1000">
                <a:solidFill>
                  <a:srgbClr val="000000"/>
                </a:solidFill>
              </a:rPr>
              <a:t> </a:t>
            </a:r>
          </a:p>
          <a:p>
            <a:pPr eaLnBrk="1" hangingPunct="1">
              <a:lnSpc>
                <a:spcPct val="100000"/>
              </a:lnSpc>
              <a:spcBef>
                <a:spcPct val="0"/>
              </a:spcBef>
              <a:buClrTx/>
              <a:buFontTx/>
              <a:buNone/>
            </a:pPr>
            <a:r>
              <a:rPr lang="de-DE" altLang="de-DE" sz="1000">
                <a:solidFill>
                  <a:srgbClr val="000000"/>
                </a:solidFill>
              </a:rPr>
              <a:t>Jung A, et al.</a:t>
            </a:r>
            <a:r>
              <a:rPr lang="en-US" altLang="de-DE" sz="1000">
                <a:solidFill>
                  <a:srgbClr val="000000"/>
                </a:solidFill>
              </a:rPr>
              <a:t> </a:t>
            </a:r>
            <a:r>
              <a:rPr lang="de-DE" altLang="de-DE" sz="1000" i="1">
                <a:solidFill>
                  <a:srgbClr val="000000"/>
                </a:solidFill>
              </a:rPr>
              <a:t>Calcif Tissue Res.</a:t>
            </a:r>
            <a:r>
              <a:rPr lang="en-US" altLang="de-DE" sz="1000">
                <a:solidFill>
                  <a:srgbClr val="000000"/>
                </a:solidFill>
              </a:rPr>
              <a:t> </a:t>
            </a:r>
            <a:r>
              <a:rPr lang="de-DE" altLang="de-DE" sz="1000">
                <a:solidFill>
                  <a:srgbClr val="000000"/>
                </a:solidFill>
              </a:rPr>
              <a:t>1973;11:269-280.</a:t>
            </a:r>
            <a:endParaRPr lang="en-US" altLang="de-DE" sz="1000">
              <a:solidFill>
                <a:srgbClr val="000000"/>
              </a:solidFill>
            </a:endParaRPr>
          </a:p>
          <a:p>
            <a:pPr eaLnBrk="1" hangingPunct="1">
              <a:lnSpc>
                <a:spcPct val="100000"/>
              </a:lnSpc>
              <a:spcBef>
                <a:spcPct val="0"/>
              </a:spcBef>
              <a:buClrTx/>
              <a:buFontTx/>
              <a:buNone/>
            </a:pPr>
            <a:r>
              <a:rPr lang="de-DE" altLang="de-DE" sz="1000">
                <a:solidFill>
                  <a:srgbClr val="000000"/>
                </a:solidFill>
              </a:rPr>
              <a:t>Russell RG, et al.</a:t>
            </a:r>
            <a:r>
              <a:rPr lang="en-US" altLang="de-DE" sz="1000">
                <a:solidFill>
                  <a:srgbClr val="000000"/>
                </a:solidFill>
              </a:rPr>
              <a:t> </a:t>
            </a:r>
            <a:r>
              <a:rPr lang="de-DE" altLang="de-DE" sz="1000" i="1">
                <a:solidFill>
                  <a:srgbClr val="000000"/>
                </a:solidFill>
              </a:rPr>
              <a:t>Ann NY Acad Sci.</a:t>
            </a:r>
            <a:r>
              <a:rPr lang="en-US" altLang="de-DE" sz="1000">
                <a:solidFill>
                  <a:srgbClr val="000000"/>
                </a:solidFill>
              </a:rPr>
              <a:t> </a:t>
            </a:r>
            <a:r>
              <a:rPr lang="de-DE" altLang="de-DE" sz="1000">
                <a:solidFill>
                  <a:srgbClr val="000000"/>
                </a:solidFill>
              </a:rPr>
              <a:t>2007;1117:209-257.</a:t>
            </a:r>
            <a:endParaRPr lang="en-US" altLang="de-DE" sz="1000">
              <a:solidFill>
                <a:srgbClr val="000000"/>
              </a:solidFill>
            </a:endParaRPr>
          </a:p>
        </p:txBody>
      </p:sp>
    </p:spTree>
    <p:custDataLst>
      <p:tags r:id="rId1"/>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slideB_05AC_KB5_300dpi">
            <a:extLst>
              <a:ext uri="{FF2B5EF4-FFF2-40B4-BE49-F238E27FC236}">
                <a16:creationId xmlns:a16="http://schemas.microsoft.com/office/drawing/2014/main" id="{525A9D64-E0E4-426D-A0ED-6B9FB1E4DF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93825"/>
            <a:ext cx="9144000" cy="543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3" descr="OBs with More RANKL2">
            <a:extLst>
              <a:ext uri="{FF2B5EF4-FFF2-40B4-BE49-F238E27FC236}">
                <a16:creationId xmlns:a16="http://schemas.microsoft.com/office/drawing/2014/main" id="{2676B79B-3B22-4CBE-8DF7-7A1D3DA11D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29670">
            <a:off x="968375" y="4406900"/>
            <a:ext cx="2881313"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7" descr="Prolia_bound2">
            <a:extLst>
              <a:ext uri="{FF2B5EF4-FFF2-40B4-BE49-F238E27FC236}">
                <a16:creationId xmlns:a16="http://schemas.microsoft.com/office/drawing/2014/main" id="{1471EF11-5110-4EBA-96A8-0344CA4E0A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853153">
            <a:off x="1524000" y="3276600"/>
            <a:ext cx="477838"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9" descr="cell2">
            <a:extLst>
              <a:ext uri="{FF2B5EF4-FFF2-40B4-BE49-F238E27FC236}">
                <a16:creationId xmlns:a16="http://schemas.microsoft.com/office/drawing/2014/main" id="{69D09ED6-3CB9-410A-B958-45D28A7442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3213" y="3013075"/>
            <a:ext cx="1120775"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10" descr="cell1">
            <a:extLst>
              <a:ext uri="{FF2B5EF4-FFF2-40B4-BE49-F238E27FC236}">
                <a16:creationId xmlns:a16="http://schemas.microsoft.com/office/drawing/2014/main" id="{BC042501-DC56-41CF-A3EF-DDBD65F7B86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92763" y="4368800"/>
            <a:ext cx="2303462"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Rectangle 67">
            <a:extLst>
              <a:ext uri="{FF2B5EF4-FFF2-40B4-BE49-F238E27FC236}">
                <a16:creationId xmlns:a16="http://schemas.microsoft.com/office/drawing/2014/main" id="{9AD398EB-343F-47CE-B0D4-A74795FB106C}"/>
              </a:ext>
            </a:extLst>
          </p:cNvPr>
          <p:cNvSpPr txBox="1">
            <a:spLocks noChangeArrowheads="1"/>
          </p:cNvSpPr>
          <p:nvPr/>
        </p:nvSpPr>
        <p:spPr bwMode="gray">
          <a:xfrm>
            <a:off x="214313" y="446088"/>
            <a:ext cx="9042400"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nSpc>
                <a:spcPct val="95000"/>
              </a:lnSpc>
              <a:spcBef>
                <a:spcPct val="0"/>
              </a:spcBef>
              <a:buClrTx/>
              <a:buFontTx/>
              <a:buNone/>
            </a:pPr>
            <a:r>
              <a:rPr lang="de-DE" altLang="de-DE" sz="2800" b="1">
                <a:solidFill>
                  <a:srgbClr val="FFFFFF"/>
                </a:solidFill>
              </a:rPr>
              <a:t>Denosumab (Dmab), ein RANKL-Inhibitor, hemmt Osteoklasten, auch bevor sie sich an den Knochen anlagern* </a:t>
            </a:r>
            <a:endParaRPr lang="en-US" altLang="de-DE" sz="2800" b="1">
              <a:solidFill>
                <a:srgbClr val="FFFFFF"/>
              </a:solidFill>
            </a:endParaRPr>
          </a:p>
        </p:txBody>
      </p:sp>
      <p:pic>
        <p:nvPicPr>
          <p:cNvPr id="45064" name="Picture 13" descr="RANKandOPG_Pass_Main">
            <a:extLst>
              <a:ext uri="{FF2B5EF4-FFF2-40B4-BE49-F238E27FC236}">
                <a16:creationId xmlns:a16="http://schemas.microsoft.com/office/drawing/2014/main" id="{F69A606D-9E80-4D86-ACC9-742B2165B8D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3600" y="3505200"/>
            <a:ext cx="19367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065" name="Group 83">
            <a:extLst>
              <a:ext uri="{FF2B5EF4-FFF2-40B4-BE49-F238E27FC236}">
                <a16:creationId xmlns:a16="http://schemas.microsoft.com/office/drawing/2014/main" id="{515DAFB0-9C41-478E-8FF7-C783545FE3C1}"/>
              </a:ext>
            </a:extLst>
          </p:cNvPr>
          <p:cNvGrpSpPr>
            <a:grpSpLocks/>
          </p:cNvGrpSpPr>
          <p:nvPr/>
        </p:nvGrpSpPr>
        <p:grpSpPr bwMode="auto">
          <a:xfrm>
            <a:off x="736600" y="1612900"/>
            <a:ext cx="1830388" cy="857250"/>
            <a:chOff x="195" y="1136"/>
            <a:chExt cx="1153" cy="435"/>
          </a:xfrm>
        </p:grpSpPr>
        <p:sp>
          <p:nvSpPr>
            <p:cNvPr id="45118" name="Rectangle 110">
              <a:extLst>
                <a:ext uri="{FF2B5EF4-FFF2-40B4-BE49-F238E27FC236}">
                  <a16:creationId xmlns:a16="http://schemas.microsoft.com/office/drawing/2014/main" id="{D5810523-0F3E-4C04-BF69-66169E12AC33}"/>
                </a:ext>
              </a:extLst>
            </p:cNvPr>
            <p:cNvSpPr>
              <a:spLocks noChangeArrowheads="1"/>
            </p:cNvSpPr>
            <p:nvPr/>
          </p:nvSpPr>
          <p:spPr bwMode="auto">
            <a:xfrm>
              <a:off x="195" y="1136"/>
              <a:ext cx="1097" cy="435"/>
            </a:xfrm>
            <a:prstGeom prst="rect">
              <a:avLst/>
            </a:prstGeom>
            <a:solidFill>
              <a:schemeClr val="bg1"/>
            </a:solidFill>
            <a:ln w="25400" algn="ctr">
              <a:solidFill>
                <a:srgbClr val="003C6A"/>
              </a:solidFill>
              <a:miter lim="800000"/>
              <a:headEnd/>
              <a:tailEnd/>
            </a:ln>
          </p:spPr>
          <p:txBody>
            <a:bodyPr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de-DE" altLang="de-DE" sz="1800">
                <a:solidFill>
                  <a:srgbClr val="FFFFFF"/>
                </a:solidFill>
              </a:endParaRPr>
            </a:p>
          </p:txBody>
        </p:sp>
        <p:sp>
          <p:nvSpPr>
            <p:cNvPr id="45119" name="Text Box 12">
              <a:extLst>
                <a:ext uri="{FF2B5EF4-FFF2-40B4-BE49-F238E27FC236}">
                  <a16:creationId xmlns:a16="http://schemas.microsoft.com/office/drawing/2014/main" id="{59F173A4-5B48-4C08-B4B5-795E2FED4654}"/>
                </a:ext>
              </a:extLst>
            </p:cNvPr>
            <p:cNvSpPr txBox="1">
              <a:spLocks noChangeArrowheads="1"/>
            </p:cNvSpPr>
            <p:nvPr/>
          </p:nvSpPr>
          <p:spPr bwMode="auto">
            <a:xfrm>
              <a:off x="285" y="1157"/>
              <a:ext cx="1063"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400" b="1">
                  <a:solidFill>
                    <a:srgbClr val="FFFFFF"/>
                  </a:solidFill>
                </a:rPr>
                <a:t>Dmab blockiert die Bindung von RANKL an RANK</a:t>
              </a:r>
              <a:endParaRPr lang="en-US" altLang="de-DE" sz="1400" b="1">
                <a:solidFill>
                  <a:srgbClr val="FFFFFF"/>
                </a:solidFill>
              </a:endParaRPr>
            </a:p>
          </p:txBody>
        </p:sp>
      </p:grpSp>
      <p:grpSp>
        <p:nvGrpSpPr>
          <p:cNvPr id="45066" name="Group 75">
            <a:extLst>
              <a:ext uri="{FF2B5EF4-FFF2-40B4-BE49-F238E27FC236}">
                <a16:creationId xmlns:a16="http://schemas.microsoft.com/office/drawing/2014/main" id="{ADDE0003-5664-44A8-A95E-E2858C131D4E}"/>
              </a:ext>
            </a:extLst>
          </p:cNvPr>
          <p:cNvGrpSpPr>
            <a:grpSpLocks/>
          </p:cNvGrpSpPr>
          <p:nvPr/>
        </p:nvGrpSpPr>
        <p:grpSpPr bwMode="auto">
          <a:xfrm>
            <a:off x="4143375" y="2209800"/>
            <a:ext cx="2057400" cy="523875"/>
            <a:chOff x="2584" y="1442"/>
            <a:chExt cx="1296" cy="330"/>
          </a:xfrm>
        </p:grpSpPr>
        <p:sp>
          <p:nvSpPr>
            <p:cNvPr id="45116" name="Rectangle 110">
              <a:extLst>
                <a:ext uri="{FF2B5EF4-FFF2-40B4-BE49-F238E27FC236}">
                  <a16:creationId xmlns:a16="http://schemas.microsoft.com/office/drawing/2014/main" id="{9724B6D5-221B-47F3-BEB4-74F7E0AB31F9}"/>
                </a:ext>
              </a:extLst>
            </p:cNvPr>
            <p:cNvSpPr>
              <a:spLocks noChangeArrowheads="1"/>
            </p:cNvSpPr>
            <p:nvPr/>
          </p:nvSpPr>
          <p:spPr bwMode="auto">
            <a:xfrm>
              <a:off x="2584" y="1460"/>
              <a:ext cx="1256" cy="282"/>
            </a:xfrm>
            <a:prstGeom prst="rect">
              <a:avLst/>
            </a:prstGeom>
            <a:solidFill>
              <a:schemeClr val="bg1"/>
            </a:solidFill>
            <a:ln w="25400" algn="ctr">
              <a:solidFill>
                <a:srgbClr val="003C6A"/>
              </a:solidFill>
              <a:miter lim="800000"/>
              <a:headEnd/>
              <a:tailEnd/>
            </a:ln>
          </p:spPr>
          <p:txBody>
            <a:bodyPr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de-DE" altLang="de-DE" sz="1800">
                <a:solidFill>
                  <a:srgbClr val="FFFFFF"/>
                </a:solidFill>
              </a:endParaRPr>
            </a:p>
          </p:txBody>
        </p:sp>
        <p:sp>
          <p:nvSpPr>
            <p:cNvPr id="45117" name="Text Box 12">
              <a:extLst>
                <a:ext uri="{FF2B5EF4-FFF2-40B4-BE49-F238E27FC236}">
                  <a16:creationId xmlns:a16="http://schemas.microsoft.com/office/drawing/2014/main" id="{57643B87-A2D8-4DBB-BE8D-CFAA2A9D515F}"/>
                </a:ext>
              </a:extLst>
            </p:cNvPr>
            <p:cNvSpPr txBox="1">
              <a:spLocks noChangeArrowheads="1"/>
            </p:cNvSpPr>
            <p:nvPr/>
          </p:nvSpPr>
          <p:spPr bwMode="auto">
            <a:xfrm>
              <a:off x="2662" y="1442"/>
              <a:ext cx="121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400" b="1">
                  <a:solidFill>
                    <a:srgbClr val="FFFFFF"/>
                  </a:solidFill>
                </a:rPr>
                <a:t>Dmab hemmt die Osteoklastenbildung</a:t>
              </a:r>
              <a:endParaRPr lang="en-US" altLang="de-DE" sz="1400" b="1">
                <a:solidFill>
                  <a:srgbClr val="FFFFFF"/>
                </a:solidFill>
              </a:endParaRPr>
            </a:p>
            <a:p>
              <a:pPr eaLnBrk="1" hangingPunct="1">
                <a:lnSpc>
                  <a:spcPct val="100000"/>
                </a:lnSpc>
                <a:spcBef>
                  <a:spcPct val="0"/>
                </a:spcBef>
                <a:buClrTx/>
                <a:buFontTx/>
                <a:buNone/>
              </a:pPr>
              <a:endParaRPr lang="en-US" altLang="de-DE" sz="1400" b="1">
                <a:solidFill>
                  <a:srgbClr val="FFFFFF"/>
                </a:solidFill>
              </a:endParaRPr>
            </a:p>
          </p:txBody>
        </p:sp>
      </p:grpSp>
      <p:grpSp>
        <p:nvGrpSpPr>
          <p:cNvPr id="45067" name="Group 34">
            <a:extLst>
              <a:ext uri="{FF2B5EF4-FFF2-40B4-BE49-F238E27FC236}">
                <a16:creationId xmlns:a16="http://schemas.microsoft.com/office/drawing/2014/main" id="{4ABF0849-64B3-49F6-B8DF-4CDB259FB57C}"/>
              </a:ext>
            </a:extLst>
          </p:cNvPr>
          <p:cNvGrpSpPr>
            <a:grpSpLocks/>
          </p:cNvGrpSpPr>
          <p:nvPr/>
        </p:nvGrpSpPr>
        <p:grpSpPr bwMode="auto">
          <a:xfrm>
            <a:off x="7015163" y="1539875"/>
            <a:ext cx="1770062" cy="1479550"/>
            <a:chOff x="4464" y="1004"/>
            <a:chExt cx="1115" cy="932"/>
          </a:xfrm>
        </p:grpSpPr>
        <p:sp>
          <p:nvSpPr>
            <p:cNvPr id="45105" name="AutoShape 35">
              <a:extLst>
                <a:ext uri="{FF2B5EF4-FFF2-40B4-BE49-F238E27FC236}">
                  <a16:creationId xmlns:a16="http://schemas.microsoft.com/office/drawing/2014/main" id="{4A1EA7CB-4FB8-4FB2-A2DC-2B356171E76E}"/>
                </a:ext>
              </a:extLst>
            </p:cNvPr>
            <p:cNvSpPr>
              <a:spLocks noChangeArrowheads="1"/>
            </p:cNvSpPr>
            <p:nvPr/>
          </p:nvSpPr>
          <p:spPr bwMode="auto">
            <a:xfrm>
              <a:off x="4464" y="1004"/>
              <a:ext cx="1115" cy="932"/>
            </a:xfrm>
            <a:prstGeom prst="roundRect">
              <a:avLst>
                <a:gd name="adj" fmla="val 16667"/>
              </a:avLst>
            </a:prstGeom>
            <a:solidFill>
              <a:schemeClr val="bg1"/>
            </a:solidFill>
            <a:ln w="19050">
              <a:solidFill>
                <a:schemeClr val="tx1"/>
              </a:solidFill>
              <a:round/>
              <a:headEnd/>
              <a:tailEnd/>
            </a:ln>
          </p:spPr>
          <p:txBody>
            <a:bodyPr wrap="none"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de-DE" altLang="de-DE" sz="1800">
                <a:solidFill>
                  <a:srgbClr val="FFFFFF"/>
                </a:solidFill>
              </a:endParaRPr>
            </a:p>
          </p:txBody>
        </p:sp>
        <p:grpSp>
          <p:nvGrpSpPr>
            <p:cNvPr id="45106" name="Group 36">
              <a:extLst>
                <a:ext uri="{FF2B5EF4-FFF2-40B4-BE49-F238E27FC236}">
                  <a16:creationId xmlns:a16="http://schemas.microsoft.com/office/drawing/2014/main" id="{C28D81A3-7486-4E85-AF24-6F76702433E0}"/>
                </a:ext>
              </a:extLst>
            </p:cNvPr>
            <p:cNvGrpSpPr>
              <a:grpSpLocks/>
            </p:cNvGrpSpPr>
            <p:nvPr/>
          </p:nvGrpSpPr>
          <p:grpSpPr bwMode="auto">
            <a:xfrm>
              <a:off x="4513" y="1028"/>
              <a:ext cx="1021" cy="240"/>
              <a:chOff x="4548" y="1020"/>
              <a:chExt cx="1021" cy="240"/>
            </a:xfrm>
          </p:grpSpPr>
          <p:sp>
            <p:nvSpPr>
              <p:cNvPr id="45114" name="Text Box 44">
                <a:extLst>
                  <a:ext uri="{FF2B5EF4-FFF2-40B4-BE49-F238E27FC236}">
                    <a16:creationId xmlns:a16="http://schemas.microsoft.com/office/drawing/2014/main" id="{101CB051-6D54-42C9-B027-21C1AEADDFA8}"/>
                  </a:ext>
                </a:extLst>
              </p:cNvPr>
              <p:cNvSpPr txBox="1">
                <a:spLocks noChangeArrowheads="1"/>
              </p:cNvSpPr>
              <p:nvPr/>
            </p:nvSpPr>
            <p:spPr bwMode="auto">
              <a:xfrm>
                <a:off x="4733" y="1055"/>
                <a:ext cx="836"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400" b="1">
                    <a:solidFill>
                      <a:srgbClr val="FFFFFF"/>
                    </a:solidFill>
                  </a:rPr>
                  <a:t>RANK-Ligand</a:t>
                </a:r>
                <a:endParaRPr lang="en-US" altLang="de-DE" sz="1400" b="1">
                  <a:solidFill>
                    <a:srgbClr val="FFFFFF"/>
                  </a:solidFill>
                </a:endParaRPr>
              </a:p>
              <a:p>
                <a:pPr algn="ctr" eaLnBrk="1" hangingPunct="1">
                  <a:lnSpc>
                    <a:spcPct val="100000"/>
                  </a:lnSpc>
                  <a:spcBef>
                    <a:spcPct val="0"/>
                  </a:spcBef>
                  <a:buClrTx/>
                  <a:buFontTx/>
                  <a:buNone/>
                </a:pPr>
                <a:endParaRPr lang="en-US" altLang="de-DE" sz="1400" b="1">
                  <a:solidFill>
                    <a:srgbClr val="FFFFFF"/>
                  </a:solidFill>
                  <a:ea typeface="MS PGothic" panose="020B0600070205080204" pitchFamily="34" charset="-128"/>
                </a:endParaRPr>
              </a:p>
            </p:txBody>
          </p:sp>
          <p:pic>
            <p:nvPicPr>
              <p:cNvPr id="45115" name="Picture 38" descr="RANK_Pass_Main">
                <a:extLst>
                  <a:ext uri="{FF2B5EF4-FFF2-40B4-BE49-F238E27FC236}">
                    <a16:creationId xmlns:a16="http://schemas.microsoft.com/office/drawing/2014/main" id="{DFEDA1BC-F191-4B58-ABB3-56E4F536023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48" y="1020"/>
                <a:ext cx="203"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107" name="Group 39">
              <a:extLst>
                <a:ext uri="{FF2B5EF4-FFF2-40B4-BE49-F238E27FC236}">
                  <a16:creationId xmlns:a16="http://schemas.microsoft.com/office/drawing/2014/main" id="{6ED1304E-07C5-46F4-9285-AE9CFE6D74B4}"/>
                </a:ext>
              </a:extLst>
            </p:cNvPr>
            <p:cNvGrpSpPr>
              <a:grpSpLocks/>
            </p:cNvGrpSpPr>
            <p:nvPr/>
          </p:nvGrpSpPr>
          <p:grpSpPr bwMode="auto">
            <a:xfrm>
              <a:off x="4471" y="1227"/>
              <a:ext cx="666" cy="245"/>
              <a:chOff x="4512" y="1219"/>
              <a:chExt cx="666" cy="245"/>
            </a:xfrm>
          </p:grpSpPr>
          <p:pic>
            <p:nvPicPr>
              <p:cNvPr id="45112" name="Picture 40" descr="RANK_01">
                <a:extLst>
                  <a:ext uri="{FF2B5EF4-FFF2-40B4-BE49-F238E27FC236}">
                    <a16:creationId xmlns:a16="http://schemas.microsoft.com/office/drawing/2014/main" id="{C7465565-941E-4C02-BB6E-3C327F70F18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3148992">
                <a:off x="4518" y="1213"/>
                <a:ext cx="245"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13" name="Text Box 44">
                <a:extLst>
                  <a:ext uri="{FF2B5EF4-FFF2-40B4-BE49-F238E27FC236}">
                    <a16:creationId xmlns:a16="http://schemas.microsoft.com/office/drawing/2014/main" id="{C45A35E3-2C0F-4BD3-A26D-B00235A755D0}"/>
                  </a:ext>
                </a:extLst>
              </p:cNvPr>
              <p:cNvSpPr txBox="1">
                <a:spLocks noChangeArrowheads="1"/>
              </p:cNvSpPr>
              <p:nvPr/>
            </p:nvSpPr>
            <p:spPr bwMode="auto">
              <a:xfrm>
                <a:off x="4738" y="1260"/>
                <a:ext cx="440"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de-DE" sz="1400" b="1">
                    <a:solidFill>
                      <a:srgbClr val="FFFFFF"/>
                    </a:solidFill>
                  </a:rPr>
                  <a:t>RANK</a:t>
                </a:r>
              </a:p>
              <a:p>
                <a:pPr algn="ctr" eaLnBrk="1" hangingPunct="1">
                  <a:lnSpc>
                    <a:spcPct val="100000"/>
                  </a:lnSpc>
                  <a:spcBef>
                    <a:spcPct val="0"/>
                  </a:spcBef>
                  <a:buClrTx/>
                  <a:buFontTx/>
                  <a:buNone/>
                </a:pPr>
                <a:endParaRPr lang="en-US" altLang="de-DE" sz="1400" b="1">
                  <a:solidFill>
                    <a:srgbClr val="FFFFFF"/>
                  </a:solidFill>
                  <a:ea typeface="MS PGothic" panose="020B0600070205080204" pitchFamily="34" charset="-128"/>
                </a:endParaRPr>
              </a:p>
            </p:txBody>
          </p:sp>
        </p:grpSp>
        <p:sp>
          <p:nvSpPr>
            <p:cNvPr id="45108" name="Rectangle 42">
              <a:extLst>
                <a:ext uri="{FF2B5EF4-FFF2-40B4-BE49-F238E27FC236}">
                  <a16:creationId xmlns:a16="http://schemas.microsoft.com/office/drawing/2014/main" id="{CE13D1FB-FA1D-460C-AEA7-06D7D9954A12}"/>
                </a:ext>
              </a:extLst>
            </p:cNvPr>
            <p:cNvSpPr>
              <a:spLocks noChangeArrowheads="1"/>
            </p:cNvSpPr>
            <p:nvPr/>
          </p:nvSpPr>
          <p:spPr bwMode="auto">
            <a:xfrm>
              <a:off x="4708" y="1482"/>
              <a:ext cx="36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400" b="1">
                  <a:solidFill>
                    <a:srgbClr val="FFFFFF"/>
                  </a:solidFill>
                </a:rPr>
                <a:t>OPG</a:t>
              </a:r>
              <a:endParaRPr lang="en-US" altLang="de-DE" sz="1400">
                <a:solidFill>
                  <a:srgbClr val="FFFFFF"/>
                </a:solidFill>
                <a:latin typeface="MS PGothic" panose="020B0600070205080204" pitchFamily="34" charset="-128"/>
                <a:ea typeface="MS PGothic" panose="020B0600070205080204" pitchFamily="34" charset="-128"/>
              </a:endParaRPr>
            </a:p>
            <a:p>
              <a:pPr eaLnBrk="1" hangingPunct="1">
                <a:lnSpc>
                  <a:spcPct val="100000"/>
                </a:lnSpc>
                <a:spcBef>
                  <a:spcPct val="0"/>
                </a:spcBef>
                <a:buClrTx/>
                <a:buFontTx/>
                <a:buNone/>
              </a:pPr>
              <a:endParaRPr lang="en-US" altLang="de-DE" sz="1400">
                <a:solidFill>
                  <a:srgbClr val="FFFFFF"/>
                </a:solidFill>
                <a:ea typeface="MS PGothic" panose="020B0600070205080204" pitchFamily="34" charset="-128"/>
              </a:endParaRPr>
            </a:p>
          </p:txBody>
        </p:sp>
        <p:pic>
          <p:nvPicPr>
            <p:cNvPr id="45109" name="Picture 43" descr="OPG_Pass_Main">
              <a:extLst>
                <a:ext uri="{FF2B5EF4-FFF2-40B4-BE49-F238E27FC236}">
                  <a16:creationId xmlns:a16="http://schemas.microsoft.com/office/drawing/2014/main" id="{F4AD39E0-098A-4E5F-9782-1EF49BC6528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622188">
              <a:off x="4488" y="1467"/>
              <a:ext cx="240"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10" name="Rectangle 44">
              <a:extLst>
                <a:ext uri="{FF2B5EF4-FFF2-40B4-BE49-F238E27FC236}">
                  <a16:creationId xmlns:a16="http://schemas.microsoft.com/office/drawing/2014/main" id="{1D96829F-BC98-48CF-B86B-C7108F97D75C}"/>
                </a:ext>
              </a:extLst>
            </p:cNvPr>
            <p:cNvSpPr>
              <a:spLocks noChangeArrowheads="1"/>
            </p:cNvSpPr>
            <p:nvPr/>
          </p:nvSpPr>
          <p:spPr bwMode="auto">
            <a:xfrm>
              <a:off x="4715" y="1687"/>
              <a:ext cx="762" cy="194"/>
            </a:xfrm>
            <a:prstGeom prst="rect">
              <a:avLst/>
            </a:prstGeom>
            <a:solidFill>
              <a:schemeClr val="bg1">
                <a:alpha val="2588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400" b="1">
                  <a:solidFill>
                    <a:srgbClr val="FFFFFF"/>
                  </a:solidFill>
                </a:rPr>
                <a:t>Denosumab</a:t>
              </a:r>
              <a:endParaRPr lang="en-US" altLang="de-DE" sz="1400">
                <a:solidFill>
                  <a:srgbClr val="FFFFFF"/>
                </a:solidFill>
                <a:ea typeface="MS PGothic" panose="020B0600070205080204" pitchFamily="34" charset="-128"/>
              </a:endParaRPr>
            </a:p>
          </p:txBody>
        </p:sp>
        <p:pic>
          <p:nvPicPr>
            <p:cNvPr id="45111" name="Picture 45" descr="Prolia_Character">
              <a:extLst>
                <a:ext uri="{FF2B5EF4-FFF2-40B4-BE49-F238E27FC236}">
                  <a16:creationId xmlns:a16="http://schemas.microsoft.com/office/drawing/2014/main" id="{E8BB265A-EB15-4704-83CB-6759B533B69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00" y="1682"/>
              <a:ext cx="223"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068" name="Text Box 46">
            <a:extLst>
              <a:ext uri="{FF2B5EF4-FFF2-40B4-BE49-F238E27FC236}">
                <a16:creationId xmlns:a16="http://schemas.microsoft.com/office/drawing/2014/main" id="{75DA57A8-CF32-4FA5-8F45-7B5EE98A7CEC}"/>
              </a:ext>
            </a:extLst>
          </p:cNvPr>
          <p:cNvSpPr txBox="1">
            <a:spLocks noChangeArrowheads="1"/>
          </p:cNvSpPr>
          <p:nvPr/>
        </p:nvSpPr>
        <p:spPr bwMode="auto">
          <a:xfrm>
            <a:off x="4010025" y="3962400"/>
            <a:ext cx="13874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400" b="1">
                <a:solidFill>
                  <a:srgbClr val="000000"/>
                </a:solidFill>
              </a:rPr>
              <a:t>Differenzierte Osteoklasten</a:t>
            </a:r>
            <a:endParaRPr lang="en-US" altLang="de-DE" sz="1400" b="1">
              <a:solidFill>
                <a:srgbClr val="000000"/>
              </a:solidFill>
            </a:endParaRPr>
          </a:p>
          <a:p>
            <a:pPr algn="ctr" eaLnBrk="1" hangingPunct="1">
              <a:lnSpc>
                <a:spcPct val="100000"/>
              </a:lnSpc>
              <a:spcBef>
                <a:spcPct val="0"/>
              </a:spcBef>
              <a:buClrTx/>
              <a:buFontTx/>
              <a:buNone/>
            </a:pPr>
            <a:endParaRPr lang="en-US" altLang="de-DE" sz="1400" b="1">
              <a:solidFill>
                <a:srgbClr val="000000"/>
              </a:solidFill>
              <a:ea typeface="MS PGothic" panose="020B0600070205080204" pitchFamily="34" charset="-128"/>
            </a:endParaRPr>
          </a:p>
        </p:txBody>
      </p:sp>
      <p:sp>
        <p:nvSpPr>
          <p:cNvPr id="45069" name="Text Box 8">
            <a:extLst>
              <a:ext uri="{FF2B5EF4-FFF2-40B4-BE49-F238E27FC236}">
                <a16:creationId xmlns:a16="http://schemas.microsoft.com/office/drawing/2014/main" id="{374A7E87-82CC-41FB-BA7C-F4785279A490}"/>
              </a:ext>
            </a:extLst>
          </p:cNvPr>
          <p:cNvSpPr txBox="1">
            <a:spLocks noChangeArrowheads="1"/>
          </p:cNvSpPr>
          <p:nvPr/>
        </p:nvSpPr>
        <p:spPr bwMode="auto">
          <a:xfrm>
            <a:off x="6932613" y="4379913"/>
            <a:ext cx="20558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400" b="1">
                <a:solidFill>
                  <a:srgbClr val="000000"/>
                </a:solidFill>
              </a:rPr>
              <a:t>Aktivierte Osteoklasten</a:t>
            </a:r>
            <a:endParaRPr lang="en-US" altLang="de-DE" sz="1400" b="1">
              <a:solidFill>
                <a:srgbClr val="000000"/>
              </a:solidFill>
            </a:endParaRPr>
          </a:p>
          <a:p>
            <a:pPr algn="ctr" eaLnBrk="1" hangingPunct="1">
              <a:lnSpc>
                <a:spcPct val="100000"/>
              </a:lnSpc>
              <a:spcBef>
                <a:spcPct val="0"/>
              </a:spcBef>
              <a:buClrTx/>
              <a:buFontTx/>
              <a:buNone/>
            </a:pPr>
            <a:endParaRPr lang="en-US" altLang="de-DE" sz="1400" b="1">
              <a:solidFill>
                <a:srgbClr val="000000"/>
              </a:solidFill>
              <a:ea typeface="MS PGothic" panose="020B0600070205080204" pitchFamily="34" charset="-128"/>
            </a:endParaRPr>
          </a:p>
        </p:txBody>
      </p:sp>
      <p:sp>
        <p:nvSpPr>
          <p:cNvPr id="45070" name="Text Box 48">
            <a:extLst>
              <a:ext uri="{FF2B5EF4-FFF2-40B4-BE49-F238E27FC236}">
                <a16:creationId xmlns:a16="http://schemas.microsoft.com/office/drawing/2014/main" id="{A89EFAF2-1DA4-49CA-833B-656D17B62EB8}"/>
              </a:ext>
            </a:extLst>
          </p:cNvPr>
          <p:cNvSpPr txBox="1">
            <a:spLocks noChangeArrowheads="1"/>
          </p:cNvSpPr>
          <p:nvPr/>
        </p:nvSpPr>
        <p:spPr bwMode="auto">
          <a:xfrm>
            <a:off x="2568575" y="1454150"/>
            <a:ext cx="158273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400" b="1">
                <a:solidFill>
                  <a:srgbClr val="000000"/>
                </a:solidFill>
              </a:rPr>
              <a:t>Osteoklasten-</a:t>
            </a:r>
          </a:p>
          <a:p>
            <a:pPr algn="ctr" eaLnBrk="1" hangingPunct="1">
              <a:lnSpc>
                <a:spcPct val="100000"/>
              </a:lnSpc>
              <a:spcBef>
                <a:spcPct val="0"/>
              </a:spcBef>
              <a:buClrTx/>
              <a:buFontTx/>
              <a:buNone/>
            </a:pPr>
            <a:r>
              <a:rPr lang="de-DE" altLang="de-DE" sz="1400" b="1">
                <a:solidFill>
                  <a:srgbClr val="000000"/>
                </a:solidFill>
              </a:rPr>
              <a:t>vorläufer</a:t>
            </a:r>
            <a:endParaRPr lang="en-US" altLang="de-DE" sz="1400" b="1">
              <a:solidFill>
                <a:srgbClr val="000000"/>
              </a:solidFill>
            </a:endParaRPr>
          </a:p>
          <a:p>
            <a:pPr algn="ctr" eaLnBrk="1" hangingPunct="1">
              <a:lnSpc>
                <a:spcPct val="100000"/>
              </a:lnSpc>
              <a:spcBef>
                <a:spcPct val="0"/>
              </a:spcBef>
              <a:buClrTx/>
              <a:buFontTx/>
              <a:buNone/>
            </a:pPr>
            <a:endParaRPr lang="en-US" altLang="de-DE" sz="1400" b="1">
              <a:solidFill>
                <a:srgbClr val="000000"/>
              </a:solidFill>
              <a:ea typeface="MS PGothic" panose="020B0600070205080204" pitchFamily="34" charset="-128"/>
            </a:endParaRPr>
          </a:p>
        </p:txBody>
      </p:sp>
      <p:sp>
        <p:nvSpPr>
          <p:cNvPr id="45071" name="Rectangle 49">
            <a:extLst>
              <a:ext uri="{FF2B5EF4-FFF2-40B4-BE49-F238E27FC236}">
                <a16:creationId xmlns:a16="http://schemas.microsoft.com/office/drawing/2014/main" id="{139FC571-22ED-4BAE-9C81-529540626B84}"/>
              </a:ext>
            </a:extLst>
          </p:cNvPr>
          <p:cNvSpPr>
            <a:spLocks noChangeArrowheads="1"/>
          </p:cNvSpPr>
          <p:nvPr/>
        </p:nvSpPr>
        <p:spPr bwMode="auto">
          <a:xfrm>
            <a:off x="2941638" y="5499100"/>
            <a:ext cx="1196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400" b="1">
                <a:solidFill>
                  <a:srgbClr val="000000"/>
                </a:solidFill>
              </a:rPr>
              <a:t>Osteoblasten</a:t>
            </a:r>
            <a:endParaRPr lang="en-US" altLang="de-DE" sz="1400" b="1">
              <a:solidFill>
                <a:srgbClr val="000000"/>
              </a:solidFill>
            </a:endParaRPr>
          </a:p>
          <a:p>
            <a:pPr eaLnBrk="1" hangingPunct="1">
              <a:lnSpc>
                <a:spcPct val="100000"/>
              </a:lnSpc>
              <a:spcBef>
                <a:spcPct val="0"/>
              </a:spcBef>
              <a:buClrTx/>
              <a:buFontTx/>
              <a:buNone/>
            </a:pPr>
            <a:endParaRPr lang="en-US" altLang="de-DE" sz="1400" b="1">
              <a:solidFill>
                <a:srgbClr val="000000"/>
              </a:solidFill>
            </a:endParaRPr>
          </a:p>
        </p:txBody>
      </p:sp>
      <p:sp>
        <p:nvSpPr>
          <p:cNvPr id="45072" name="AutoShape 50">
            <a:extLst>
              <a:ext uri="{FF2B5EF4-FFF2-40B4-BE49-F238E27FC236}">
                <a16:creationId xmlns:a16="http://schemas.microsoft.com/office/drawing/2014/main" id="{57E82324-8DF5-4054-99DC-446B2D0FBC1D}"/>
              </a:ext>
            </a:extLst>
          </p:cNvPr>
          <p:cNvSpPr>
            <a:spLocks noChangeArrowheads="1"/>
          </p:cNvSpPr>
          <p:nvPr/>
        </p:nvSpPr>
        <p:spPr bwMode="auto">
          <a:xfrm rot="2328814">
            <a:off x="5240338" y="4105275"/>
            <a:ext cx="777875" cy="123825"/>
          </a:xfrm>
          <a:prstGeom prst="rightArrow">
            <a:avLst>
              <a:gd name="adj1" fmla="val 50000"/>
              <a:gd name="adj2" fmla="val 87600"/>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de-DE" altLang="de-DE" sz="1800">
              <a:solidFill>
                <a:srgbClr val="FFFFFF"/>
              </a:solidFill>
            </a:endParaRPr>
          </a:p>
        </p:txBody>
      </p:sp>
      <p:pic>
        <p:nvPicPr>
          <p:cNvPr id="45073" name="Picture 51" descr="cell3">
            <a:extLst>
              <a:ext uri="{FF2B5EF4-FFF2-40B4-BE49-F238E27FC236}">
                <a16:creationId xmlns:a16="http://schemas.microsoft.com/office/drawing/2014/main" id="{92F4701D-3BC1-41F4-A143-05FF15FEE43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74963" y="1938338"/>
            <a:ext cx="665162"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4" name="Picture 53" descr="RANKandOPG_Pass_Main">
            <a:extLst>
              <a:ext uri="{FF2B5EF4-FFF2-40B4-BE49-F238E27FC236}">
                <a16:creationId xmlns:a16="http://schemas.microsoft.com/office/drawing/2014/main" id="{57F7EA6F-B5FE-4CDF-8A0A-27545C33F0F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3535213">
            <a:off x="2073275" y="3870325"/>
            <a:ext cx="2079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5" name="Picture 54" descr="RANKandOPG_Pass_Main">
            <a:extLst>
              <a:ext uri="{FF2B5EF4-FFF2-40B4-BE49-F238E27FC236}">
                <a16:creationId xmlns:a16="http://schemas.microsoft.com/office/drawing/2014/main" id="{A065B387-5E3D-41EC-AAE7-B435846EE25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6458769">
            <a:off x="2651125" y="4359275"/>
            <a:ext cx="2286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6" name="Picture 56" descr="Prolia_bound2">
            <a:extLst>
              <a:ext uri="{FF2B5EF4-FFF2-40B4-BE49-F238E27FC236}">
                <a16:creationId xmlns:a16="http://schemas.microsoft.com/office/drawing/2014/main" id="{E00B22DC-9B5E-4681-8E32-A50A329A00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018567">
            <a:off x="2227263" y="2933700"/>
            <a:ext cx="47783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7" name="Picture 57" descr="RANKandOPG_Pass_Main">
            <a:extLst>
              <a:ext uri="{FF2B5EF4-FFF2-40B4-BE49-F238E27FC236}">
                <a16:creationId xmlns:a16="http://schemas.microsoft.com/office/drawing/2014/main" id="{BE9EA14D-AA04-4B0F-915F-281FE7E696D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5055065">
            <a:off x="2835275" y="4130675"/>
            <a:ext cx="2286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8" name="Picture 58" descr="RANKandOPG_Pass_Main">
            <a:extLst>
              <a:ext uri="{FF2B5EF4-FFF2-40B4-BE49-F238E27FC236}">
                <a16:creationId xmlns:a16="http://schemas.microsoft.com/office/drawing/2014/main" id="{D01A4BAD-8031-4104-8516-7EB2C737BDD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443433">
            <a:off x="1919288" y="4432300"/>
            <a:ext cx="207962"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9" name="Picture 59" descr="Prolia_bound">
            <a:extLst>
              <a:ext uri="{FF2B5EF4-FFF2-40B4-BE49-F238E27FC236}">
                <a16:creationId xmlns:a16="http://schemas.microsoft.com/office/drawing/2014/main" id="{835B477D-A8E2-409E-907A-351A93821FD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5911270">
            <a:off x="3297238" y="3941762"/>
            <a:ext cx="465138"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80" name="AutoShape 60">
            <a:extLst>
              <a:ext uri="{FF2B5EF4-FFF2-40B4-BE49-F238E27FC236}">
                <a16:creationId xmlns:a16="http://schemas.microsoft.com/office/drawing/2014/main" id="{BBC70A98-2770-4AC2-A6B2-FFC008E81803}"/>
              </a:ext>
            </a:extLst>
          </p:cNvPr>
          <p:cNvSpPr>
            <a:spLocks noChangeArrowheads="1"/>
          </p:cNvSpPr>
          <p:nvPr/>
        </p:nvSpPr>
        <p:spPr bwMode="auto">
          <a:xfrm rot="2328814">
            <a:off x="3462338" y="2727325"/>
            <a:ext cx="777875" cy="123825"/>
          </a:xfrm>
          <a:prstGeom prst="rightArrow">
            <a:avLst>
              <a:gd name="adj1" fmla="val 50000"/>
              <a:gd name="adj2" fmla="val 87600"/>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de-DE" altLang="de-DE" sz="1800">
              <a:solidFill>
                <a:srgbClr val="FFFFFF"/>
              </a:solidFill>
            </a:endParaRPr>
          </a:p>
        </p:txBody>
      </p:sp>
      <p:pic>
        <p:nvPicPr>
          <p:cNvPr id="45081" name="Picture 62" descr="RANK_Pass_Main">
            <a:extLst>
              <a:ext uri="{FF2B5EF4-FFF2-40B4-BE49-F238E27FC236}">
                <a16:creationId xmlns:a16="http://schemas.microsoft.com/office/drawing/2014/main" id="{6340F400-9092-4DD0-8939-38E820F513F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8326497">
            <a:off x="2489200" y="3463925"/>
            <a:ext cx="1905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2" name="Picture 63" descr="RANK_Pass_Main">
            <a:extLst>
              <a:ext uri="{FF2B5EF4-FFF2-40B4-BE49-F238E27FC236}">
                <a16:creationId xmlns:a16="http://schemas.microsoft.com/office/drawing/2014/main" id="{96A2A3EA-9E32-454F-B79D-1D68730965B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4693902">
            <a:off x="3041650" y="4578350"/>
            <a:ext cx="236538"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3" name="Picture 54" descr="RANKandOPG_Pass_Main">
            <a:extLst>
              <a:ext uri="{FF2B5EF4-FFF2-40B4-BE49-F238E27FC236}">
                <a16:creationId xmlns:a16="http://schemas.microsoft.com/office/drawing/2014/main" id="{308A08CA-E137-4DF6-A8BB-66B80D81A91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6458769">
            <a:off x="2955925" y="3368675"/>
            <a:ext cx="2286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4" name="Picture 5" descr="Prolia_bound3">
            <a:extLst>
              <a:ext uri="{FF2B5EF4-FFF2-40B4-BE49-F238E27FC236}">
                <a16:creationId xmlns:a16="http://schemas.microsoft.com/office/drawing/2014/main" id="{715D0DF6-2ED4-4C51-9DE3-0C8B878C2AB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rot="1333626">
            <a:off x="2667000" y="3581400"/>
            <a:ext cx="57943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5" name="Picture 4" descr="Prolia_bound">
            <a:extLst>
              <a:ext uri="{FF2B5EF4-FFF2-40B4-BE49-F238E27FC236}">
                <a16:creationId xmlns:a16="http://schemas.microsoft.com/office/drawing/2014/main" id="{079B96A3-6294-4C91-B482-A3842927CCB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8591251">
            <a:off x="1600200" y="2743200"/>
            <a:ext cx="465138"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6" name="Picture 14" descr="RANKandOPG_Pass_Main">
            <a:extLst>
              <a:ext uri="{FF2B5EF4-FFF2-40B4-BE49-F238E27FC236}">
                <a16:creationId xmlns:a16="http://schemas.microsoft.com/office/drawing/2014/main" id="{B555F1BD-D80F-4641-9C47-DC7703F290A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8153015">
            <a:off x="2590800" y="2722563"/>
            <a:ext cx="2286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7" name="Picture 4" descr="Prolia_bound">
            <a:extLst>
              <a:ext uri="{FF2B5EF4-FFF2-40B4-BE49-F238E27FC236}">
                <a16:creationId xmlns:a16="http://schemas.microsoft.com/office/drawing/2014/main" id="{F1CB7307-A4E4-4E45-93AB-E1BCE5B6168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6806136">
            <a:off x="2916238" y="2874962"/>
            <a:ext cx="465138"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8" name="Picture 5" descr="Prolia_bound3">
            <a:extLst>
              <a:ext uri="{FF2B5EF4-FFF2-40B4-BE49-F238E27FC236}">
                <a16:creationId xmlns:a16="http://schemas.microsoft.com/office/drawing/2014/main" id="{600CADC1-247A-4C90-9AF8-27CD7FE1498D}"/>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rot="-3258866">
            <a:off x="2141538" y="3954462"/>
            <a:ext cx="57943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9" name="Picture 59" descr="Prolia_bound">
            <a:extLst>
              <a:ext uri="{FF2B5EF4-FFF2-40B4-BE49-F238E27FC236}">
                <a16:creationId xmlns:a16="http://schemas.microsoft.com/office/drawing/2014/main" id="{5FEE3026-14C5-4AC8-8685-887B9FCE35F7}"/>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422650" y="3409950"/>
            <a:ext cx="465138"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090" name="Group 74">
            <a:extLst>
              <a:ext uri="{FF2B5EF4-FFF2-40B4-BE49-F238E27FC236}">
                <a16:creationId xmlns:a16="http://schemas.microsoft.com/office/drawing/2014/main" id="{E12086C2-B3B5-4C39-969B-AE5847DA531D}"/>
              </a:ext>
            </a:extLst>
          </p:cNvPr>
          <p:cNvGrpSpPr>
            <a:grpSpLocks/>
          </p:cNvGrpSpPr>
          <p:nvPr/>
        </p:nvGrpSpPr>
        <p:grpSpPr bwMode="auto">
          <a:xfrm>
            <a:off x="101600" y="4143375"/>
            <a:ext cx="1803400" cy="782638"/>
            <a:chOff x="160" y="2507"/>
            <a:chExt cx="1136" cy="493"/>
          </a:xfrm>
        </p:grpSpPr>
        <p:sp>
          <p:nvSpPr>
            <p:cNvPr id="45102" name="Rectangle 110">
              <a:extLst>
                <a:ext uri="{FF2B5EF4-FFF2-40B4-BE49-F238E27FC236}">
                  <a16:creationId xmlns:a16="http://schemas.microsoft.com/office/drawing/2014/main" id="{79F15F21-7C54-40C1-8920-22CF1DF5B95A}"/>
                </a:ext>
              </a:extLst>
            </p:cNvPr>
            <p:cNvSpPr>
              <a:spLocks noChangeArrowheads="1"/>
            </p:cNvSpPr>
            <p:nvPr/>
          </p:nvSpPr>
          <p:spPr bwMode="auto">
            <a:xfrm>
              <a:off x="292" y="2507"/>
              <a:ext cx="956" cy="421"/>
            </a:xfrm>
            <a:prstGeom prst="rect">
              <a:avLst/>
            </a:prstGeom>
            <a:solidFill>
              <a:schemeClr val="bg1"/>
            </a:solidFill>
            <a:ln w="25400" algn="ctr">
              <a:solidFill>
                <a:srgbClr val="003C6A"/>
              </a:solidFill>
              <a:miter lim="800000"/>
              <a:headEnd/>
              <a:tailEnd/>
            </a:ln>
          </p:spPr>
          <p:txBody>
            <a:bodyPr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de-DE" altLang="de-DE" sz="1800">
                <a:solidFill>
                  <a:srgbClr val="FFFFFF"/>
                </a:solidFill>
              </a:endParaRPr>
            </a:p>
          </p:txBody>
        </p:sp>
        <p:sp>
          <p:nvSpPr>
            <p:cNvPr id="45103" name="Oval 111">
              <a:extLst>
                <a:ext uri="{FF2B5EF4-FFF2-40B4-BE49-F238E27FC236}">
                  <a16:creationId xmlns:a16="http://schemas.microsoft.com/office/drawing/2014/main" id="{409118C8-9126-48D3-A1C1-DF97353DB813}"/>
                </a:ext>
              </a:extLst>
            </p:cNvPr>
            <p:cNvSpPr>
              <a:spLocks noChangeArrowheads="1"/>
            </p:cNvSpPr>
            <p:nvPr/>
          </p:nvSpPr>
          <p:spPr bwMode="auto">
            <a:xfrm>
              <a:off x="160" y="2589"/>
              <a:ext cx="240" cy="240"/>
            </a:xfrm>
            <a:prstGeom prst="ellipse">
              <a:avLst/>
            </a:prstGeom>
            <a:solidFill>
              <a:schemeClr val="accent2"/>
            </a:solidFill>
            <a:ln w="25400" algn="ctr">
              <a:solidFill>
                <a:srgbClr val="003C6A"/>
              </a:solidFill>
              <a:round/>
              <a:headEnd/>
              <a:tailEnd/>
            </a:ln>
          </p:spPr>
          <p:txBody>
            <a:bodyPr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2000" b="1">
                  <a:solidFill>
                    <a:srgbClr val="006AD0"/>
                  </a:solidFill>
                </a:rPr>
                <a:t>1</a:t>
              </a:r>
              <a:endParaRPr lang="en-US" altLang="de-DE" sz="2000" b="1">
                <a:solidFill>
                  <a:srgbClr val="006AD0"/>
                </a:solidFill>
              </a:endParaRPr>
            </a:p>
          </p:txBody>
        </p:sp>
        <p:sp>
          <p:nvSpPr>
            <p:cNvPr id="45104" name="Text Box 12">
              <a:extLst>
                <a:ext uri="{FF2B5EF4-FFF2-40B4-BE49-F238E27FC236}">
                  <a16:creationId xmlns:a16="http://schemas.microsoft.com/office/drawing/2014/main" id="{1B903A98-FCC3-45AA-AC8B-F7D4E8FFEF2C}"/>
                </a:ext>
              </a:extLst>
            </p:cNvPr>
            <p:cNvSpPr txBox="1">
              <a:spLocks noChangeArrowheads="1"/>
            </p:cNvSpPr>
            <p:nvPr/>
          </p:nvSpPr>
          <p:spPr bwMode="auto">
            <a:xfrm>
              <a:off x="382" y="2535"/>
              <a:ext cx="914"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400" b="1">
                  <a:solidFill>
                    <a:srgbClr val="FFFFFF"/>
                  </a:solidFill>
                </a:rPr>
                <a:t>Dmab bindet an RANKL</a:t>
              </a:r>
              <a:endParaRPr lang="en-US" altLang="de-DE" sz="1400" b="1">
                <a:solidFill>
                  <a:srgbClr val="FFFFFF"/>
                </a:solidFill>
              </a:endParaRPr>
            </a:p>
            <a:p>
              <a:pPr eaLnBrk="1" hangingPunct="1">
                <a:lnSpc>
                  <a:spcPct val="100000"/>
                </a:lnSpc>
                <a:spcBef>
                  <a:spcPct val="0"/>
                </a:spcBef>
                <a:buClrTx/>
                <a:buFontTx/>
                <a:buNone/>
              </a:pPr>
              <a:endParaRPr lang="en-US" altLang="de-DE" sz="1400" b="1">
                <a:solidFill>
                  <a:srgbClr val="FFFFFF"/>
                </a:solidFill>
              </a:endParaRPr>
            </a:p>
          </p:txBody>
        </p:sp>
      </p:grpSp>
      <p:grpSp>
        <p:nvGrpSpPr>
          <p:cNvPr id="45091" name="Group 76">
            <a:extLst>
              <a:ext uri="{FF2B5EF4-FFF2-40B4-BE49-F238E27FC236}">
                <a16:creationId xmlns:a16="http://schemas.microsoft.com/office/drawing/2014/main" id="{D041C587-21C9-4024-9884-69E7A5AC3BDF}"/>
              </a:ext>
            </a:extLst>
          </p:cNvPr>
          <p:cNvGrpSpPr>
            <a:grpSpLocks/>
          </p:cNvGrpSpPr>
          <p:nvPr/>
        </p:nvGrpSpPr>
        <p:grpSpPr bwMode="auto">
          <a:xfrm>
            <a:off x="5848350" y="3276600"/>
            <a:ext cx="2719388" cy="942975"/>
            <a:chOff x="3783" y="2291"/>
            <a:chExt cx="1257" cy="594"/>
          </a:xfrm>
        </p:grpSpPr>
        <p:sp>
          <p:nvSpPr>
            <p:cNvPr id="45100" name="Rectangle 110">
              <a:extLst>
                <a:ext uri="{FF2B5EF4-FFF2-40B4-BE49-F238E27FC236}">
                  <a16:creationId xmlns:a16="http://schemas.microsoft.com/office/drawing/2014/main" id="{3117C1AF-0FAD-4ACF-98B4-042E5FBC55AE}"/>
                </a:ext>
              </a:extLst>
            </p:cNvPr>
            <p:cNvSpPr>
              <a:spLocks noChangeArrowheads="1"/>
            </p:cNvSpPr>
            <p:nvPr/>
          </p:nvSpPr>
          <p:spPr bwMode="auto">
            <a:xfrm>
              <a:off x="3783" y="2297"/>
              <a:ext cx="1209" cy="439"/>
            </a:xfrm>
            <a:prstGeom prst="rect">
              <a:avLst/>
            </a:prstGeom>
            <a:solidFill>
              <a:schemeClr val="bg1"/>
            </a:solidFill>
            <a:ln w="25400" algn="ctr">
              <a:solidFill>
                <a:srgbClr val="003C6A"/>
              </a:solidFill>
              <a:miter lim="800000"/>
              <a:headEnd/>
              <a:tailEnd/>
            </a:ln>
          </p:spPr>
          <p:txBody>
            <a:bodyPr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de-DE" altLang="de-DE" sz="1800">
                <a:solidFill>
                  <a:srgbClr val="FFFFFF"/>
                </a:solidFill>
              </a:endParaRPr>
            </a:p>
          </p:txBody>
        </p:sp>
        <p:sp>
          <p:nvSpPr>
            <p:cNvPr id="45101" name="Text Box 12">
              <a:extLst>
                <a:ext uri="{FF2B5EF4-FFF2-40B4-BE49-F238E27FC236}">
                  <a16:creationId xmlns:a16="http://schemas.microsoft.com/office/drawing/2014/main" id="{361CF5C1-EA28-4903-B0E7-4B0677C2A141}"/>
                </a:ext>
              </a:extLst>
            </p:cNvPr>
            <p:cNvSpPr txBox="1">
              <a:spLocks noChangeArrowheads="1"/>
            </p:cNvSpPr>
            <p:nvPr/>
          </p:nvSpPr>
          <p:spPr bwMode="auto">
            <a:xfrm>
              <a:off x="3873" y="2291"/>
              <a:ext cx="1167"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400" b="1">
                  <a:solidFill>
                    <a:srgbClr val="FFFFFF"/>
                  </a:solidFill>
                </a:rPr>
                <a:t>Dmab hemmt die Funktion und das Überleben von Osteoklasten</a:t>
              </a:r>
              <a:endParaRPr lang="en-US" altLang="de-DE" sz="1400" b="1">
                <a:solidFill>
                  <a:srgbClr val="FFFFFF"/>
                </a:solidFill>
              </a:endParaRPr>
            </a:p>
            <a:p>
              <a:pPr eaLnBrk="1" hangingPunct="1">
                <a:lnSpc>
                  <a:spcPct val="100000"/>
                </a:lnSpc>
                <a:spcBef>
                  <a:spcPct val="0"/>
                </a:spcBef>
                <a:buClrTx/>
                <a:buFontTx/>
                <a:buNone/>
              </a:pPr>
              <a:endParaRPr lang="en-US" altLang="de-DE" sz="1400" b="1">
                <a:solidFill>
                  <a:srgbClr val="FFFFFF"/>
                </a:solidFill>
              </a:endParaRPr>
            </a:p>
          </p:txBody>
        </p:sp>
      </p:grpSp>
      <p:sp>
        <p:nvSpPr>
          <p:cNvPr id="45092" name="AutoShape 78">
            <a:extLst>
              <a:ext uri="{FF2B5EF4-FFF2-40B4-BE49-F238E27FC236}">
                <a16:creationId xmlns:a16="http://schemas.microsoft.com/office/drawing/2014/main" id="{8D3BA500-FBDA-4427-BDA1-D3B56255FFD8}"/>
              </a:ext>
            </a:extLst>
          </p:cNvPr>
          <p:cNvSpPr>
            <a:spLocks noChangeArrowheads="1"/>
          </p:cNvSpPr>
          <p:nvPr/>
        </p:nvSpPr>
        <p:spPr bwMode="auto">
          <a:xfrm rot="4233226">
            <a:off x="5419725" y="3952875"/>
            <a:ext cx="381000" cy="381000"/>
          </a:xfrm>
          <a:prstGeom prst="plus">
            <a:avLst>
              <a:gd name="adj" fmla="val 44509"/>
            </a:avLst>
          </a:prstGeom>
          <a:solidFill>
            <a:srgbClr val="FF0000">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de-DE" altLang="de-DE" sz="1800">
              <a:solidFill>
                <a:srgbClr val="FFFFFF"/>
              </a:solidFill>
            </a:endParaRPr>
          </a:p>
        </p:txBody>
      </p:sp>
      <p:sp>
        <p:nvSpPr>
          <p:cNvPr id="45093" name="AutoShape 79">
            <a:extLst>
              <a:ext uri="{FF2B5EF4-FFF2-40B4-BE49-F238E27FC236}">
                <a16:creationId xmlns:a16="http://schemas.microsoft.com/office/drawing/2014/main" id="{E81D2A99-320F-4AC0-99DA-F15017839F28}"/>
              </a:ext>
            </a:extLst>
          </p:cNvPr>
          <p:cNvSpPr>
            <a:spLocks noChangeArrowheads="1"/>
          </p:cNvSpPr>
          <p:nvPr/>
        </p:nvSpPr>
        <p:spPr bwMode="auto">
          <a:xfrm rot="4233226">
            <a:off x="3638550" y="2586038"/>
            <a:ext cx="381000" cy="381000"/>
          </a:xfrm>
          <a:prstGeom prst="plus">
            <a:avLst>
              <a:gd name="adj" fmla="val 44509"/>
            </a:avLst>
          </a:prstGeom>
          <a:solidFill>
            <a:srgbClr val="FF0000">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de-DE" altLang="de-DE" sz="1800">
              <a:solidFill>
                <a:srgbClr val="FFFFFF"/>
              </a:solidFill>
            </a:endParaRPr>
          </a:p>
        </p:txBody>
      </p:sp>
      <p:pic>
        <p:nvPicPr>
          <p:cNvPr id="45094" name="Picture 63" descr="RANK_Pass_Main">
            <a:extLst>
              <a:ext uri="{FF2B5EF4-FFF2-40B4-BE49-F238E27FC236}">
                <a16:creationId xmlns:a16="http://schemas.microsoft.com/office/drawing/2014/main" id="{322EEA40-94EB-4CCE-87E6-177306D4D0F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9995094">
            <a:off x="2189163" y="2700338"/>
            <a:ext cx="236537"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95" name="Text Box 4">
            <a:extLst>
              <a:ext uri="{FF2B5EF4-FFF2-40B4-BE49-F238E27FC236}">
                <a16:creationId xmlns:a16="http://schemas.microsoft.com/office/drawing/2014/main" id="{4B5A542A-F6DC-4C79-8E5A-62AF8307DA2B}"/>
              </a:ext>
            </a:extLst>
          </p:cNvPr>
          <p:cNvSpPr txBox="1">
            <a:spLocks noChangeArrowheads="1"/>
          </p:cNvSpPr>
          <p:nvPr/>
        </p:nvSpPr>
        <p:spPr bwMode="auto">
          <a:xfrm>
            <a:off x="169863" y="6022975"/>
            <a:ext cx="88185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000" dirty="0">
                <a:solidFill>
                  <a:schemeClr val="bg2"/>
                </a:solidFill>
              </a:rPr>
              <a:t>*RANK (</a:t>
            </a:r>
            <a:r>
              <a:rPr lang="de-DE" altLang="de-DE" sz="1000" dirty="0" err="1">
                <a:solidFill>
                  <a:schemeClr val="bg2"/>
                </a:solidFill>
              </a:rPr>
              <a:t>receptor</a:t>
            </a:r>
            <a:r>
              <a:rPr lang="de-DE" altLang="de-DE" sz="1000" dirty="0">
                <a:solidFill>
                  <a:schemeClr val="bg2"/>
                </a:solidFill>
              </a:rPr>
              <a:t> </a:t>
            </a:r>
            <a:r>
              <a:rPr lang="de-DE" altLang="de-DE" sz="1000" dirty="0" err="1">
                <a:solidFill>
                  <a:schemeClr val="bg2"/>
                </a:solidFill>
              </a:rPr>
              <a:t>activator</a:t>
            </a:r>
            <a:r>
              <a:rPr lang="de-DE" altLang="de-DE" sz="1000" dirty="0">
                <a:solidFill>
                  <a:schemeClr val="bg2"/>
                </a:solidFill>
              </a:rPr>
              <a:t> </a:t>
            </a:r>
            <a:r>
              <a:rPr lang="de-DE" altLang="de-DE" sz="1000" dirty="0" err="1">
                <a:solidFill>
                  <a:schemeClr val="bg2"/>
                </a:solidFill>
              </a:rPr>
              <a:t>of</a:t>
            </a:r>
            <a:r>
              <a:rPr lang="de-DE" altLang="de-DE" sz="1000" dirty="0">
                <a:solidFill>
                  <a:schemeClr val="bg2"/>
                </a:solidFill>
              </a:rPr>
              <a:t> </a:t>
            </a:r>
            <a:r>
              <a:rPr lang="de-DE" altLang="de-DE" sz="1000" dirty="0" err="1">
                <a:solidFill>
                  <a:schemeClr val="bg2"/>
                </a:solidFill>
              </a:rPr>
              <a:t>nuclear</a:t>
            </a:r>
            <a:r>
              <a:rPr lang="de-DE" altLang="de-DE" sz="1000" dirty="0">
                <a:solidFill>
                  <a:schemeClr val="bg2"/>
                </a:solidFill>
              </a:rPr>
              <a:t> </a:t>
            </a:r>
            <a:r>
              <a:rPr lang="de-DE" altLang="de-DE" sz="1000" dirty="0" err="1">
                <a:solidFill>
                  <a:schemeClr val="bg2"/>
                </a:solidFill>
              </a:rPr>
              <a:t>factor-κB</a:t>
            </a:r>
            <a:r>
              <a:rPr lang="de-DE" altLang="de-DE" sz="1000" dirty="0">
                <a:solidFill>
                  <a:schemeClr val="bg2"/>
                </a:solidFill>
              </a:rPr>
              <a:t>) ist ein Rezeptor auf der Oberfläche von Osteoklasten und deren Vorläuferzellen. Die Interaktion von RANK mit seinem Liganden RANKL ist essentiell für die Bildung, Funktion und das Überleben von Osteoklasten. Denosumab ist ein monoklonaler Antikörper der an RANKL bindet und dadurch RANKL daran hindert, seinen Rezeptor RANK zu aktivieren; Cummings SR, et al. </a:t>
            </a:r>
            <a:r>
              <a:rPr lang="de-DE" altLang="de-DE" sz="1000" i="1" dirty="0">
                <a:solidFill>
                  <a:schemeClr val="bg2"/>
                </a:solidFill>
              </a:rPr>
              <a:t>NEJM 2009;361:756-765;</a:t>
            </a:r>
            <a:endParaRPr lang="de-DE" altLang="de-DE" sz="1000" dirty="0">
              <a:solidFill>
                <a:schemeClr val="bg2"/>
              </a:solidFill>
            </a:endParaRPr>
          </a:p>
          <a:p>
            <a:pPr eaLnBrk="1" hangingPunct="1">
              <a:lnSpc>
                <a:spcPct val="100000"/>
              </a:lnSpc>
              <a:spcBef>
                <a:spcPct val="0"/>
              </a:spcBef>
              <a:buClrTx/>
              <a:buFontTx/>
              <a:buNone/>
            </a:pPr>
            <a:r>
              <a:rPr lang="en-US" altLang="de-DE" sz="1000" dirty="0">
                <a:solidFill>
                  <a:schemeClr val="bg2"/>
                </a:solidFill>
              </a:rPr>
              <a:t>Aktuelle Fachinformation Prolia®.</a:t>
            </a:r>
            <a:r>
              <a:rPr lang="de-DE" altLang="de-DE" sz="1000" dirty="0">
                <a:solidFill>
                  <a:schemeClr val="bg2"/>
                </a:solidFill>
              </a:rPr>
              <a:t>; Boyle WJ et al. Nature 2003; 423:337–342; </a:t>
            </a:r>
            <a:r>
              <a:rPr lang="nl-NL" altLang="de-DE" sz="1000" dirty="0">
                <a:solidFill>
                  <a:schemeClr val="bg2"/>
                </a:solidFill>
              </a:rPr>
              <a:t>Kostenuik PJ. Curr Opin Pharmacol 2005;5 618–625.</a:t>
            </a:r>
          </a:p>
          <a:p>
            <a:pPr eaLnBrk="1" hangingPunct="1">
              <a:lnSpc>
                <a:spcPct val="100000"/>
              </a:lnSpc>
              <a:spcBef>
                <a:spcPct val="0"/>
              </a:spcBef>
              <a:buClrTx/>
              <a:buFontTx/>
              <a:buNone/>
            </a:pPr>
            <a:r>
              <a:rPr lang="de-DE" altLang="de-DE" sz="1000" dirty="0">
                <a:solidFill>
                  <a:schemeClr val="bg2"/>
                </a:solidFill>
              </a:rPr>
              <a:t>.</a:t>
            </a:r>
            <a:endParaRPr lang="en-US" altLang="de-DE" sz="1000" dirty="0">
              <a:solidFill>
                <a:schemeClr val="bg2"/>
              </a:solidFill>
            </a:endParaRPr>
          </a:p>
          <a:p>
            <a:pPr eaLnBrk="1" hangingPunct="1">
              <a:lnSpc>
                <a:spcPct val="100000"/>
              </a:lnSpc>
              <a:spcBef>
                <a:spcPct val="0"/>
              </a:spcBef>
              <a:buClrTx/>
              <a:buFontTx/>
              <a:buNone/>
            </a:pPr>
            <a:endParaRPr lang="en-US" altLang="de-DE" sz="1000" dirty="0">
              <a:solidFill>
                <a:srgbClr val="000000"/>
              </a:solidFill>
            </a:endParaRPr>
          </a:p>
        </p:txBody>
      </p:sp>
      <p:sp>
        <p:nvSpPr>
          <p:cNvPr id="45096" name="Rectangle 5">
            <a:extLst>
              <a:ext uri="{FF2B5EF4-FFF2-40B4-BE49-F238E27FC236}">
                <a16:creationId xmlns:a16="http://schemas.microsoft.com/office/drawing/2014/main" id="{F8393C06-5367-4AE3-A4D1-AF50B10AE680}"/>
              </a:ext>
            </a:extLst>
          </p:cNvPr>
          <p:cNvSpPr>
            <a:spLocks noChangeArrowheads="1"/>
          </p:cNvSpPr>
          <p:nvPr/>
        </p:nvSpPr>
        <p:spPr bwMode="auto">
          <a:xfrm>
            <a:off x="173038" y="6659563"/>
            <a:ext cx="22252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50000"/>
              </a:spcBef>
              <a:buClrTx/>
              <a:buFontTx/>
              <a:buNone/>
            </a:pPr>
            <a:r>
              <a:rPr lang="de-DE" altLang="de-DE" sz="800" dirty="0">
                <a:solidFill>
                  <a:srgbClr val="000000"/>
                </a:solidFill>
              </a:rPr>
              <a:t>© 2021 Amgen Inc.</a:t>
            </a:r>
            <a:r>
              <a:rPr lang="en-US" altLang="de-DE" sz="800" dirty="0">
                <a:solidFill>
                  <a:srgbClr val="000000"/>
                </a:solidFill>
              </a:rPr>
              <a:t> </a:t>
            </a:r>
            <a:r>
              <a:rPr lang="de-DE" altLang="de-DE" sz="800" dirty="0">
                <a:solidFill>
                  <a:srgbClr val="000000"/>
                </a:solidFill>
              </a:rPr>
              <a:t>Alle Rechte vorbehalten.</a:t>
            </a:r>
            <a:endParaRPr lang="en-US" altLang="de-DE" sz="800" dirty="0">
              <a:solidFill>
                <a:srgbClr val="000000"/>
              </a:solidFill>
            </a:endParaRPr>
          </a:p>
          <a:p>
            <a:pPr eaLnBrk="1" hangingPunct="1">
              <a:lnSpc>
                <a:spcPct val="100000"/>
              </a:lnSpc>
              <a:spcBef>
                <a:spcPct val="50000"/>
              </a:spcBef>
              <a:buClrTx/>
              <a:buFontTx/>
              <a:buNone/>
            </a:pPr>
            <a:endParaRPr lang="en-US" altLang="de-DE" sz="800" dirty="0">
              <a:solidFill>
                <a:srgbClr val="000000"/>
              </a:solidFill>
            </a:endParaRPr>
          </a:p>
        </p:txBody>
      </p:sp>
      <p:sp>
        <p:nvSpPr>
          <p:cNvPr id="45097" name="Oval 111">
            <a:extLst>
              <a:ext uri="{FF2B5EF4-FFF2-40B4-BE49-F238E27FC236}">
                <a16:creationId xmlns:a16="http://schemas.microsoft.com/office/drawing/2014/main" id="{57C375D0-914C-42E2-BA69-0B29C8CAE9CC}"/>
              </a:ext>
            </a:extLst>
          </p:cNvPr>
          <p:cNvSpPr>
            <a:spLocks noChangeArrowheads="1"/>
          </p:cNvSpPr>
          <p:nvPr/>
        </p:nvSpPr>
        <p:spPr bwMode="auto">
          <a:xfrm>
            <a:off x="528638" y="1849438"/>
            <a:ext cx="381000" cy="381000"/>
          </a:xfrm>
          <a:prstGeom prst="ellipse">
            <a:avLst/>
          </a:prstGeom>
          <a:solidFill>
            <a:schemeClr val="accent2"/>
          </a:solidFill>
          <a:ln w="25400" algn="ctr">
            <a:solidFill>
              <a:srgbClr val="003C6A"/>
            </a:solidFill>
            <a:round/>
            <a:headEnd/>
            <a:tailEnd/>
          </a:ln>
        </p:spPr>
        <p:txBody>
          <a:bodyPr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2000" b="1">
                <a:solidFill>
                  <a:srgbClr val="006AD0"/>
                </a:solidFill>
              </a:rPr>
              <a:t>2</a:t>
            </a:r>
            <a:endParaRPr lang="en-US" altLang="de-DE" sz="2000" b="1">
              <a:solidFill>
                <a:srgbClr val="006AD0"/>
              </a:solidFill>
            </a:endParaRPr>
          </a:p>
        </p:txBody>
      </p:sp>
      <p:sp>
        <p:nvSpPr>
          <p:cNvPr id="45098" name="Oval 111">
            <a:extLst>
              <a:ext uri="{FF2B5EF4-FFF2-40B4-BE49-F238E27FC236}">
                <a16:creationId xmlns:a16="http://schemas.microsoft.com/office/drawing/2014/main" id="{53C65062-D25C-4E35-95C6-E7878A1903FA}"/>
              </a:ext>
            </a:extLst>
          </p:cNvPr>
          <p:cNvSpPr>
            <a:spLocks noChangeArrowheads="1"/>
          </p:cNvSpPr>
          <p:nvPr/>
        </p:nvSpPr>
        <p:spPr bwMode="auto">
          <a:xfrm>
            <a:off x="3916363" y="2266950"/>
            <a:ext cx="381000" cy="381000"/>
          </a:xfrm>
          <a:prstGeom prst="ellipse">
            <a:avLst/>
          </a:prstGeom>
          <a:solidFill>
            <a:schemeClr val="accent2"/>
          </a:solidFill>
          <a:ln w="25400" algn="ctr">
            <a:solidFill>
              <a:srgbClr val="003C6A"/>
            </a:solidFill>
            <a:round/>
            <a:headEnd/>
            <a:tailEnd/>
          </a:ln>
        </p:spPr>
        <p:txBody>
          <a:bodyPr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2000" b="1">
                <a:solidFill>
                  <a:srgbClr val="006AD0"/>
                </a:solidFill>
              </a:rPr>
              <a:t>3</a:t>
            </a:r>
            <a:endParaRPr lang="en-US" altLang="de-DE" sz="2000" b="1">
              <a:solidFill>
                <a:srgbClr val="006AD0"/>
              </a:solidFill>
            </a:endParaRPr>
          </a:p>
        </p:txBody>
      </p:sp>
      <p:sp>
        <p:nvSpPr>
          <p:cNvPr id="45099" name="Oval 111">
            <a:extLst>
              <a:ext uri="{FF2B5EF4-FFF2-40B4-BE49-F238E27FC236}">
                <a16:creationId xmlns:a16="http://schemas.microsoft.com/office/drawing/2014/main" id="{6F9D77A8-29C8-4AEA-AA3F-254A447AD441}"/>
              </a:ext>
            </a:extLst>
          </p:cNvPr>
          <p:cNvSpPr>
            <a:spLocks noChangeArrowheads="1"/>
          </p:cNvSpPr>
          <p:nvPr/>
        </p:nvSpPr>
        <p:spPr bwMode="auto">
          <a:xfrm>
            <a:off x="5627688" y="3448050"/>
            <a:ext cx="381000" cy="381000"/>
          </a:xfrm>
          <a:prstGeom prst="ellipse">
            <a:avLst/>
          </a:prstGeom>
          <a:solidFill>
            <a:schemeClr val="accent2"/>
          </a:solidFill>
          <a:ln w="25400" algn="ctr">
            <a:solidFill>
              <a:srgbClr val="003C6A"/>
            </a:solidFill>
            <a:round/>
            <a:headEnd/>
            <a:tailEnd/>
          </a:ln>
        </p:spPr>
        <p:txBody>
          <a:bodyPr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2000" b="1">
                <a:solidFill>
                  <a:srgbClr val="006AD0"/>
                </a:solidFill>
              </a:rPr>
              <a:t>4</a:t>
            </a:r>
            <a:endParaRPr lang="en-US" altLang="de-DE" sz="2000" b="1">
              <a:solidFill>
                <a:srgbClr val="006AD0"/>
              </a:solidFill>
            </a:endParaRPr>
          </a:p>
        </p:txBody>
      </p:sp>
    </p:spTree>
    <p:custDataLst>
      <p:tags r:id="rId1"/>
    </p:custData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Oval 9">
            <a:extLst>
              <a:ext uri="{FF2B5EF4-FFF2-40B4-BE49-F238E27FC236}">
                <a16:creationId xmlns:a16="http://schemas.microsoft.com/office/drawing/2014/main" id="{B192478F-5C9D-4A9A-A7CF-435D2CE9763E}"/>
              </a:ext>
            </a:extLst>
          </p:cNvPr>
          <p:cNvSpPr>
            <a:spLocks noChangeArrowheads="1"/>
          </p:cNvSpPr>
          <p:nvPr/>
        </p:nvSpPr>
        <p:spPr bwMode="auto">
          <a:xfrm>
            <a:off x="4610100" y="4043363"/>
            <a:ext cx="4495800" cy="730250"/>
          </a:xfrm>
          <a:prstGeom prst="ellipse">
            <a:avLst/>
          </a:prstGeom>
          <a:solidFill>
            <a:srgbClr val="FFC000"/>
          </a:solidFill>
          <a:ln w="9525" algn="ctr">
            <a:solidFill>
              <a:srgbClr val="FFC000"/>
            </a:solidFill>
            <a:round/>
            <a:headEnd/>
            <a:tailEnd/>
          </a:ln>
        </p:spPr>
        <p:txBody>
          <a:bodyPr wrap="none" lIns="18288" tIns="18288" rIns="18288" bIns="18288"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de-DE" altLang="de-DE" sz="2000"/>
          </a:p>
        </p:txBody>
      </p:sp>
      <p:sp>
        <p:nvSpPr>
          <p:cNvPr id="47107" name="Oval 8">
            <a:extLst>
              <a:ext uri="{FF2B5EF4-FFF2-40B4-BE49-F238E27FC236}">
                <a16:creationId xmlns:a16="http://schemas.microsoft.com/office/drawing/2014/main" id="{D6D8DC68-4035-421E-8345-29A8326DBF7A}"/>
              </a:ext>
            </a:extLst>
          </p:cNvPr>
          <p:cNvSpPr>
            <a:spLocks noChangeArrowheads="1"/>
          </p:cNvSpPr>
          <p:nvPr/>
        </p:nvSpPr>
        <p:spPr bwMode="auto">
          <a:xfrm>
            <a:off x="193675" y="4043363"/>
            <a:ext cx="4341813" cy="730250"/>
          </a:xfrm>
          <a:prstGeom prst="ellipse">
            <a:avLst/>
          </a:prstGeom>
          <a:solidFill>
            <a:srgbClr val="FFC000"/>
          </a:solidFill>
          <a:ln w="9525" algn="ctr">
            <a:solidFill>
              <a:srgbClr val="FFC000"/>
            </a:solidFill>
            <a:round/>
            <a:headEnd/>
            <a:tailEnd/>
          </a:ln>
        </p:spPr>
        <p:txBody>
          <a:bodyPr wrap="none" lIns="18288" tIns="18288" rIns="18288" bIns="18288"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de-DE" altLang="de-DE" sz="2000"/>
          </a:p>
        </p:txBody>
      </p:sp>
      <p:sp>
        <p:nvSpPr>
          <p:cNvPr id="47108" name="Rectangle 2">
            <a:extLst>
              <a:ext uri="{FF2B5EF4-FFF2-40B4-BE49-F238E27FC236}">
                <a16:creationId xmlns:a16="http://schemas.microsoft.com/office/drawing/2014/main" id="{CDF5008C-70EA-420E-94DD-4F043C609748}"/>
              </a:ext>
            </a:extLst>
          </p:cNvPr>
          <p:cNvSpPr txBox="1">
            <a:spLocks noChangeArrowheads="1"/>
          </p:cNvSpPr>
          <p:nvPr/>
        </p:nvSpPr>
        <p:spPr bwMode="gray">
          <a:xfrm>
            <a:off x="306388" y="304800"/>
            <a:ext cx="8837612"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nSpc>
                <a:spcPct val="95000"/>
              </a:lnSpc>
              <a:spcBef>
                <a:spcPct val="0"/>
              </a:spcBef>
              <a:buClrTx/>
              <a:buFontTx/>
              <a:buNone/>
            </a:pPr>
            <a:r>
              <a:rPr lang="en-US" altLang="de-DE" sz="2800" b="1"/>
              <a:t>Unterschiede im Wirkmechanismus zwischen </a:t>
            </a:r>
            <a:br>
              <a:rPr lang="en-US" altLang="de-DE" sz="2800" b="1"/>
            </a:br>
            <a:r>
              <a:rPr lang="en-US" altLang="de-DE" sz="2800" b="1"/>
              <a:t>Bisphosphonaten und Denosumab</a:t>
            </a:r>
            <a:endParaRPr lang="de-CH" altLang="de-DE" sz="2800" b="1"/>
          </a:p>
        </p:txBody>
      </p:sp>
      <p:sp>
        <p:nvSpPr>
          <p:cNvPr id="47109" name="Rectangle 3">
            <a:extLst>
              <a:ext uri="{FF2B5EF4-FFF2-40B4-BE49-F238E27FC236}">
                <a16:creationId xmlns:a16="http://schemas.microsoft.com/office/drawing/2014/main" id="{69FBFF1D-3EF8-45FF-8481-C83556D3807B}"/>
              </a:ext>
            </a:extLst>
          </p:cNvPr>
          <p:cNvSpPr txBox="1">
            <a:spLocks noChangeArrowheads="1"/>
          </p:cNvSpPr>
          <p:nvPr/>
        </p:nvSpPr>
        <p:spPr bwMode="gray">
          <a:xfrm>
            <a:off x="304800" y="1843088"/>
            <a:ext cx="442436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buClr>
                <a:srgbClr val="99CCFF"/>
              </a:buClr>
              <a:buFont typeface="Wingdings" panose="05000000000000000000" pitchFamily="2" charset="2"/>
              <a:buNone/>
            </a:pPr>
            <a:r>
              <a:rPr lang="en-US" altLang="de-DE" b="1" u="sng"/>
              <a:t>Bisphosphonate</a:t>
            </a:r>
          </a:p>
          <a:p>
            <a:pPr>
              <a:buClr>
                <a:srgbClr val="99CCFF"/>
              </a:buClr>
              <a:buFont typeface="Wingdings" panose="05000000000000000000" pitchFamily="2" charset="2"/>
              <a:buNone/>
            </a:pPr>
            <a:endParaRPr lang="en-US" altLang="de-DE" sz="2000" b="1"/>
          </a:p>
          <a:p>
            <a:pPr>
              <a:buClr>
                <a:srgbClr val="99CCFF"/>
              </a:buClr>
              <a:buFont typeface="Wingdings" panose="05000000000000000000" pitchFamily="2" charset="2"/>
              <a:buChar char=""/>
            </a:pPr>
            <a:r>
              <a:rPr lang="en-US" altLang="de-DE" sz="2000"/>
              <a:t>Binden spezifisch an     Hydroxylapatit</a:t>
            </a:r>
            <a:r>
              <a:rPr lang="en-US" altLang="de-DE" sz="2000" baseline="30000"/>
              <a:t>3</a:t>
            </a:r>
            <a:br>
              <a:rPr lang="en-US" altLang="de-DE" sz="2000"/>
            </a:br>
            <a:r>
              <a:rPr lang="en-US" altLang="de-DE" sz="2000"/>
              <a:t> </a:t>
            </a:r>
          </a:p>
          <a:p>
            <a:pPr>
              <a:buClr>
                <a:srgbClr val="99CCFF"/>
              </a:buClr>
              <a:buFont typeface="Wingdings" panose="05000000000000000000" pitchFamily="2" charset="2"/>
              <a:buChar char=""/>
            </a:pPr>
            <a:r>
              <a:rPr lang="en-US" altLang="de-DE" sz="2000"/>
              <a:t>Effekt auf reife Osteoklasten</a:t>
            </a:r>
            <a:r>
              <a:rPr lang="en-US" altLang="de-DE" sz="2000" baseline="30000"/>
              <a:t>3</a:t>
            </a:r>
          </a:p>
          <a:p>
            <a:pPr>
              <a:buClr>
                <a:srgbClr val="99CCFF"/>
              </a:buClr>
              <a:buFontTx/>
              <a:buNone/>
            </a:pPr>
            <a:endParaRPr lang="en-US" altLang="de-DE" sz="2000" b="1">
              <a:solidFill>
                <a:srgbClr val="66FFFF"/>
              </a:solidFill>
            </a:endParaRPr>
          </a:p>
          <a:p>
            <a:pPr>
              <a:buClr>
                <a:srgbClr val="99CCFF"/>
              </a:buClr>
              <a:buFontTx/>
              <a:buNone/>
            </a:pPr>
            <a:r>
              <a:rPr lang="en-US" altLang="de-DE" sz="2000">
                <a:solidFill>
                  <a:srgbClr val="2D8583"/>
                </a:solidFill>
              </a:rPr>
              <a:t>Vorwiegend </a:t>
            </a:r>
            <a:r>
              <a:rPr lang="en-US" altLang="de-DE" sz="2000" b="1">
                <a:solidFill>
                  <a:srgbClr val="2D8583"/>
                </a:solidFill>
              </a:rPr>
              <a:t>trabekulärer </a:t>
            </a:r>
            <a:r>
              <a:rPr lang="en-US" altLang="de-DE" sz="2000">
                <a:solidFill>
                  <a:srgbClr val="2D8583"/>
                </a:solidFill>
              </a:rPr>
              <a:t>Effekt</a:t>
            </a:r>
            <a:r>
              <a:rPr lang="en-US" altLang="de-DE" sz="2000" baseline="30000">
                <a:solidFill>
                  <a:srgbClr val="2D8583"/>
                </a:solidFill>
              </a:rPr>
              <a:t>2,4</a:t>
            </a:r>
          </a:p>
          <a:p>
            <a:pPr>
              <a:buClr>
                <a:srgbClr val="99CCFF"/>
              </a:buClr>
              <a:buFontTx/>
              <a:buNone/>
            </a:pPr>
            <a:r>
              <a:rPr lang="en-US" altLang="de-DE" sz="2000" b="1">
                <a:solidFill>
                  <a:srgbClr val="66FFFF"/>
                </a:solidFill>
              </a:rPr>
              <a:t> </a:t>
            </a:r>
            <a:endParaRPr lang="de-CH" altLang="de-DE" sz="2000" b="1">
              <a:solidFill>
                <a:srgbClr val="66FFFF"/>
              </a:solidFill>
            </a:endParaRPr>
          </a:p>
        </p:txBody>
      </p:sp>
      <p:sp>
        <p:nvSpPr>
          <p:cNvPr id="47110" name="Rectangle 4">
            <a:extLst>
              <a:ext uri="{FF2B5EF4-FFF2-40B4-BE49-F238E27FC236}">
                <a16:creationId xmlns:a16="http://schemas.microsoft.com/office/drawing/2014/main" id="{D1A57996-EFC3-46C3-96B9-AA258266FB86}"/>
              </a:ext>
            </a:extLst>
          </p:cNvPr>
          <p:cNvSpPr>
            <a:spLocks noChangeArrowheads="1"/>
          </p:cNvSpPr>
          <p:nvPr/>
        </p:nvSpPr>
        <p:spPr bwMode="auto">
          <a:xfrm>
            <a:off x="4648200" y="1843088"/>
            <a:ext cx="4495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231775" indent="-231775">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buClr>
                <a:srgbClr val="ADBF25"/>
              </a:buClr>
              <a:buFont typeface="Wingdings" panose="05000000000000000000" pitchFamily="2" charset="2"/>
              <a:buNone/>
            </a:pPr>
            <a:r>
              <a:rPr lang="en-US" altLang="de-DE" b="1" u="sng">
                <a:solidFill>
                  <a:srgbClr val="FFFFFF"/>
                </a:solidFill>
              </a:rPr>
              <a:t>Denosumab</a:t>
            </a:r>
          </a:p>
          <a:p>
            <a:pPr>
              <a:buClr>
                <a:srgbClr val="ADBF25"/>
              </a:buClr>
              <a:buFont typeface="Wingdings" panose="05000000000000000000" pitchFamily="2" charset="2"/>
              <a:buNone/>
            </a:pPr>
            <a:endParaRPr lang="en-US" altLang="de-DE" sz="2000">
              <a:solidFill>
                <a:srgbClr val="FFFFFF"/>
              </a:solidFill>
            </a:endParaRPr>
          </a:p>
          <a:p>
            <a:pPr>
              <a:buClr>
                <a:srgbClr val="ADBF25"/>
              </a:buClr>
              <a:buFont typeface="Arial" panose="020B0604020202020204" pitchFamily="34" charset="0"/>
              <a:buChar char="•"/>
            </a:pPr>
            <a:r>
              <a:rPr lang="en-US" altLang="de-DE" sz="2000">
                <a:solidFill>
                  <a:srgbClr val="FFFFFF"/>
                </a:solidFill>
              </a:rPr>
              <a:t>Bindet spezifisch an RANKL</a:t>
            </a:r>
            <a:r>
              <a:rPr lang="en-US" altLang="de-DE" sz="2000" baseline="30000"/>
              <a:t>1</a:t>
            </a:r>
            <a:br>
              <a:rPr lang="en-US" altLang="de-DE" sz="2000">
                <a:solidFill>
                  <a:srgbClr val="FFFFFF"/>
                </a:solidFill>
              </a:rPr>
            </a:br>
            <a:endParaRPr lang="en-US" altLang="de-DE" sz="2000">
              <a:solidFill>
                <a:srgbClr val="FFFFFF"/>
              </a:solidFill>
            </a:endParaRPr>
          </a:p>
          <a:p>
            <a:pPr>
              <a:buClr>
                <a:srgbClr val="ADBF25"/>
              </a:buClr>
              <a:buFont typeface="Arial" panose="020B0604020202020204" pitchFamily="34" charset="0"/>
              <a:buChar char="•"/>
            </a:pPr>
            <a:r>
              <a:rPr lang="en-US" altLang="de-DE" sz="2000">
                <a:solidFill>
                  <a:srgbClr val="FFFFFF"/>
                </a:solidFill>
              </a:rPr>
              <a:t>Effekt auf alle Stadien der Osteoklastendifferenzierung</a:t>
            </a:r>
            <a:r>
              <a:rPr lang="en-US" altLang="de-DE" sz="2000" baseline="30000"/>
              <a:t>1</a:t>
            </a:r>
          </a:p>
          <a:p>
            <a:pPr>
              <a:buClr>
                <a:srgbClr val="ADBF25"/>
              </a:buClr>
              <a:buFontTx/>
              <a:buNone/>
            </a:pPr>
            <a:endParaRPr lang="en-US" altLang="de-DE" sz="2000" b="1">
              <a:solidFill>
                <a:srgbClr val="66FFFF"/>
              </a:solidFill>
            </a:endParaRPr>
          </a:p>
          <a:p>
            <a:pPr>
              <a:buClr>
                <a:srgbClr val="ADBF25"/>
              </a:buClr>
              <a:buFontTx/>
              <a:buNone/>
            </a:pPr>
            <a:r>
              <a:rPr lang="en-US" altLang="de-DE" sz="2000" b="1">
                <a:solidFill>
                  <a:srgbClr val="2D8583"/>
                </a:solidFill>
              </a:rPr>
              <a:t>Trabekulärer </a:t>
            </a:r>
            <a:r>
              <a:rPr lang="en-US" altLang="de-DE" sz="2000">
                <a:solidFill>
                  <a:srgbClr val="2D8583"/>
                </a:solidFill>
              </a:rPr>
              <a:t>und</a:t>
            </a:r>
            <a:r>
              <a:rPr lang="en-US" altLang="de-DE" sz="2000" b="1">
                <a:solidFill>
                  <a:srgbClr val="2D8583"/>
                </a:solidFill>
              </a:rPr>
              <a:t> kortikaler </a:t>
            </a:r>
            <a:r>
              <a:rPr lang="en-US" altLang="de-DE" sz="2000">
                <a:solidFill>
                  <a:srgbClr val="2D8583"/>
                </a:solidFill>
              </a:rPr>
              <a:t>Effekt</a:t>
            </a:r>
            <a:r>
              <a:rPr lang="en-US" altLang="de-DE" sz="2000" baseline="30000">
                <a:solidFill>
                  <a:srgbClr val="2D8583"/>
                </a:solidFill>
              </a:rPr>
              <a:t>1,2 </a:t>
            </a:r>
            <a:endParaRPr lang="de-CH" altLang="de-DE" sz="2000" baseline="30000">
              <a:solidFill>
                <a:srgbClr val="2D8583"/>
              </a:solidFill>
            </a:endParaRPr>
          </a:p>
        </p:txBody>
      </p:sp>
      <p:sp>
        <p:nvSpPr>
          <p:cNvPr id="47111" name="Oval 4">
            <a:extLst>
              <a:ext uri="{FF2B5EF4-FFF2-40B4-BE49-F238E27FC236}">
                <a16:creationId xmlns:a16="http://schemas.microsoft.com/office/drawing/2014/main" id="{2176D27B-AC7C-412C-BA07-624A3189B737}"/>
              </a:ext>
            </a:extLst>
          </p:cNvPr>
          <p:cNvSpPr>
            <a:spLocks noChangeArrowheads="1"/>
          </p:cNvSpPr>
          <p:nvPr/>
        </p:nvSpPr>
        <p:spPr bwMode="auto">
          <a:xfrm>
            <a:off x="3479800" y="5135563"/>
            <a:ext cx="839788" cy="4889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lIns="0" tIns="0" rIns="0" bIns="0" anchor="ct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FontTx/>
              <a:buNone/>
            </a:pPr>
            <a:endParaRPr lang="de-DE" altLang="de-DE" sz="1200"/>
          </a:p>
        </p:txBody>
      </p:sp>
      <p:sp>
        <p:nvSpPr>
          <p:cNvPr id="47112" name="Oval 5">
            <a:extLst>
              <a:ext uri="{FF2B5EF4-FFF2-40B4-BE49-F238E27FC236}">
                <a16:creationId xmlns:a16="http://schemas.microsoft.com/office/drawing/2014/main" id="{A3342C1A-FBAA-4275-95A0-7F86E6F89CDE}"/>
              </a:ext>
            </a:extLst>
          </p:cNvPr>
          <p:cNvSpPr>
            <a:spLocks noChangeArrowheads="1"/>
          </p:cNvSpPr>
          <p:nvPr/>
        </p:nvSpPr>
        <p:spPr bwMode="auto">
          <a:xfrm>
            <a:off x="449263" y="5162550"/>
            <a:ext cx="3805237" cy="11096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lIns="0" tIns="0" rIns="0" bIns="0" anchor="ct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FontTx/>
              <a:buNone/>
            </a:pPr>
            <a:endParaRPr lang="de-DE" altLang="de-DE" sz="1200"/>
          </a:p>
        </p:txBody>
      </p:sp>
      <p:sp>
        <p:nvSpPr>
          <p:cNvPr id="47113" name="TextBox 8">
            <a:extLst>
              <a:ext uri="{FF2B5EF4-FFF2-40B4-BE49-F238E27FC236}">
                <a16:creationId xmlns:a16="http://schemas.microsoft.com/office/drawing/2014/main" id="{701FCE9D-C019-4B44-A559-977B7D65C8F7}"/>
              </a:ext>
            </a:extLst>
          </p:cNvPr>
          <p:cNvSpPr txBox="1">
            <a:spLocks noChangeArrowheads="1"/>
          </p:cNvSpPr>
          <p:nvPr/>
        </p:nvSpPr>
        <p:spPr bwMode="auto">
          <a:xfrm>
            <a:off x="117475" y="5995988"/>
            <a:ext cx="51943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000" dirty="0"/>
              <a:t>1. </a:t>
            </a:r>
            <a:r>
              <a:rPr lang="en-US" altLang="de-DE" sz="1000" dirty="0"/>
              <a:t>Aktuelle Fachinformation Prolia®.</a:t>
            </a:r>
          </a:p>
          <a:p>
            <a:pPr eaLnBrk="1" hangingPunct="1">
              <a:lnSpc>
                <a:spcPct val="100000"/>
              </a:lnSpc>
              <a:spcBef>
                <a:spcPct val="0"/>
              </a:spcBef>
              <a:buClrTx/>
              <a:buFontTx/>
              <a:buNone/>
            </a:pPr>
            <a:r>
              <a:rPr lang="de-DE" altLang="de-DE" sz="1000" dirty="0"/>
              <a:t>2. Baron R et al. </a:t>
            </a:r>
            <a:r>
              <a:rPr lang="de-DE" altLang="de-DE" sz="1000" i="1" dirty="0" err="1"/>
              <a:t>Bone</a:t>
            </a:r>
            <a:r>
              <a:rPr lang="de-DE" altLang="de-DE" sz="1000" i="1" dirty="0"/>
              <a:t>. </a:t>
            </a:r>
            <a:r>
              <a:rPr lang="de-DE" altLang="de-DE" sz="1000" dirty="0"/>
              <a:t>2011;48:677-692; </a:t>
            </a:r>
          </a:p>
          <a:p>
            <a:pPr eaLnBrk="1" hangingPunct="1">
              <a:lnSpc>
                <a:spcPct val="100000"/>
              </a:lnSpc>
              <a:spcBef>
                <a:spcPct val="0"/>
              </a:spcBef>
              <a:buClrTx/>
              <a:buFontTx/>
              <a:buNone/>
            </a:pPr>
            <a:r>
              <a:rPr lang="de-DE" altLang="de-DE" sz="1000" dirty="0"/>
              <a:t>3. Russell RG, et al.</a:t>
            </a:r>
            <a:r>
              <a:rPr lang="en-US" altLang="de-DE" sz="1000" dirty="0"/>
              <a:t> </a:t>
            </a:r>
            <a:r>
              <a:rPr lang="de-DE" altLang="de-DE" sz="1000" i="1" dirty="0"/>
              <a:t>Ann NY </a:t>
            </a:r>
            <a:r>
              <a:rPr lang="de-DE" altLang="de-DE" sz="1000" i="1" dirty="0" err="1"/>
              <a:t>Acad</a:t>
            </a:r>
            <a:r>
              <a:rPr lang="de-DE" altLang="de-DE" sz="1000" i="1" dirty="0"/>
              <a:t> </a:t>
            </a:r>
            <a:r>
              <a:rPr lang="de-DE" altLang="de-DE" sz="1000" i="1" dirty="0" err="1"/>
              <a:t>Sci</a:t>
            </a:r>
            <a:r>
              <a:rPr lang="de-DE" altLang="de-DE" sz="1000" i="1" dirty="0"/>
              <a:t>.</a:t>
            </a:r>
            <a:r>
              <a:rPr lang="en-US" altLang="de-DE" sz="1000" dirty="0"/>
              <a:t> </a:t>
            </a:r>
            <a:r>
              <a:rPr lang="de-DE" altLang="de-DE" sz="1000" dirty="0"/>
              <a:t>2007;1117:209-257</a:t>
            </a:r>
          </a:p>
          <a:p>
            <a:pPr eaLnBrk="1" hangingPunct="1">
              <a:lnSpc>
                <a:spcPct val="100000"/>
              </a:lnSpc>
              <a:spcBef>
                <a:spcPct val="0"/>
              </a:spcBef>
              <a:buClrTx/>
              <a:buFontTx/>
              <a:buNone/>
            </a:pPr>
            <a:r>
              <a:rPr lang="de-DE" altLang="de-DE" sz="1000" dirty="0"/>
              <a:t>4. Kimmel et al. </a:t>
            </a:r>
            <a:r>
              <a:rPr lang="de-DE" altLang="de-DE" sz="1000" i="1" dirty="0"/>
              <a:t>J </a:t>
            </a:r>
            <a:r>
              <a:rPr lang="de-DE" altLang="de-DE" sz="1000" i="1" dirty="0" err="1"/>
              <a:t>Dent</a:t>
            </a:r>
            <a:r>
              <a:rPr lang="de-DE" altLang="de-DE" sz="1000" i="1" dirty="0"/>
              <a:t> Res</a:t>
            </a:r>
            <a:r>
              <a:rPr lang="de-DE" altLang="de-DE" sz="1000" dirty="0"/>
              <a:t>  2007;(86):1022-1033</a:t>
            </a:r>
          </a:p>
          <a:p>
            <a:pPr eaLnBrk="1" hangingPunct="1">
              <a:lnSpc>
                <a:spcPct val="100000"/>
              </a:lnSpc>
              <a:spcBef>
                <a:spcPct val="0"/>
              </a:spcBef>
              <a:buClrTx/>
              <a:buFontTx/>
              <a:buNone/>
            </a:pPr>
            <a:endParaRPr lang="de-DE" altLang="de-DE" sz="1000" dirty="0"/>
          </a:p>
        </p:txBody>
      </p:sp>
      <p:sp useBgFill="1">
        <p:nvSpPr>
          <p:cNvPr id="47114" name="Rectangle 7">
            <a:extLst>
              <a:ext uri="{FF2B5EF4-FFF2-40B4-BE49-F238E27FC236}">
                <a16:creationId xmlns:a16="http://schemas.microsoft.com/office/drawing/2014/main" id="{7B684686-A14B-49BF-A5AF-1A820DC5B055}"/>
              </a:ext>
            </a:extLst>
          </p:cNvPr>
          <p:cNvSpPr>
            <a:spLocks noChangeArrowheads="1"/>
          </p:cNvSpPr>
          <p:nvPr/>
        </p:nvSpPr>
        <p:spPr bwMode="auto">
          <a:xfrm>
            <a:off x="7413625" y="6692900"/>
            <a:ext cx="1695450" cy="165100"/>
          </a:xfrm>
          <a:prstGeom prst="rect">
            <a:avLst/>
          </a:prstGeom>
          <a:ln>
            <a:noFill/>
          </a:ln>
          <a:extLst>
            <a:ext uri="{91240B29-F687-4F45-9708-019B960494DF}">
              <a14:hiddenLine xmlns:a14="http://schemas.microsoft.com/office/drawing/2010/main" w="9525" algn="ctr">
                <a:solidFill>
                  <a:srgbClr val="000000"/>
                </a:solidFill>
                <a:round/>
                <a:headEnd/>
                <a:tailEnd/>
              </a14:hiddenLine>
            </a:ext>
          </a:extLst>
        </p:spPr>
        <p:txBody>
          <a:bodyPr wrap="none" lIns="18288" tIns="18288" rIns="18288" bIns="18288"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de-DE" altLang="de-DE" sz="2000"/>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7">
            <a:extLst>
              <a:ext uri="{FF2B5EF4-FFF2-40B4-BE49-F238E27FC236}">
                <a16:creationId xmlns:a16="http://schemas.microsoft.com/office/drawing/2014/main" id="{7D8BE7B4-1C42-4120-A987-FF6D91532E21}"/>
              </a:ext>
            </a:extLst>
          </p:cNvPr>
          <p:cNvSpPr>
            <a:spLocks noChangeArrowheads="1"/>
          </p:cNvSpPr>
          <p:nvPr/>
        </p:nvSpPr>
        <p:spPr bwMode="gray">
          <a:xfrm>
            <a:off x="457200" y="80963"/>
            <a:ext cx="8229600"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95000"/>
              </a:lnSpc>
              <a:spcBef>
                <a:spcPct val="0"/>
              </a:spcBef>
              <a:buClrTx/>
              <a:buFontTx/>
              <a:buNone/>
            </a:pPr>
            <a:endParaRPr lang="de-DE" altLang="de-DE" sz="3200">
              <a:solidFill>
                <a:srgbClr val="FFFFFF"/>
              </a:solidFill>
            </a:endParaRPr>
          </a:p>
        </p:txBody>
      </p:sp>
      <p:sp>
        <p:nvSpPr>
          <p:cNvPr id="49155" name="Title 3">
            <a:extLst>
              <a:ext uri="{FF2B5EF4-FFF2-40B4-BE49-F238E27FC236}">
                <a16:creationId xmlns:a16="http://schemas.microsoft.com/office/drawing/2014/main" id="{DB27CE66-3575-4A1D-9BFF-3AB6F23975ED}"/>
              </a:ext>
            </a:extLst>
          </p:cNvPr>
          <p:cNvSpPr>
            <a:spLocks/>
          </p:cNvSpPr>
          <p:nvPr/>
        </p:nvSpPr>
        <p:spPr bwMode="gray">
          <a:xfrm>
            <a:off x="269875" y="779463"/>
            <a:ext cx="8474075"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spcAft>
                <a:spcPts val="2400"/>
              </a:spcAft>
              <a:buClrTx/>
              <a:buFontTx/>
              <a:buNone/>
            </a:pPr>
            <a:r>
              <a:rPr lang="en-US" altLang="de-DE" sz="3600" b="1"/>
              <a:t>Wirksamkeit von Denosumab an verschiedenen Skelettlokalisationen</a:t>
            </a:r>
          </a:p>
          <a:p>
            <a:pPr eaLnBrk="1" hangingPunct="1">
              <a:lnSpc>
                <a:spcPct val="95000"/>
              </a:lnSpc>
              <a:spcBef>
                <a:spcPct val="0"/>
              </a:spcBef>
              <a:buClrTx/>
              <a:buFontTx/>
              <a:buNone/>
            </a:pPr>
            <a:endParaRPr lang="en-GB" altLang="de-DE" sz="3600" b="1">
              <a:solidFill>
                <a:srgbClr val="FFFFFF"/>
              </a:solidFill>
            </a:endParaRPr>
          </a:p>
        </p:txBody>
      </p:sp>
      <p:sp useBgFill="1">
        <p:nvSpPr>
          <p:cNvPr id="49156" name="Rectangle 3">
            <a:extLst>
              <a:ext uri="{FF2B5EF4-FFF2-40B4-BE49-F238E27FC236}">
                <a16:creationId xmlns:a16="http://schemas.microsoft.com/office/drawing/2014/main" id="{11A9BFBB-B4A4-48D8-B7E2-4A62D8E6230D}"/>
              </a:ext>
            </a:extLst>
          </p:cNvPr>
          <p:cNvSpPr>
            <a:spLocks noChangeArrowheads="1"/>
          </p:cNvSpPr>
          <p:nvPr/>
        </p:nvSpPr>
        <p:spPr bwMode="auto">
          <a:xfrm>
            <a:off x="7413625" y="6692900"/>
            <a:ext cx="1695450" cy="165100"/>
          </a:xfrm>
          <a:prstGeom prst="rect">
            <a:avLst/>
          </a:prstGeom>
          <a:ln>
            <a:noFill/>
          </a:ln>
          <a:extLst>
            <a:ext uri="{91240B29-F687-4F45-9708-019B960494DF}">
              <a14:hiddenLine xmlns:a14="http://schemas.microsoft.com/office/drawing/2010/main" w="9525" algn="ctr">
                <a:solidFill>
                  <a:srgbClr val="000000"/>
                </a:solidFill>
                <a:round/>
                <a:headEnd/>
                <a:tailEnd/>
              </a14:hiddenLine>
            </a:ext>
          </a:extLst>
        </p:spPr>
        <p:txBody>
          <a:bodyPr wrap="none" lIns="18288" tIns="18288" rIns="18288" bIns="18288"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de-DE" altLang="de-DE" sz="2000"/>
          </a:p>
        </p:txBody>
      </p:sp>
    </p:spTree>
    <p:custDataLst>
      <p:tags r:id="rId1"/>
    </p:custData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a:extLst>
              <a:ext uri="{FF2B5EF4-FFF2-40B4-BE49-F238E27FC236}">
                <a16:creationId xmlns:a16="http://schemas.microsoft.com/office/drawing/2014/main" id="{5CB5D7A5-A9B6-4079-9224-B5C010B704BE}"/>
              </a:ext>
            </a:extLst>
          </p:cNvPr>
          <p:cNvSpPr txBox="1">
            <a:spLocks noChangeArrowheads="1"/>
          </p:cNvSpPr>
          <p:nvPr/>
        </p:nvSpPr>
        <p:spPr bwMode="gray">
          <a:xfrm>
            <a:off x="193675" y="-211138"/>
            <a:ext cx="8964613" cy="191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nSpc>
                <a:spcPct val="95000"/>
              </a:lnSpc>
              <a:spcBef>
                <a:spcPct val="0"/>
              </a:spcBef>
              <a:buClrTx/>
              <a:buFontTx/>
              <a:buNone/>
            </a:pPr>
            <a:r>
              <a:rPr lang="de-DE" altLang="de-DE" b="1">
                <a:solidFill>
                  <a:srgbClr val="FFFFFF"/>
                </a:solidFill>
              </a:rPr>
              <a:t>HR-pQCT-Untersuchung: Denosumab vs </a:t>
            </a:r>
          </a:p>
          <a:p>
            <a:pPr>
              <a:lnSpc>
                <a:spcPct val="95000"/>
              </a:lnSpc>
              <a:spcBef>
                <a:spcPct val="0"/>
              </a:spcBef>
              <a:buClrTx/>
              <a:buFontTx/>
              <a:buNone/>
            </a:pPr>
            <a:r>
              <a:rPr lang="de-DE" altLang="de-DE" b="1">
                <a:solidFill>
                  <a:srgbClr val="FFFFFF"/>
                </a:solidFill>
              </a:rPr>
              <a:t>Alendronat / Placebo - Studiendesign</a:t>
            </a:r>
          </a:p>
          <a:p>
            <a:pPr>
              <a:lnSpc>
                <a:spcPct val="95000"/>
              </a:lnSpc>
              <a:spcBef>
                <a:spcPct val="0"/>
              </a:spcBef>
              <a:buClrTx/>
              <a:buFontTx/>
              <a:buNone/>
            </a:pPr>
            <a:r>
              <a:rPr lang="de-DE" altLang="de-DE" i="1"/>
              <a:t>Einjährige Phase-2 Studie </a:t>
            </a:r>
            <a:br>
              <a:rPr lang="en-US" altLang="de-DE" b="1">
                <a:solidFill>
                  <a:srgbClr val="FFFFFF"/>
                </a:solidFill>
              </a:rPr>
            </a:br>
            <a:endParaRPr lang="en-US" altLang="de-DE" b="1">
              <a:solidFill>
                <a:srgbClr val="FFFFFF"/>
              </a:solidFill>
            </a:endParaRPr>
          </a:p>
        </p:txBody>
      </p:sp>
      <p:sp>
        <p:nvSpPr>
          <p:cNvPr id="51203" name="AutoShape 4">
            <a:extLst>
              <a:ext uri="{FF2B5EF4-FFF2-40B4-BE49-F238E27FC236}">
                <a16:creationId xmlns:a16="http://schemas.microsoft.com/office/drawing/2014/main" id="{A27E1F21-A776-4DEB-95A0-2F22862FAA58}"/>
              </a:ext>
            </a:extLst>
          </p:cNvPr>
          <p:cNvSpPr>
            <a:spLocks noChangeArrowheads="1"/>
          </p:cNvSpPr>
          <p:nvPr/>
        </p:nvSpPr>
        <p:spPr bwMode="auto">
          <a:xfrm>
            <a:off x="3489325" y="2911475"/>
            <a:ext cx="4386263" cy="777875"/>
          </a:xfrm>
          <a:prstGeom prst="homePlate">
            <a:avLst>
              <a:gd name="adj" fmla="val 84242"/>
            </a:avLst>
          </a:prstGeom>
          <a:solidFill>
            <a:srgbClr val="00B05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de-DE" altLang="de-DE" b="1">
              <a:solidFill>
                <a:srgbClr val="000000"/>
              </a:solidFill>
            </a:endParaRPr>
          </a:p>
        </p:txBody>
      </p:sp>
      <p:sp>
        <p:nvSpPr>
          <p:cNvPr id="51204" name="Text Box 9">
            <a:extLst>
              <a:ext uri="{FF2B5EF4-FFF2-40B4-BE49-F238E27FC236}">
                <a16:creationId xmlns:a16="http://schemas.microsoft.com/office/drawing/2014/main" id="{44802301-6244-475E-9FCF-BCD539DC1352}"/>
              </a:ext>
            </a:extLst>
          </p:cNvPr>
          <p:cNvSpPr txBox="1">
            <a:spLocks noChangeArrowheads="1"/>
          </p:cNvSpPr>
          <p:nvPr/>
        </p:nvSpPr>
        <p:spPr bwMode="auto">
          <a:xfrm>
            <a:off x="3392488" y="2959100"/>
            <a:ext cx="41925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buClrTx/>
              <a:buFontTx/>
              <a:buNone/>
            </a:pPr>
            <a:r>
              <a:rPr lang="de-DE" altLang="de-DE" sz="1200" b="1">
                <a:solidFill>
                  <a:srgbClr val="000000"/>
                </a:solidFill>
              </a:rPr>
              <a:t>Denosumab 60 mg alle 6 Monate (q6m)</a:t>
            </a:r>
            <a:br>
              <a:rPr lang="en-US" altLang="de-DE" sz="1200" b="1">
                <a:solidFill>
                  <a:srgbClr val="000000"/>
                </a:solidFill>
              </a:rPr>
            </a:br>
            <a:r>
              <a:rPr lang="de-DE" altLang="de-DE" sz="1200" b="1">
                <a:solidFill>
                  <a:srgbClr val="000000"/>
                </a:solidFill>
              </a:rPr>
              <a:t>+</a:t>
            </a:r>
            <a:br>
              <a:rPr lang="en-US" altLang="de-DE" sz="1200" b="1">
                <a:solidFill>
                  <a:srgbClr val="000000"/>
                </a:solidFill>
              </a:rPr>
            </a:br>
            <a:r>
              <a:rPr lang="de-DE" altLang="de-DE" sz="1200" b="1">
                <a:solidFill>
                  <a:srgbClr val="000000"/>
                </a:solidFill>
              </a:rPr>
              <a:t>Placebo für Alendronat einmal wöchentlich (qw)</a:t>
            </a:r>
            <a:r>
              <a:rPr lang="en-US" altLang="de-DE" sz="1200" b="1">
                <a:solidFill>
                  <a:srgbClr val="000000"/>
                </a:solidFill>
              </a:rPr>
              <a:t> </a:t>
            </a:r>
          </a:p>
          <a:p>
            <a:pPr algn="ctr" eaLnBrk="1" hangingPunct="1">
              <a:lnSpc>
                <a:spcPct val="100000"/>
              </a:lnSpc>
              <a:spcBef>
                <a:spcPct val="50000"/>
              </a:spcBef>
              <a:buClrTx/>
              <a:buFontTx/>
              <a:buNone/>
            </a:pPr>
            <a:endParaRPr lang="en-US" altLang="de-DE" sz="1200" b="1">
              <a:solidFill>
                <a:schemeClr val="bg2"/>
              </a:solidFill>
            </a:endParaRPr>
          </a:p>
        </p:txBody>
      </p:sp>
      <p:sp>
        <p:nvSpPr>
          <p:cNvPr id="51205" name="Line 20">
            <a:extLst>
              <a:ext uri="{FF2B5EF4-FFF2-40B4-BE49-F238E27FC236}">
                <a16:creationId xmlns:a16="http://schemas.microsoft.com/office/drawing/2014/main" id="{4FBCB3CD-4A0D-4D67-A90A-9340FF2E3842}"/>
              </a:ext>
            </a:extLst>
          </p:cNvPr>
          <p:cNvSpPr>
            <a:spLocks noChangeShapeType="1"/>
          </p:cNvSpPr>
          <p:nvPr/>
        </p:nvSpPr>
        <p:spPr bwMode="auto">
          <a:xfrm flipH="1">
            <a:off x="3306763" y="2252663"/>
            <a:ext cx="1627187" cy="0"/>
          </a:xfrm>
          <a:prstGeom prst="line">
            <a:avLst/>
          </a:prstGeom>
          <a:noFill/>
          <a:ln w="28575">
            <a:solidFill>
              <a:srgbClr val="DDDDDD"/>
            </a:solidFill>
            <a:round/>
            <a:headEnd/>
            <a:tailEnd type="triangle" w="med" len="med"/>
          </a:ln>
          <a:extLst>
            <a:ext uri="{909E8E84-426E-40DD-AFC4-6F175D3DCCD1}">
              <a14:hiddenFill xmlns:a14="http://schemas.microsoft.com/office/drawing/2010/main">
                <a:noFill/>
              </a14:hiddenFill>
            </a:ext>
          </a:extLst>
        </p:spPr>
        <p:txBody>
          <a:bodyPr/>
          <a:lstStyle/>
          <a:p>
            <a:endParaRPr lang="de-AT"/>
          </a:p>
        </p:txBody>
      </p:sp>
      <p:sp>
        <p:nvSpPr>
          <p:cNvPr id="51206" name="Line 21">
            <a:extLst>
              <a:ext uri="{FF2B5EF4-FFF2-40B4-BE49-F238E27FC236}">
                <a16:creationId xmlns:a16="http://schemas.microsoft.com/office/drawing/2014/main" id="{4DF9E204-FCED-4910-9243-0D74378A72D5}"/>
              </a:ext>
            </a:extLst>
          </p:cNvPr>
          <p:cNvSpPr>
            <a:spLocks noChangeShapeType="1"/>
          </p:cNvSpPr>
          <p:nvPr/>
        </p:nvSpPr>
        <p:spPr bwMode="auto">
          <a:xfrm rot="10800000" flipH="1">
            <a:off x="6242050" y="2252663"/>
            <a:ext cx="1663700" cy="0"/>
          </a:xfrm>
          <a:prstGeom prst="line">
            <a:avLst/>
          </a:prstGeom>
          <a:noFill/>
          <a:ln w="28575">
            <a:solidFill>
              <a:srgbClr val="DDDDDD"/>
            </a:solidFill>
            <a:round/>
            <a:headEnd/>
            <a:tailEnd type="triangle" w="med" len="med"/>
          </a:ln>
          <a:extLst>
            <a:ext uri="{909E8E84-426E-40DD-AFC4-6F175D3DCCD1}">
              <a14:hiddenFill xmlns:a14="http://schemas.microsoft.com/office/drawing/2010/main">
                <a:noFill/>
              </a14:hiddenFill>
            </a:ext>
          </a:extLst>
        </p:spPr>
        <p:txBody>
          <a:bodyPr/>
          <a:lstStyle/>
          <a:p>
            <a:endParaRPr lang="de-AT"/>
          </a:p>
        </p:txBody>
      </p:sp>
      <p:sp>
        <p:nvSpPr>
          <p:cNvPr id="51207" name="AutoShape 24">
            <a:extLst>
              <a:ext uri="{FF2B5EF4-FFF2-40B4-BE49-F238E27FC236}">
                <a16:creationId xmlns:a16="http://schemas.microsoft.com/office/drawing/2014/main" id="{27460732-65F4-4E73-A8D5-2DB7E2A1E777}"/>
              </a:ext>
            </a:extLst>
          </p:cNvPr>
          <p:cNvSpPr>
            <a:spLocks noChangeArrowheads="1"/>
          </p:cNvSpPr>
          <p:nvPr/>
        </p:nvSpPr>
        <p:spPr bwMode="auto">
          <a:xfrm>
            <a:off x="3506788" y="3949700"/>
            <a:ext cx="4386262" cy="725488"/>
          </a:xfrm>
          <a:prstGeom prst="homePlate">
            <a:avLst>
              <a:gd name="adj" fmla="val 90325"/>
            </a:avLst>
          </a:prstGeom>
          <a:solidFill>
            <a:schemeClr val="tx2"/>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de-DE" altLang="de-DE" b="1">
              <a:solidFill>
                <a:srgbClr val="000000"/>
              </a:solidFill>
            </a:endParaRPr>
          </a:p>
        </p:txBody>
      </p:sp>
      <p:sp>
        <p:nvSpPr>
          <p:cNvPr id="51208" name="Text Box 25">
            <a:extLst>
              <a:ext uri="{FF2B5EF4-FFF2-40B4-BE49-F238E27FC236}">
                <a16:creationId xmlns:a16="http://schemas.microsoft.com/office/drawing/2014/main" id="{C6AB6993-FC7D-4C9E-8401-713628412E6C}"/>
              </a:ext>
            </a:extLst>
          </p:cNvPr>
          <p:cNvSpPr txBox="1">
            <a:spLocks noChangeArrowheads="1"/>
          </p:cNvSpPr>
          <p:nvPr/>
        </p:nvSpPr>
        <p:spPr bwMode="auto">
          <a:xfrm>
            <a:off x="3379788" y="3962400"/>
            <a:ext cx="43084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buClrTx/>
              <a:buFontTx/>
              <a:buNone/>
            </a:pPr>
            <a:r>
              <a:rPr lang="de-DE" altLang="de-DE" sz="1200" b="1">
                <a:solidFill>
                  <a:schemeClr val="bg2"/>
                </a:solidFill>
              </a:rPr>
              <a:t>Placebo für Denosumab q6m</a:t>
            </a:r>
            <a:r>
              <a:rPr lang="en-US" altLang="de-DE" sz="1200" b="1">
                <a:solidFill>
                  <a:schemeClr val="bg2"/>
                </a:solidFill>
              </a:rPr>
              <a:t> </a:t>
            </a:r>
            <a:br>
              <a:rPr lang="en-US" altLang="de-DE" sz="1200" b="1">
                <a:solidFill>
                  <a:schemeClr val="bg2"/>
                </a:solidFill>
              </a:rPr>
            </a:br>
            <a:r>
              <a:rPr lang="de-DE" altLang="de-DE" sz="1200" b="1">
                <a:solidFill>
                  <a:schemeClr val="bg2"/>
                </a:solidFill>
              </a:rPr>
              <a:t>+</a:t>
            </a:r>
            <a:r>
              <a:rPr lang="en-US" altLang="de-DE" sz="1200" b="1">
                <a:solidFill>
                  <a:schemeClr val="bg2"/>
                </a:solidFill>
              </a:rPr>
              <a:t>  </a:t>
            </a:r>
            <a:br>
              <a:rPr lang="en-US" altLang="de-DE" sz="1200" b="1">
                <a:solidFill>
                  <a:schemeClr val="bg2"/>
                </a:solidFill>
              </a:rPr>
            </a:br>
            <a:r>
              <a:rPr lang="de-DE" altLang="de-DE" sz="1200" b="1">
                <a:solidFill>
                  <a:schemeClr val="bg2"/>
                </a:solidFill>
              </a:rPr>
              <a:t>Alendronat 70 mg qw</a:t>
            </a:r>
            <a:endParaRPr lang="en-US" altLang="de-DE" sz="1200" b="1">
              <a:solidFill>
                <a:schemeClr val="bg2"/>
              </a:solidFill>
            </a:endParaRPr>
          </a:p>
          <a:p>
            <a:pPr algn="ctr" eaLnBrk="1" hangingPunct="1">
              <a:lnSpc>
                <a:spcPct val="100000"/>
              </a:lnSpc>
              <a:spcBef>
                <a:spcPct val="50000"/>
              </a:spcBef>
              <a:buClrTx/>
              <a:buFontTx/>
              <a:buNone/>
            </a:pPr>
            <a:endParaRPr lang="en-US" altLang="de-DE" sz="1200" b="1">
              <a:solidFill>
                <a:schemeClr val="bg2"/>
              </a:solidFill>
            </a:endParaRPr>
          </a:p>
        </p:txBody>
      </p:sp>
      <p:sp>
        <p:nvSpPr>
          <p:cNvPr id="51209" name="AutoShape 26">
            <a:extLst>
              <a:ext uri="{FF2B5EF4-FFF2-40B4-BE49-F238E27FC236}">
                <a16:creationId xmlns:a16="http://schemas.microsoft.com/office/drawing/2014/main" id="{179FFE1B-3702-4024-8510-58155F128ECF}"/>
              </a:ext>
            </a:extLst>
          </p:cNvPr>
          <p:cNvSpPr>
            <a:spLocks noChangeArrowheads="1"/>
          </p:cNvSpPr>
          <p:nvPr/>
        </p:nvSpPr>
        <p:spPr bwMode="auto">
          <a:xfrm>
            <a:off x="3529013" y="4902200"/>
            <a:ext cx="4386262" cy="801688"/>
          </a:xfrm>
          <a:prstGeom prst="homePlate">
            <a:avLst>
              <a:gd name="adj" fmla="val 81740"/>
            </a:avLst>
          </a:prstGeom>
          <a:solidFill>
            <a:srgbClr val="80808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de-DE" altLang="de-DE" b="1">
              <a:solidFill>
                <a:srgbClr val="000000"/>
              </a:solidFill>
            </a:endParaRPr>
          </a:p>
        </p:txBody>
      </p:sp>
      <p:sp>
        <p:nvSpPr>
          <p:cNvPr id="51210" name="Text Box 27">
            <a:extLst>
              <a:ext uri="{FF2B5EF4-FFF2-40B4-BE49-F238E27FC236}">
                <a16:creationId xmlns:a16="http://schemas.microsoft.com/office/drawing/2014/main" id="{A8850063-B1E0-4C78-8855-9E088DB71A44}"/>
              </a:ext>
            </a:extLst>
          </p:cNvPr>
          <p:cNvSpPr txBox="1">
            <a:spLocks noChangeArrowheads="1"/>
          </p:cNvSpPr>
          <p:nvPr/>
        </p:nvSpPr>
        <p:spPr bwMode="auto">
          <a:xfrm>
            <a:off x="1073150" y="3908425"/>
            <a:ext cx="16446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400" b="1">
                <a:solidFill>
                  <a:srgbClr val="F2F2F2"/>
                </a:solidFill>
              </a:rPr>
              <a:t>Randomisierung</a:t>
            </a:r>
            <a:br>
              <a:rPr lang="en-US" altLang="de-DE" sz="1400" b="1">
                <a:solidFill>
                  <a:srgbClr val="F2F2F2"/>
                </a:solidFill>
              </a:rPr>
            </a:br>
            <a:r>
              <a:rPr lang="de-DE" altLang="de-DE" sz="1400" b="1">
                <a:solidFill>
                  <a:srgbClr val="F2F2F2"/>
                </a:solidFill>
              </a:rPr>
              <a:t>1:1:1</a:t>
            </a:r>
            <a:endParaRPr lang="en-US" altLang="de-DE" sz="1400" b="1">
              <a:solidFill>
                <a:srgbClr val="F2F2F2"/>
              </a:solidFill>
            </a:endParaRPr>
          </a:p>
          <a:p>
            <a:pPr algn="ctr" eaLnBrk="1" hangingPunct="1">
              <a:lnSpc>
                <a:spcPct val="100000"/>
              </a:lnSpc>
              <a:spcBef>
                <a:spcPct val="0"/>
              </a:spcBef>
              <a:buClrTx/>
              <a:buFontTx/>
              <a:buNone/>
            </a:pPr>
            <a:endParaRPr lang="en-US" altLang="de-DE" sz="1400" b="1">
              <a:solidFill>
                <a:srgbClr val="F2F2F2"/>
              </a:solidFill>
            </a:endParaRPr>
          </a:p>
        </p:txBody>
      </p:sp>
      <p:sp>
        <p:nvSpPr>
          <p:cNvPr id="51211" name="Text Box 28">
            <a:extLst>
              <a:ext uri="{FF2B5EF4-FFF2-40B4-BE49-F238E27FC236}">
                <a16:creationId xmlns:a16="http://schemas.microsoft.com/office/drawing/2014/main" id="{4B184254-C7B2-4C8C-837A-D9182496194F}"/>
              </a:ext>
            </a:extLst>
          </p:cNvPr>
          <p:cNvSpPr txBox="1">
            <a:spLocks noChangeArrowheads="1"/>
          </p:cNvSpPr>
          <p:nvPr/>
        </p:nvSpPr>
        <p:spPr bwMode="auto">
          <a:xfrm>
            <a:off x="3376613" y="4933950"/>
            <a:ext cx="4308475"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buClrTx/>
              <a:buFontTx/>
              <a:buNone/>
            </a:pPr>
            <a:r>
              <a:rPr lang="de-DE" altLang="de-DE" sz="1400" b="1">
                <a:solidFill>
                  <a:srgbClr val="FFFFFF"/>
                </a:solidFill>
              </a:rPr>
              <a:t>Placebo für Denosumab q6m</a:t>
            </a:r>
            <a:r>
              <a:rPr lang="en-US" altLang="de-DE" sz="1400" b="1">
                <a:solidFill>
                  <a:srgbClr val="FFFFFF"/>
                </a:solidFill>
              </a:rPr>
              <a:t> </a:t>
            </a:r>
            <a:br>
              <a:rPr lang="en-US" altLang="de-DE" sz="1400" b="1">
                <a:solidFill>
                  <a:srgbClr val="FFFFFF"/>
                </a:solidFill>
              </a:rPr>
            </a:br>
            <a:r>
              <a:rPr lang="de-DE" altLang="de-DE" sz="1400" b="1">
                <a:solidFill>
                  <a:srgbClr val="FFFFFF"/>
                </a:solidFill>
              </a:rPr>
              <a:t>+</a:t>
            </a:r>
            <a:r>
              <a:rPr lang="en-US" altLang="de-DE" sz="1400" b="1">
                <a:solidFill>
                  <a:srgbClr val="FFFFFF"/>
                </a:solidFill>
              </a:rPr>
              <a:t>  </a:t>
            </a:r>
            <a:br>
              <a:rPr lang="en-US" altLang="de-DE" sz="1400" b="1">
                <a:solidFill>
                  <a:srgbClr val="FFFFFF"/>
                </a:solidFill>
              </a:rPr>
            </a:br>
            <a:r>
              <a:rPr lang="de-DE" altLang="de-DE" sz="1400" b="1">
                <a:solidFill>
                  <a:srgbClr val="FFFFFF"/>
                </a:solidFill>
              </a:rPr>
              <a:t>Placebo für Alendronat einmal wöchentlich</a:t>
            </a:r>
            <a:endParaRPr lang="en-US" altLang="de-DE" sz="1400" b="1">
              <a:solidFill>
                <a:srgbClr val="FFFFFF"/>
              </a:solidFill>
            </a:endParaRPr>
          </a:p>
          <a:p>
            <a:pPr algn="ctr" eaLnBrk="1" hangingPunct="1">
              <a:lnSpc>
                <a:spcPct val="100000"/>
              </a:lnSpc>
              <a:spcBef>
                <a:spcPct val="50000"/>
              </a:spcBef>
              <a:buClrTx/>
              <a:buFontTx/>
              <a:buNone/>
            </a:pPr>
            <a:endParaRPr lang="en-US" altLang="de-DE" sz="1400" b="1">
              <a:solidFill>
                <a:srgbClr val="FFFFFF"/>
              </a:solidFill>
            </a:endParaRPr>
          </a:p>
        </p:txBody>
      </p:sp>
      <p:sp>
        <p:nvSpPr>
          <p:cNvPr id="51212" name="Text Box 29">
            <a:extLst>
              <a:ext uri="{FF2B5EF4-FFF2-40B4-BE49-F238E27FC236}">
                <a16:creationId xmlns:a16="http://schemas.microsoft.com/office/drawing/2014/main" id="{D6A978A3-024B-4E85-B32F-4B0B240E0908}"/>
              </a:ext>
            </a:extLst>
          </p:cNvPr>
          <p:cNvSpPr txBox="1">
            <a:spLocks noChangeArrowheads="1"/>
          </p:cNvSpPr>
          <p:nvPr/>
        </p:nvSpPr>
        <p:spPr bwMode="auto">
          <a:xfrm>
            <a:off x="5019675" y="2068513"/>
            <a:ext cx="1276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600" b="1" i="1">
                <a:solidFill>
                  <a:srgbClr val="FFFFFF"/>
                </a:solidFill>
              </a:rPr>
              <a:t>12 Monate</a:t>
            </a:r>
            <a:endParaRPr lang="en-US" altLang="de-DE" sz="1600" b="1" i="1">
              <a:solidFill>
                <a:srgbClr val="FFFFFF"/>
              </a:solidFill>
            </a:endParaRPr>
          </a:p>
          <a:p>
            <a:pPr eaLnBrk="1" hangingPunct="1">
              <a:lnSpc>
                <a:spcPct val="100000"/>
              </a:lnSpc>
              <a:spcBef>
                <a:spcPct val="0"/>
              </a:spcBef>
              <a:buClrTx/>
              <a:buFontTx/>
              <a:buNone/>
            </a:pPr>
            <a:endParaRPr lang="en-US" altLang="de-DE" sz="1600" b="1" i="1"/>
          </a:p>
        </p:txBody>
      </p:sp>
      <p:sp>
        <p:nvSpPr>
          <p:cNvPr id="33" name="Rounded Rectangle 32">
            <a:extLst>
              <a:ext uri="{FF2B5EF4-FFF2-40B4-BE49-F238E27FC236}">
                <a16:creationId xmlns:a16="http://schemas.microsoft.com/office/drawing/2014/main" id="{12BBE2EA-5756-49A3-B87D-2BA5E6613B4F}"/>
              </a:ext>
            </a:extLst>
          </p:cNvPr>
          <p:cNvSpPr/>
          <p:nvPr/>
        </p:nvSpPr>
        <p:spPr>
          <a:xfrm>
            <a:off x="2619375" y="2841625"/>
            <a:ext cx="382588" cy="2941638"/>
          </a:xfrm>
          <a:prstGeom prst="roundRect">
            <a:avLst/>
          </a:prstGeom>
          <a:solidFill>
            <a:schemeClr val="tx1">
              <a:lumMod val="85000"/>
            </a:schemeClr>
          </a:solidFill>
          <a:ln>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de-DE" altLang="de-DE">
              <a:solidFill>
                <a:srgbClr val="FFFFFF"/>
              </a:solidFill>
            </a:endParaRPr>
          </a:p>
        </p:txBody>
      </p:sp>
      <p:sp>
        <p:nvSpPr>
          <p:cNvPr id="34" name="TextBox 33">
            <a:extLst>
              <a:ext uri="{FF2B5EF4-FFF2-40B4-BE49-F238E27FC236}">
                <a16:creationId xmlns:a16="http://schemas.microsoft.com/office/drawing/2014/main" id="{F3F22E4D-A486-4C1C-8918-D2A646D2F71B}"/>
              </a:ext>
            </a:extLst>
          </p:cNvPr>
          <p:cNvSpPr txBox="1"/>
          <p:nvPr/>
        </p:nvSpPr>
        <p:spPr>
          <a:xfrm>
            <a:off x="2594919" y="3420266"/>
            <a:ext cx="385298" cy="1697388"/>
          </a:xfrm>
          <a:prstGeom prst="rect">
            <a:avLst/>
          </a:prstGeom>
          <a:noFill/>
        </p:spPr>
        <p:txBody>
          <a:bodyPr vert="wordArtVert" wrap="none">
            <a:spAutoFit/>
          </a:bodyPr>
          <a:lstStyle/>
          <a:p>
            <a:pPr algn="ctr" eaLnBrk="1" hangingPunct="1">
              <a:defRPr/>
            </a:pPr>
            <a:r>
              <a:rPr lang="en-US" sz="1200" b="1" dirty="0">
                <a:solidFill>
                  <a:schemeClr val="bg2">
                    <a:lumMod val="50000"/>
                    <a:lumOff val="50000"/>
                  </a:schemeClr>
                </a:solidFill>
                <a:latin typeface="Arial" charset="0"/>
                <a:cs typeface="+mn-cs"/>
              </a:rPr>
              <a:t>BASELINE</a:t>
            </a:r>
          </a:p>
        </p:txBody>
      </p:sp>
      <p:sp>
        <p:nvSpPr>
          <p:cNvPr id="35" name="Rounded Rectangle 34">
            <a:extLst>
              <a:ext uri="{FF2B5EF4-FFF2-40B4-BE49-F238E27FC236}">
                <a16:creationId xmlns:a16="http://schemas.microsoft.com/office/drawing/2014/main" id="{19BFD82C-92A2-4068-B92E-DBE51A38345B}"/>
              </a:ext>
            </a:extLst>
          </p:cNvPr>
          <p:cNvSpPr/>
          <p:nvPr/>
        </p:nvSpPr>
        <p:spPr>
          <a:xfrm>
            <a:off x="769938" y="2759075"/>
            <a:ext cx="382587" cy="2941638"/>
          </a:xfrm>
          <a:prstGeom prst="roundRect">
            <a:avLst/>
          </a:prstGeom>
          <a:solidFill>
            <a:schemeClr val="tx1">
              <a:lumMod val="85000"/>
            </a:schemeClr>
          </a:solidFill>
          <a:ln>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de-DE" altLang="de-DE">
              <a:solidFill>
                <a:srgbClr val="FFFFFF"/>
              </a:solidFill>
            </a:endParaRPr>
          </a:p>
        </p:txBody>
      </p:sp>
      <p:sp>
        <p:nvSpPr>
          <p:cNvPr id="36" name="TextBox 35">
            <a:extLst>
              <a:ext uri="{FF2B5EF4-FFF2-40B4-BE49-F238E27FC236}">
                <a16:creationId xmlns:a16="http://schemas.microsoft.com/office/drawing/2014/main" id="{F37DB52E-BA7E-4C78-AACF-59879434F2C4}"/>
              </a:ext>
            </a:extLst>
          </p:cNvPr>
          <p:cNvSpPr txBox="1"/>
          <p:nvPr/>
        </p:nvSpPr>
        <p:spPr>
          <a:xfrm>
            <a:off x="745524" y="3237573"/>
            <a:ext cx="385298" cy="1898019"/>
          </a:xfrm>
          <a:prstGeom prst="rect">
            <a:avLst/>
          </a:prstGeom>
          <a:noFill/>
        </p:spPr>
        <p:txBody>
          <a:bodyPr vert="wordArtVert" wrap="none">
            <a:spAutoFit/>
          </a:bodyPr>
          <a:lstStyle/>
          <a:p>
            <a:pPr algn="ctr" eaLnBrk="1" hangingPunct="1">
              <a:defRPr/>
            </a:pPr>
            <a:r>
              <a:rPr lang="en-US" sz="1200" b="1" dirty="0">
                <a:solidFill>
                  <a:schemeClr val="bg2">
                    <a:lumMod val="50000"/>
                    <a:lumOff val="50000"/>
                  </a:schemeClr>
                </a:solidFill>
                <a:latin typeface="Arial" charset="0"/>
                <a:cs typeface="+mn-cs"/>
              </a:rPr>
              <a:t>SCREENING</a:t>
            </a:r>
          </a:p>
        </p:txBody>
      </p:sp>
      <p:sp>
        <p:nvSpPr>
          <p:cNvPr id="37" name="Rounded Rectangle 36">
            <a:extLst>
              <a:ext uri="{FF2B5EF4-FFF2-40B4-BE49-F238E27FC236}">
                <a16:creationId xmlns:a16="http://schemas.microsoft.com/office/drawing/2014/main" id="{F22E4E25-08B2-468B-996C-54B901647216}"/>
              </a:ext>
            </a:extLst>
          </p:cNvPr>
          <p:cNvSpPr/>
          <p:nvPr/>
        </p:nvSpPr>
        <p:spPr>
          <a:xfrm>
            <a:off x="8183563" y="2895600"/>
            <a:ext cx="481012" cy="2941638"/>
          </a:xfrm>
          <a:prstGeom prst="roundRect">
            <a:avLst/>
          </a:prstGeom>
          <a:solidFill>
            <a:schemeClr val="tx1">
              <a:lumMod val="85000"/>
            </a:schemeClr>
          </a:solidFill>
          <a:ln>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de-DE" altLang="de-DE">
              <a:solidFill>
                <a:srgbClr val="FFFFFF"/>
              </a:solidFill>
            </a:endParaRPr>
          </a:p>
        </p:txBody>
      </p:sp>
      <p:sp>
        <p:nvSpPr>
          <p:cNvPr id="38" name="TextBox 37">
            <a:extLst>
              <a:ext uri="{FF2B5EF4-FFF2-40B4-BE49-F238E27FC236}">
                <a16:creationId xmlns:a16="http://schemas.microsoft.com/office/drawing/2014/main" id="{5C5917B0-7D97-45B0-AD2C-3E0DDF1C94C6}"/>
              </a:ext>
            </a:extLst>
          </p:cNvPr>
          <p:cNvSpPr txBox="1"/>
          <p:nvPr/>
        </p:nvSpPr>
        <p:spPr>
          <a:xfrm>
            <a:off x="8224895" y="2819400"/>
            <a:ext cx="402674" cy="3102429"/>
          </a:xfrm>
          <a:prstGeom prst="rect">
            <a:avLst/>
          </a:prstGeom>
          <a:noFill/>
        </p:spPr>
        <p:txBody>
          <a:bodyPr vert="wordArtVert">
            <a:spAutoFit/>
          </a:bodyPr>
          <a:lstStyle/>
          <a:p>
            <a:pPr algn="ctr" eaLnBrk="1" hangingPunct="1">
              <a:lnSpc>
                <a:spcPts val="1700"/>
              </a:lnSpc>
              <a:defRPr/>
            </a:pPr>
            <a:r>
              <a:rPr lang="en-US" sz="1200" b="1" dirty="0">
                <a:solidFill>
                  <a:schemeClr val="bg2">
                    <a:lumMod val="50000"/>
                    <a:lumOff val="50000"/>
                  </a:schemeClr>
                </a:solidFill>
                <a:latin typeface="Arial" charset="0"/>
                <a:cs typeface="+mn-cs"/>
              </a:rPr>
              <a:t>BEHANSLUNGSENDE</a:t>
            </a:r>
          </a:p>
        </p:txBody>
      </p:sp>
      <p:sp useBgFill="1">
        <p:nvSpPr>
          <p:cNvPr id="51219" name="Rectangle 19">
            <a:extLst>
              <a:ext uri="{FF2B5EF4-FFF2-40B4-BE49-F238E27FC236}">
                <a16:creationId xmlns:a16="http://schemas.microsoft.com/office/drawing/2014/main" id="{8CDD1859-AB6A-40E8-9C23-3FEDC2ADEE95}"/>
              </a:ext>
            </a:extLst>
          </p:cNvPr>
          <p:cNvSpPr>
            <a:spLocks noChangeArrowheads="1"/>
          </p:cNvSpPr>
          <p:nvPr/>
        </p:nvSpPr>
        <p:spPr bwMode="auto">
          <a:xfrm>
            <a:off x="7375525" y="6524625"/>
            <a:ext cx="1768475" cy="333375"/>
          </a:xfrm>
          <a:prstGeom prst="rect">
            <a:avLst/>
          </a:prstGeom>
          <a:ln>
            <a:noFill/>
          </a:ln>
          <a:extLst>
            <a:ext uri="{91240B29-F687-4F45-9708-019B960494DF}">
              <a14:hiddenLine xmlns:a14="http://schemas.microsoft.com/office/drawing/2010/main" w="9525" algn="ctr">
                <a:solidFill>
                  <a:srgbClr val="000000"/>
                </a:solidFill>
                <a:round/>
                <a:headEnd/>
                <a:tailEnd/>
              </a14:hiddenLine>
            </a:ext>
          </a:extLst>
        </p:spPr>
        <p:txBody>
          <a:bodyPr wrap="none" lIns="18288" tIns="18288" rIns="18288" bIns="18288"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de-DE" altLang="de-DE" sz="2000"/>
          </a:p>
        </p:txBody>
      </p:sp>
      <p:sp useBgFill="1">
        <p:nvSpPr>
          <p:cNvPr id="23" name="TextBox 22">
            <a:extLst>
              <a:ext uri="{FF2B5EF4-FFF2-40B4-BE49-F238E27FC236}">
                <a16:creationId xmlns:a16="http://schemas.microsoft.com/office/drawing/2014/main" id="{97A08C3D-E38F-401A-8252-F7B03A9E9A21}"/>
              </a:ext>
            </a:extLst>
          </p:cNvPr>
          <p:cNvSpPr txBox="1"/>
          <p:nvPr/>
        </p:nvSpPr>
        <p:spPr>
          <a:xfrm>
            <a:off x="193675" y="6332538"/>
            <a:ext cx="6567488" cy="246062"/>
          </a:xfrm>
          <a:prstGeom prst="rect">
            <a:avLst/>
          </a:prstGeom>
        </p:spPr>
        <p:txBody>
          <a:bodyPr>
            <a:spAutoFit/>
          </a:bodyPr>
          <a:lstStyle/>
          <a:p>
            <a:pPr eaLnBrk="1" hangingPunct="1">
              <a:defRPr/>
            </a:pPr>
            <a:r>
              <a:rPr lang="de-DE" sz="1000" kern="0" dirty="0">
                <a:solidFill>
                  <a:srgbClr val="FFFFFF"/>
                </a:solidFill>
                <a:latin typeface="Arial" charset="0"/>
                <a:cs typeface="+mn-cs"/>
              </a:rPr>
              <a:t>HR-</a:t>
            </a:r>
            <a:r>
              <a:rPr lang="de-DE" sz="1000" kern="0" dirty="0" err="1">
                <a:solidFill>
                  <a:srgbClr val="FFFFFF"/>
                </a:solidFill>
                <a:latin typeface="Arial" charset="0"/>
                <a:cs typeface="+mn-cs"/>
              </a:rPr>
              <a:t>pQCT</a:t>
            </a:r>
            <a:r>
              <a:rPr lang="de-DE" sz="1000" kern="0" dirty="0">
                <a:solidFill>
                  <a:srgbClr val="FFFFFF"/>
                </a:solidFill>
                <a:latin typeface="Arial" charset="0"/>
                <a:cs typeface="+mn-cs"/>
              </a:rPr>
              <a:t>=hochauflösende periphere quantitative </a:t>
            </a:r>
            <a:r>
              <a:rPr lang="de-DE" sz="1000" dirty="0">
                <a:latin typeface="Arial" charset="0"/>
                <a:cs typeface="+mn-cs"/>
              </a:rPr>
              <a:t>Computer Tomographie </a:t>
            </a:r>
          </a:p>
        </p:txBody>
      </p:sp>
      <p:sp useBgFill="1">
        <p:nvSpPr>
          <p:cNvPr id="51221" name="TextBox 40">
            <a:extLst>
              <a:ext uri="{FF2B5EF4-FFF2-40B4-BE49-F238E27FC236}">
                <a16:creationId xmlns:a16="http://schemas.microsoft.com/office/drawing/2014/main" id="{967F6937-25D0-4271-8572-F3D131F3A02F}"/>
              </a:ext>
            </a:extLst>
          </p:cNvPr>
          <p:cNvSpPr txBox="1">
            <a:spLocks noChangeArrowheads="1"/>
          </p:cNvSpPr>
          <p:nvPr/>
        </p:nvSpPr>
        <p:spPr bwMode="auto">
          <a:xfrm>
            <a:off x="5888038" y="6396038"/>
            <a:ext cx="2611437" cy="40005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000">
                <a:solidFill>
                  <a:srgbClr val="FFFFFF"/>
                </a:solidFill>
              </a:rPr>
              <a:t>Seeman E.</a:t>
            </a:r>
            <a:r>
              <a:rPr lang="en-GB" altLang="de-DE" sz="1000">
                <a:solidFill>
                  <a:srgbClr val="FFFFFF"/>
                </a:solidFill>
              </a:rPr>
              <a:t> </a:t>
            </a:r>
            <a:r>
              <a:rPr lang="de-DE" altLang="de-DE" sz="1000">
                <a:solidFill>
                  <a:srgbClr val="FFFFFF"/>
                </a:solidFill>
              </a:rPr>
              <a:t>et al </a:t>
            </a:r>
            <a:r>
              <a:rPr lang="de-DE" altLang="de-DE" sz="1000" i="1">
                <a:solidFill>
                  <a:srgbClr val="FFFFFF"/>
                </a:solidFill>
              </a:rPr>
              <a:t>JBMR</a:t>
            </a:r>
            <a:r>
              <a:rPr lang="de-DE" altLang="de-DE" sz="1000">
                <a:solidFill>
                  <a:srgbClr val="FFFFFF"/>
                </a:solidFill>
              </a:rPr>
              <a:t> 2010;25:1886-1894</a:t>
            </a:r>
            <a:endParaRPr lang="en-US" altLang="de-DE" sz="1000" i="1">
              <a:solidFill>
                <a:srgbClr val="FFFFFF"/>
              </a:solidFill>
            </a:endParaRPr>
          </a:p>
          <a:p>
            <a:pPr eaLnBrk="1" hangingPunct="1">
              <a:lnSpc>
                <a:spcPct val="100000"/>
              </a:lnSpc>
              <a:spcBef>
                <a:spcPct val="0"/>
              </a:spcBef>
              <a:buClrTx/>
              <a:buFontTx/>
              <a:buNone/>
            </a:pPr>
            <a:endParaRPr lang="en-US" altLang="de-DE" sz="1000" b="1" i="1"/>
          </a:p>
        </p:txBody>
      </p:sp>
      <p:sp>
        <p:nvSpPr>
          <p:cNvPr id="51222" name="TextBox 1">
            <a:extLst>
              <a:ext uri="{FF2B5EF4-FFF2-40B4-BE49-F238E27FC236}">
                <a16:creationId xmlns:a16="http://schemas.microsoft.com/office/drawing/2014/main" id="{F6EC25E9-CB3A-4B9F-8BA3-CC435286032B}"/>
              </a:ext>
            </a:extLst>
          </p:cNvPr>
          <p:cNvSpPr txBox="1">
            <a:spLocks noChangeArrowheads="1"/>
          </p:cNvSpPr>
          <p:nvPr/>
        </p:nvSpPr>
        <p:spPr bwMode="auto">
          <a:xfrm>
            <a:off x="193675" y="6616700"/>
            <a:ext cx="2189163" cy="19843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Bef>
                <a:spcPct val="0"/>
              </a:spcBef>
              <a:buClrTx/>
              <a:buFontTx/>
              <a:buNone/>
            </a:pPr>
            <a:endParaRPr lang="de-DE" altLang="de-DE" sz="1800"/>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B101D2F1-883D-4F96-A349-4810DA4F71E8}"/>
              </a:ext>
            </a:extLst>
          </p:cNvPr>
          <p:cNvSpPr>
            <a:spLocks noChangeArrowheads="1"/>
          </p:cNvSpPr>
          <p:nvPr/>
        </p:nvSpPr>
        <p:spPr bwMode="auto">
          <a:xfrm>
            <a:off x="360363" y="384175"/>
            <a:ext cx="8748712"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95000"/>
              </a:lnSpc>
              <a:spcBef>
                <a:spcPct val="0"/>
              </a:spcBef>
              <a:buClrTx/>
              <a:buFontTx/>
              <a:buNone/>
            </a:pPr>
            <a:r>
              <a:rPr lang="de-DE" altLang="de-DE" sz="3200" b="1"/>
              <a:t>Verlauf der Osteoporose im gesamten Skelett</a:t>
            </a:r>
            <a:endParaRPr lang="en-US" altLang="de-DE" sz="3200" b="1"/>
          </a:p>
        </p:txBody>
      </p:sp>
      <p:sp>
        <p:nvSpPr>
          <p:cNvPr id="18435" name="TextBox 11">
            <a:extLst>
              <a:ext uri="{FF2B5EF4-FFF2-40B4-BE49-F238E27FC236}">
                <a16:creationId xmlns:a16="http://schemas.microsoft.com/office/drawing/2014/main" id="{1C507B29-C66F-4341-B117-0DA717313A61}"/>
              </a:ext>
            </a:extLst>
          </p:cNvPr>
          <p:cNvSpPr txBox="1">
            <a:spLocks noChangeArrowheads="1"/>
          </p:cNvSpPr>
          <p:nvPr/>
        </p:nvSpPr>
        <p:spPr bwMode="auto">
          <a:xfrm>
            <a:off x="200025" y="1600200"/>
            <a:ext cx="20462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de-DE" sz="2800" i="1"/>
              <a:t>Gliederung:</a:t>
            </a:r>
            <a:endParaRPr lang="en-US" altLang="de-DE" sz="1800" i="1"/>
          </a:p>
        </p:txBody>
      </p:sp>
      <p:sp>
        <p:nvSpPr>
          <p:cNvPr id="18436" name="TextBox 10">
            <a:extLst>
              <a:ext uri="{FF2B5EF4-FFF2-40B4-BE49-F238E27FC236}">
                <a16:creationId xmlns:a16="http://schemas.microsoft.com/office/drawing/2014/main" id="{6BC0C707-0FB6-4C55-BE81-140BD7A07FFF}"/>
              </a:ext>
            </a:extLst>
          </p:cNvPr>
          <p:cNvSpPr txBox="1">
            <a:spLocks noChangeArrowheads="1"/>
          </p:cNvSpPr>
          <p:nvPr/>
        </p:nvSpPr>
        <p:spPr bwMode="auto">
          <a:xfrm>
            <a:off x="1014413" y="2238375"/>
            <a:ext cx="7580312" cy="544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95000"/>
              </a:lnSpc>
              <a:spcBef>
                <a:spcPct val="0"/>
              </a:spcBef>
              <a:spcAft>
                <a:spcPts val="2400"/>
              </a:spcAft>
              <a:buClrTx/>
              <a:buFontTx/>
              <a:buNone/>
            </a:pPr>
            <a:r>
              <a:rPr lang="en-GB" altLang="de-DE" b="1">
                <a:solidFill>
                  <a:srgbClr val="FFFFFF"/>
                </a:solidFill>
              </a:rPr>
              <a:t>Die Bedeutung von kortikalem und trabekulärem Knochen</a:t>
            </a:r>
          </a:p>
          <a:p>
            <a:pPr eaLnBrk="1" hangingPunct="1">
              <a:lnSpc>
                <a:spcPct val="100000"/>
              </a:lnSpc>
              <a:spcBef>
                <a:spcPct val="0"/>
              </a:spcBef>
              <a:spcAft>
                <a:spcPts val="2400"/>
              </a:spcAft>
              <a:buClrTx/>
              <a:buFontTx/>
              <a:buNone/>
            </a:pPr>
            <a:r>
              <a:rPr lang="de-DE" altLang="de-DE" b="1">
                <a:solidFill>
                  <a:srgbClr val="FFFFFF"/>
                </a:solidFill>
              </a:rPr>
              <a:t>Behandlungseffekte auf trabekuläre und kortikale Knochenstrukturen</a:t>
            </a:r>
          </a:p>
          <a:p>
            <a:pPr eaLnBrk="1" hangingPunct="1">
              <a:lnSpc>
                <a:spcPct val="100000"/>
              </a:lnSpc>
              <a:spcBef>
                <a:spcPct val="0"/>
              </a:spcBef>
              <a:spcAft>
                <a:spcPts val="2400"/>
              </a:spcAft>
              <a:buClrTx/>
              <a:buFontTx/>
              <a:buNone/>
            </a:pPr>
            <a:r>
              <a:rPr lang="en-US" altLang="de-DE" b="1"/>
              <a:t>Wirksamkeit von Denosumab an verschiedenen  Skelettlokalisationen</a:t>
            </a:r>
          </a:p>
          <a:p>
            <a:pPr eaLnBrk="1" hangingPunct="1">
              <a:lnSpc>
                <a:spcPct val="100000"/>
              </a:lnSpc>
              <a:spcBef>
                <a:spcPct val="0"/>
              </a:spcBef>
              <a:spcAft>
                <a:spcPts val="2400"/>
              </a:spcAft>
              <a:buClrTx/>
              <a:buFontTx/>
              <a:buNone/>
            </a:pPr>
            <a:r>
              <a:rPr lang="de-DE" altLang="de-DE" b="1">
                <a:solidFill>
                  <a:srgbClr val="FFFFFF"/>
                </a:solidFill>
              </a:rPr>
              <a:t>Zusatzfolien</a:t>
            </a:r>
          </a:p>
          <a:p>
            <a:pPr eaLnBrk="1" hangingPunct="1">
              <a:lnSpc>
                <a:spcPct val="100000"/>
              </a:lnSpc>
              <a:spcBef>
                <a:spcPts val="1200"/>
              </a:spcBef>
              <a:buClrTx/>
              <a:buFontTx/>
              <a:buNone/>
            </a:pPr>
            <a:endParaRPr lang="en-GB" altLang="de-DE" b="1">
              <a:solidFill>
                <a:srgbClr val="FFFFFF"/>
              </a:solidFill>
            </a:endParaRPr>
          </a:p>
          <a:p>
            <a:pPr eaLnBrk="1" hangingPunct="1">
              <a:lnSpc>
                <a:spcPct val="100000"/>
              </a:lnSpc>
              <a:spcBef>
                <a:spcPts val="1200"/>
              </a:spcBef>
              <a:buClrTx/>
              <a:buFontTx/>
              <a:buNone/>
            </a:pPr>
            <a:endParaRPr lang="en-GB" altLang="de-DE" b="1">
              <a:solidFill>
                <a:srgbClr val="FFFFFF"/>
              </a:solidFill>
            </a:endParaRPr>
          </a:p>
          <a:p>
            <a:pPr eaLnBrk="1" hangingPunct="1">
              <a:lnSpc>
                <a:spcPct val="100000"/>
              </a:lnSpc>
              <a:spcBef>
                <a:spcPts val="1200"/>
              </a:spcBef>
              <a:buClrTx/>
              <a:buFontTx/>
              <a:buNone/>
            </a:pPr>
            <a:endParaRPr lang="en-US" altLang="de-DE"/>
          </a:p>
        </p:txBody>
      </p:sp>
      <p:sp>
        <p:nvSpPr>
          <p:cNvPr id="12" name="Action Button: Forward or Next 11">
            <a:hlinkClick r:id="rId3" action="ppaction://hlinksldjump" highlightClick="1"/>
            <a:extLst>
              <a:ext uri="{FF2B5EF4-FFF2-40B4-BE49-F238E27FC236}">
                <a16:creationId xmlns:a16="http://schemas.microsoft.com/office/drawing/2014/main" id="{27CCEE6A-0A20-4AEA-A920-9652EB7375D2}"/>
              </a:ext>
            </a:extLst>
          </p:cNvPr>
          <p:cNvSpPr/>
          <p:nvPr/>
        </p:nvSpPr>
        <p:spPr>
          <a:xfrm>
            <a:off x="360363" y="2347913"/>
            <a:ext cx="657225" cy="466725"/>
          </a:xfrm>
          <a:prstGeom prst="actionButtonForwardNex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de-DE">
              <a:solidFill>
                <a:srgbClr val="FFFFFF"/>
              </a:solidFill>
            </a:endParaRPr>
          </a:p>
        </p:txBody>
      </p:sp>
      <p:sp>
        <p:nvSpPr>
          <p:cNvPr id="13" name="Action Button: Forward or Next 12">
            <a:hlinkClick r:id="rId4" action="ppaction://hlinksldjump" highlightClick="1"/>
            <a:extLst>
              <a:ext uri="{FF2B5EF4-FFF2-40B4-BE49-F238E27FC236}">
                <a16:creationId xmlns:a16="http://schemas.microsoft.com/office/drawing/2014/main" id="{32C470E2-D10E-47E8-8664-35CCD8914389}"/>
              </a:ext>
            </a:extLst>
          </p:cNvPr>
          <p:cNvSpPr/>
          <p:nvPr/>
        </p:nvSpPr>
        <p:spPr>
          <a:xfrm>
            <a:off x="360363" y="3346450"/>
            <a:ext cx="657225" cy="466725"/>
          </a:xfrm>
          <a:prstGeom prst="actionButtonForwardNex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de-DE">
              <a:solidFill>
                <a:srgbClr val="FFFFFF"/>
              </a:solidFill>
            </a:endParaRPr>
          </a:p>
        </p:txBody>
      </p:sp>
      <p:sp>
        <p:nvSpPr>
          <p:cNvPr id="14" name="Action Button: Forward or Next 13">
            <a:hlinkClick r:id="" action="ppaction://noaction" highlightClick="1"/>
            <a:extLst>
              <a:ext uri="{FF2B5EF4-FFF2-40B4-BE49-F238E27FC236}">
                <a16:creationId xmlns:a16="http://schemas.microsoft.com/office/drawing/2014/main" id="{7B833632-476E-4F31-A5B1-A4DD44512797}"/>
              </a:ext>
            </a:extLst>
          </p:cNvPr>
          <p:cNvSpPr/>
          <p:nvPr/>
        </p:nvSpPr>
        <p:spPr>
          <a:xfrm>
            <a:off x="360363" y="4383088"/>
            <a:ext cx="657225" cy="466725"/>
          </a:xfrm>
          <a:prstGeom prst="actionButtonForwardNex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de-DE">
              <a:solidFill>
                <a:srgbClr val="FFFFFF"/>
              </a:solidFill>
            </a:endParaRPr>
          </a:p>
        </p:txBody>
      </p:sp>
      <p:sp>
        <p:nvSpPr>
          <p:cNvPr id="15" name="Action Button: Forward or Next 14">
            <a:hlinkClick r:id="" action="ppaction://noaction" highlightClick="1"/>
            <a:extLst>
              <a:ext uri="{FF2B5EF4-FFF2-40B4-BE49-F238E27FC236}">
                <a16:creationId xmlns:a16="http://schemas.microsoft.com/office/drawing/2014/main" id="{3E280978-47BA-4D17-9551-E8D29257BD36}"/>
              </a:ext>
            </a:extLst>
          </p:cNvPr>
          <p:cNvSpPr/>
          <p:nvPr/>
        </p:nvSpPr>
        <p:spPr>
          <a:xfrm>
            <a:off x="360363" y="5349875"/>
            <a:ext cx="657225" cy="466725"/>
          </a:xfrm>
          <a:prstGeom prst="actionButtonForwardNex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de-DE">
              <a:solidFill>
                <a:srgbClr val="FFFFFF"/>
              </a:solidFill>
            </a:endParaRPr>
          </a:p>
        </p:txBody>
      </p:sp>
      <p:sp useBgFill="1">
        <p:nvSpPr>
          <p:cNvPr id="18441" name="Rectangle 8">
            <a:extLst>
              <a:ext uri="{FF2B5EF4-FFF2-40B4-BE49-F238E27FC236}">
                <a16:creationId xmlns:a16="http://schemas.microsoft.com/office/drawing/2014/main" id="{45FB6036-1FFC-4C23-A169-263EE8F6F716}"/>
              </a:ext>
            </a:extLst>
          </p:cNvPr>
          <p:cNvSpPr>
            <a:spLocks noChangeArrowheads="1"/>
          </p:cNvSpPr>
          <p:nvPr/>
        </p:nvSpPr>
        <p:spPr bwMode="auto">
          <a:xfrm>
            <a:off x="7413625" y="6692900"/>
            <a:ext cx="1695450" cy="165100"/>
          </a:xfrm>
          <a:prstGeom prst="rect">
            <a:avLst/>
          </a:prstGeom>
          <a:ln>
            <a:noFill/>
          </a:ln>
          <a:extLst>
            <a:ext uri="{91240B29-F687-4F45-9708-019B960494DF}">
              <a14:hiddenLine xmlns:a14="http://schemas.microsoft.com/office/drawing/2010/main" w="9525" algn="ctr">
                <a:solidFill>
                  <a:srgbClr val="000000"/>
                </a:solidFill>
                <a:round/>
                <a:headEnd/>
                <a:tailEnd/>
              </a14:hiddenLine>
            </a:ext>
          </a:extLst>
        </p:spPr>
        <p:txBody>
          <a:bodyPr wrap="none" lIns="18288" tIns="18288" rIns="18288" bIns="18288"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de-DE" altLang="de-DE" sz="2000"/>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43">
            <a:extLst>
              <a:ext uri="{FF2B5EF4-FFF2-40B4-BE49-F238E27FC236}">
                <a16:creationId xmlns:a16="http://schemas.microsoft.com/office/drawing/2014/main" id="{7A19A93D-AAB6-405E-B4E6-704DE30250BF}"/>
              </a:ext>
            </a:extLst>
          </p:cNvPr>
          <p:cNvSpPr txBox="1">
            <a:spLocks noChangeArrowheads="1"/>
          </p:cNvSpPr>
          <p:nvPr/>
        </p:nvSpPr>
        <p:spPr bwMode="gray">
          <a:xfrm>
            <a:off x="39688" y="496888"/>
            <a:ext cx="9167812"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95000"/>
              </a:lnSpc>
              <a:spcBef>
                <a:spcPct val="0"/>
              </a:spcBef>
              <a:buClrTx/>
              <a:buFontTx/>
              <a:buNone/>
            </a:pPr>
            <a:r>
              <a:rPr lang="de-DE" altLang="de-DE" sz="2800" b="1"/>
              <a:t>Prozentuale Änderung der </a:t>
            </a:r>
            <a:r>
              <a:rPr lang="de-DE" altLang="de-DE" sz="2800" b="1" u="sng"/>
              <a:t>kortikalen vBMD</a:t>
            </a:r>
            <a:r>
              <a:rPr lang="en-US" altLang="de-DE" sz="2800" b="1" u="sng"/>
              <a:t> </a:t>
            </a:r>
            <a:br>
              <a:rPr lang="en-US" altLang="de-DE" sz="2800" b="1" u="sng"/>
            </a:br>
            <a:r>
              <a:rPr lang="de-DE" altLang="de-DE" sz="2800" b="1"/>
              <a:t>am Radius mittels HR-pQCT gemessen</a:t>
            </a:r>
          </a:p>
          <a:p>
            <a:pPr eaLnBrk="1" hangingPunct="1">
              <a:lnSpc>
                <a:spcPct val="95000"/>
              </a:lnSpc>
              <a:spcBef>
                <a:spcPct val="0"/>
              </a:spcBef>
              <a:buClrTx/>
              <a:buFontTx/>
              <a:buNone/>
            </a:pPr>
            <a:r>
              <a:rPr lang="de-DE" altLang="de-DE" sz="2800" i="1"/>
              <a:t>Einjährige Phase-2 Studie</a:t>
            </a:r>
            <a:endParaRPr lang="en-US" altLang="de-DE" sz="2800" b="1"/>
          </a:p>
        </p:txBody>
      </p:sp>
      <p:sp>
        <p:nvSpPr>
          <p:cNvPr id="154" name="Rectangle 530">
            <a:extLst>
              <a:ext uri="{FF2B5EF4-FFF2-40B4-BE49-F238E27FC236}">
                <a16:creationId xmlns:a16="http://schemas.microsoft.com/office/drawing/2014/main" id="{1554669B-8096-42AC-A15C-B27816B23888}"/>
              </a:ext>
            </a:extLst>
          </p:cNvPr>
          <p:cNvSpPr>
            <a:spLocks noChangeArrowheads="1"/>
          </p:cNvSpPr>
          <p:nvPr/>
        </p:nvSpPr>
        <p:spPr bwMode="auto">
          <a:xfrm>
            <a:off x="1111250" y="1838325"/>
            <a:ext cx="4021138" cy="3952875"/>
          </a:xfrm>
          <a:prstGeom prst="rect">
            <a:avLst/>
          </a:prstGeom>
          <a:solidFill>
            <a:srgbClr val="000000"/>
          </a:solidFill>
          <a:ln w="12700">
            <a:solidFill>
              <a:schemeClr val="tx1">
                <a:lumMod val="75000"/>
              </a:schemeClr>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fr-FR" altLang="de-DE" b="1">
              <a:solidFill>
                <a:srgbClr val="FFFFFF"/>
              </a:solidFill>
              <a:latin typeface="Tahoma" pitchFamily="34" charset="0"/>
            </a:endParaRPr>
          </a:p>
        </p:txBody>
      </p:sp>
      <p:sp>
        <p:nvSpPr>
          <p:cNvPr id="53252" name="Rectangle 388">
            <a:extLst>
              <a:ext uri="{FF2B5EF4-FFF2-40B4-BE49-F238E27FC236}">
                <a16:creationId xmlns:a16="http://schemas.microsoft.com/office/drawing/2014/main" id="{3CCF0DBD-40A7-4D74-8E9C-991C6347E1CA}"/>
              </a:ext>
            </a:extLst>
          </p:cNvPr>
          <p:cNvSpPr>
            <a:spLocks noChangeArrowheads="1"/>
          </p:cNvSpPr>
          <p:nvPr/>
        </p:nvSpPr>
        <p:spPr bwMode="auto">
          <a:xfrm>
            <a:off x="717550" y="5056188"/>
            <a:ext cx="306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buClrTx/>
              <a:buFontTx/>
              <a:buNone/>
            </a:pPr>
            <a:r>
              <a:rPr lang="en-US" altLang="de-DE" sz="1400" b="1">
                <a:solidFill>
                  <a:srgbClr val="FFFFFF"/>
                </a:solidFill>
              </a:rPr>
              <a:t>-1,5</a:t>
            </a:r>
            <a:endParaRPr lang="en-US" altLang="de-DE" sz="1400">
              <a:solidFill>
                <a:srgbClr val="FFFFFF"/>
              </a:solidFill>
              <a:latin typeface="Times New Roman" panose="02020603050405020304" pitchFamily="18" charset="0"/>
            </a:endParaRPr>
          </a:p>
        </p:txBody>
      </p:sp>
      <p:sp>
        <p:nvSpPr>
          <p:cNvPr id="53253" name="Rectangle 390">
            <a:extLst>
              <a:ext uri="{FF2B5EF4-FFF2-40B4-BE49-F238E27FC236}">
                <a16:creationId xmlns:a16="http://schemas.microsoft.com/office/drawing/2014/main" id="{29247F17-AA37-4D94-9318-0CA0581994C6}"/>
              </a:ext>
            </a:extLst>
          </p:cNvPr>
          <p:cNvSpPr>
            <a:spLocks noChangeArrowheads="1"/>
          </p:cNvSpPr>
          <p:nvPr/>
        </p:nvSpPr>
        <p:spPr bwMode="auto">
          <a:xfrm>
            <a:off x="717550" y="3733800"/>
            <a:ext cx="306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buClrTx/>
              <a:buFontTx/>
              <a:buNone/>
            </a:pPr>
            <a:r>
              <a:rPr lang="en-US" altLang="de-DE" sz="1400" b="1">
                <a:solidFill>
                  <a:srgbClr val="FFFFFF"/>
                </a:solidFill>
              </a:rPr>
              <a:t>-0,5</a:t>
            </a:r>
            <a:endParaRPr lang="en-US" altLang="de-DE" sz="1400">
              <a:solidFill>
                <a:srgbClr val="FFFFFF"/>
              </a:solidFill>
              <a:latin typeface="Times New Roman" panose="02020603050405020304" pitchFamily="18" charset="0"/>
            </a:endParaRPr>
          </a:p>
        </p:txBody>
      </p:sp>
      <p:sp>
        <p:nvSpPr>
          <p:cNvPr id="157" name="Line 311">
            <a:extLst>
              <a:ext uri="{FF2B5EF4-FFF2-40B4-BE49-F238E27FC236}">
                <a16:creationId xmlns:a16="http://schemas.microsoft.com/office/drawing/2014/main" id="{4EB49204-496F-44D7-BA49-60226CECDEEB}"/>
              </a:ext>
            </a:extLst>
          </p:cNvPr>
          <p:cNvSpPr>
            <a:spLocks noChangeShapeType="1"/>
          </p:cNvSpPr>
          <p:nvPr/>
        </p:nvSpPr>
        <p:spPr bwMode="auto">
          <a:xfrm>
            <a:off x="1073150" y="5805488"/>
            <a:ext cx="17463" cy="0"/>
          </a:xfrm>
          <a:prstGeom prst="line">
            <a:avLst/>
          </a:prstGeom>
          <a:noFill/>
          <a:ln w="11113">
            <a:solidFill>
              <a:srgbClr val="FFFFFF"/>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158" name="Line 312">
            <a:extLst>
              <a:ext uri="{FF2B5EF4-FFF2-40B4-BE49-F238E27FC236}">
                <a16:creationId xmlns:a16="http://schemas.microsoft.com/office/drawing/2014/main" id="{2EC5D76C-0757-4A8D-8793-AFA88697A73E}"/>
              </a:ext>
            </a:extLst>
          </p:cNvPr>
          <p:cNvSpPr>
            <a:spLocks noChangeShapeType="1"/>
          </p:cNvSpPr>
          <p:nvPr/>
        </p:nvSpPr>
        <p:spPr bwMode="auto">
          <a:xfrm>
            <a:off x="1073150" y="5473700"/>
            <a:ext cx="17463" cy="0"/>
          </a:xfrm>
          <a:prstGeom prst="line">
            <a:avLst/>
          </a:prstGeom>
          <a:noFill/>
          <a:ln w="11113">
            <a:solidFill>
              <a:srgbClr val="FFFFFF"/>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159" name="Line 313">
            <a:extLst>
              <a:ext uri="{FF2B5EF4-FFF2-40B4-BE49-F238E27FC236}">
                <a16:creationId xmlns:a16="http://schemas.microsoft.com/office/drawing/2014/main" id="{1215F82D-006E-4F8B-B48F-D327580E273F}"/>
              </a:ext>
            </a:extLst>
          </p:cNvPr>
          <p:cNvSpPr>
            <a:spLocks noChangeShapeType="1"/>
          </p:cNvSpPr>
          <p:nvPr/>
        </p:nvSpPr>
        <p:spPr bwMode="auto">
          <a:xfrm>
            <a:off x="1073150" y="5146675"/>
            <a:ext cx="17463" cy="0"/>
          </a:xfrm>
          <a:prstGeom prst="line">
            <a:avLst/>
          </a:prstGeom>
          <a:noFill/>
          <a:ln w="11113">
            <a:solidFill>
              <a:srgbClr val="FFFFFF"/>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160" name="Line 314">
            <a:extLst>
              <a:ext uri="{FF2B5EF4-FFF2-40B4-BE49-F238E27FC236}">
                <a16:creationId xmlns:a16="http://schemas.microsoft.com/office/drawing/2014/main" id="{50479B49-3912-4173-B5BA-78D16BA68D26}"/>
              </a:ext>
            </a:extLst>
          </p:cNvPr>
          <p:cNvSpPr>
            <a:spLocks noChangeShapeType="1"/>
          </p:cNvSpPr>
          <p:nvPr/>
        </p:nvSpPr>
        <p:spPr bwMode="auto">
          <a:xfrm>
            <a:off x="1073150" y="4814888"/>
            <a:ext cx="17463" cy="0"/>
          </a:xfrm>
          <a:prstGeom prst="line">
            <a:avLst/>
          </a:prstGeom>
          <a:noFill/>
          <a:ln w="11113">
            <a:solidFill>
              <a:srgbClr val="FFFFFF"/>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161" name="Line 315">
            <a:extLst>
              <a:ext uri="{FF2B5EF4-FFF2-40B4-BE49-F238E27FC236}">
                <a16:creationId xmlns:a16="http://schemas.microsoft.com/office/drawing/2014/main" id="{C37A8BE2-EC53-48D8-818B-542B994042A4}"/>
              </a:ext>
            </a:extLst>
          </p:cNvPr>
          <p:cNvSpPr>
            <a:spLocks noChangeShapeType="1"/>
          </p:cNvSpPr>
          <p:nvPr/>
        </p:nvSpPr>
        <p:spPr bwMode="auto">
          <a:xfrm>
            <a:off x="1073150" y="4483100"/>
            <a:ext cx="17463" cy="0"/>
          </a:xfrm>
          <a:prstGeom prst="line">
            <a:avLst/>
          </a:prstGeom>
          <a:noFill/>
          <a:ln w="11113">
            <a:solidFill>
              <a:srgbClr val="FFFFFF"/>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162" name="Line 316">
            <a:extLst>
              <a:ext uri="{FF2B5EF4-FFF2-40B4-BE49-F238E27FC236}">
                <a16:creationId xmlns:a16="http://schemas.microsoft.com/office/drawing/2014/main" id="{40C3F393-F79B-48B9-8E5B-8547B04F0ED1}"/>
              </a:ext>
            </a:extLst>
          </p:cNvPr>
          <p:cNvSpPr>
            <a:spLocks noChangeShapeType="1"/>
          </p:cNvSpPr>
          <p:nvPr/>
        </p:nvSpPr>
        <p:spPr bwMode="auto">
          <a:xfrm>
            <a:off x="1073150" y="4151313"/>
            <a:ext cx="17463" cy="0"/>
          </a:xfrm>
          <a:prstGeom prst="line">
            <a:avLst/>
          </a:prstGeom>
          <a:noFill/>
          <a:ln w="11113">
            <a:solidFill>
              <a:srgbClr val="FFFFFF"/>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163" name="Line 317">
            <a:extLst>
              <a:ext uri="{FF2B5EF4-FFF2-40B4-BE49-F238E27FC236}">
                <a16:creationId xmlns:a16="http://schemas.microsoft.com/office/drawing/2014/main" id="{F92FD6E4-C0B5-4588-AA86-A72C4D9DEED0}"/>
              </a:ext>
            </a:extLst>
          </p:cNvPr>
          <p:cNvSpPr>
            <a:spLocks noChangeShapeType="1"/>
          </p:cNvSpPr>
          <p:nvPr/>
        </p:nvSpPr>
        <p:spPr bwMode="auto">
          <a:xfrm>
            <a:off x="1073150" y="3824288"/>
            <a:ext cx="17463" cy="0"/>
          </a:xfrm>
          <a:prstGeom prst="line">
            <a:avLst/>
          </a:prstGeom>
          <a:noFill/>
          <a:ln w="11113">
            <a:solidFill>
              <a:srgbClr val="FFFFFF"/>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164" name="Line 318">
            <a:extLst>
              <a:ext uri="{FF2B5EF4-FFF2-40B4-BE49-F238E27FC236}">
                <a16:creationId xmlns:a16="http://schemas.microsoft.com/office/drawing/2014/main" id="{461340B2-3B62-416C-92B0-F0A7029EA099}"/>
              </a:ext>
            </a:extLst>
          </p:cNvPr>
          <p:cNvSpPr>
            <a:spLocks noChangeShapeType="1"/>
          </p:cNvSpPr>
          <p:nvPr/>
        </p:nvSpPr>
        <p:spPr bwMode="auto">
          <a:xfrm>
            <a:off x="1073150" y="3494088"/>
            <a:ext cx="17463" cy="0"/>
          </a:xfrm>
          <a:prstGeom prst="line">
            <a:avLst/>
          </a:prstGeom>
          <a:noFill/>
          <a:ln w="11113">
            <a:solidFill>
              <a:srgbClr val="FFFFFF"/>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165" name="Line 319">
            <a:extLst>
              <a:ext uri="{FF2B5EF4-FFF2-40B4-BE49-F238E27FC236}">
                <a16:creationId xmlns:a16="http://schemas.microsoft.com/office/drawing/2014/main" id="{A29B3284-7F72-4423-A404-D2545C97F8AF}"/>
              </a:ext>
            </a:extLst>
          </p:cNvPr>
          <p:cNvSpPr>
            <a:spLocks noChangeShapeType="1"/>
          </p:cNvSpPr>
          <p:nvPr/>
        </p:nvSpPr>
        <p:spPr bwMode="auto">
          <a:xfrm>
            <a:off x="1073150" y="3162300"/>
            <a:ext cx="17463" cy="0"/>
          </a:xfrm>
          <a:prstGeom prst="line">
            <a:avLst/>
          </a:prstGeom>
          <a:noFill/>
          <a:ln w="11113">
            <a:solidFill>
              <a:srgbClr val="FFFFFF"/>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166" name="Line 320">
            <a:extLst>
              <a:ext uri="{FF2B5EF4-FFF2-40B4-BE49-F238E27FC236}">
                <a16:creationId xmlns:a16="http://schemas.microsoft.com/office/drawing/2014/main" id="{6897BD38-0C1A-4035-8C75-9DF9490B492A}"/>
              </a:ext>
            </a:extLst>
          </p:cNvPr>
          <p:cNvSpPr>
            <a:spLocks noChangeShapeType="1"/>
          </p:cNvSpPr>
          <p:nvPr/>
        </p:nvSpPr>
        <p:spPr bwMode="auto">
          <a:xfrm>
            <a:off x="1073150" y="2830513"/>
            <a:ext cx="17463" cy="0"/>
          </a:xfrm>
          <a:prstGeom prst="line">
            <a:avLst/>
          </a:prstGeom>
          <a:noFill/>
          <a:ln w="11113">
            <a:solidFill>
              <a:srgbClr val="FFFFFF"/>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167" name="Line 321">
            <a:extLst>
              <a:ext uri="{FF2B5EF4-FFF2-40B4-BE49-F238E27FC236}">
                <a16:creationId xmlns:a16="http://schemas.microsoft.com/office/drawing/2014/main" id="{B58A3C49-49DC-4180-9902-30080989E055}"/>
              </a:ext>
            </a:extLst>
          </p:cNvPr>
          <p:cNvSpPr>
            <a:spLocks noChangeShapeType="1"/>
          </p:cNvSpPr>
          <p:nvPr/>
        </p:nvSpPr>
        <p:spPr bwMode="auto">
          <a:xfrm>
            <a:off x="1073150" y="2503488"/>
            <a:ext cx="17463" cy="0"/>
          </a:xfrm>
          <a:prstGeom prst="line">
            <a:avLst/>
          </a:prstGeom>
          <a:noFill/>
          <a:ln w="11113">
            <a:solidFill>
              <a:srgbClr val="FFFFFF"/>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168" name="Line 322">
            <a:extLst>
              <a:ext uri="{FF2B5EF4-FFF2-40B4-BE49-F238E27FC236}">
                <a16:creationId xmlns:a16="http://schemas.microsoft.com/office/drawing/2014/main" id="{F8E7D824-04CD-4926-8A59-884516037938}"/>
              </a:ext>
            </a:extLst>
          </p:cNvPr>
          <p:cNvSpPr>
            <a:spLocks noChangeShapeType="1"/>
          </p:cNvSpPr>
          <p:nvPr/>
        </p:nvSpPr>
        <p:spPr bwMode="auto">
          <a:xfrm>
            <a:off x="1073150" y="2171700"/>
            <a:ext cx="17463" cy="0"/>
          </a:xfrm>
          <a:prstGeom prst="line">
            <a:avLst/>
          </a:prstGeom>
          <a:noFill/>
          <a:ln w="11113">
            <a:solidFill>
              <a:srgbClr val="FFFFFF"/>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169" name="Line 323">
            <a:extLst>
              <a:ext uri="{FF2B5EF4-FFF2-40B4-BE49-F238E27FC236}">
                <a16:creationId xmlns:a16="http://schemas.microsoft.com/office/drawing/2014/main" id="{A12ED544-A7FD-4891-9564-95B8F309BEBF}"/>
              </a:ext>
            </a:extLst>
          </p:cNvPr>
          <p:cNvSpPr>
            <a:spLocks noChangeShapeType="1"/>
          </p:cNvSpPr>
          <p:nvPr/>
        </p:nvSpPr>
        <p:spPr bwMode="auto">
          <a:xfrm>
            <a:off x="1073150" y="1839913"/>
            <a:ext cx="17463" cy="0"/>
          </a:xfrm>
          <a:prstGeom prst="line">
            <a:avLst/>
          </a:prstGeom>
          <a:noFill/>
          <a:ln w="11113">
            <a:solidFill>
              <a:srgbClr val="FFFFFF"/>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170" name="Line 324">
            <a:extLst>
              <a:ext uri="{FF2B5EF4-FFF2-40B4-BE49-F238E27FC236}">
                <a16:creationId xmlns:a16="http://schemas.microsoft.com/office/drawing/2014/main" id="{C0CE3F9E-3FAB-46F3-8B36-B807969BB1A2}"/>
              </a:ext>
            </a:extLst>
          </p:cNvPr>
          <p:cNvSpPr>
            <a:spLocks noChangeShapeType="1"/>
          </p:cNvSpPr>
          <p:nvPr/>
        </p:nvSpPr>
        <p:spPr bwMode="auto">
          <a:xfrm>
            <a:off x="1066800" y="5805488"/>
            <a:ext cx="23813" cy="0"/>
          </a:xfrm>
          <a:prstGeom prst="line">
            <a:avLst/>
          </a:prstGeom>
          <a:noFill/>
          <a:ln w="11113">
            <a:solidFill>
              <a:srgbClr val="FFFFFF"/>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171" name="Line 325">
            <a:extLst>
              <a:ext uri="{FF2B5EF4-FFF2-40B4-BE49-F238E27FC236}">
                <a16:creationId xmlns:a16="http://schemas.microsoft.com/office/drawing/2014/main" id="{9EF8E7E6-9DB2-4CF1-954C-1BBCC997996F}"/>
              </a:ext>
            </a:extLst>
          </p:cNvPr>
          <p:cNvSpPr>
            <a:spLocks noChangeShapeType="1"/>
          </p:cNvSpPr>
          <p:nvPr/>
        </p:nvSpPr>
        <p:spPr bwMode="auto">
          <a:xfrm>
            <a:off x="1066800" y="5146675"/>
            <a:ext cx="23813" cy="0"/>
          </a:xfrm>
          <a:prstGeom prst="line">
            <a:avLst/>
          </a:prstGeom>
          <a:noFill/>
          <a:ln w="11113">
            <a:solidFill>
              <a:srgbClr val="FFFFFF"/>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172" name="Line 326">
            <a:extLst>
              <a:ext uri="{FF2B5EF4-FFF2-40B4-BE49-F238E27FC236}">
                <a16:creationId xmlns:a16="http://schemas.microsoft.com/office/drawing/2014/main" id="{98D6DF7F-D500-408A-BAEB-C58545F6EBD8}"/>
              </a:ext>
            </a:extLst>
          </p:cNvPr>
          <p:cNvSpPr>
            <a:spLocks noChangeShapeType="1"/>
          </p:cNvSpPr>
          <p:nvPr/>
        </p:nvSpPr>
        <p:spPr bwMode="auto">
          <a:xfrm>
            <a:off x="1066800" y="4483100"/>
            <a:ext cx="23813" cy="0"/>
          </a:xfrm>
          <a:prstGeom prst="line">
            <a:avLst/>
          </a:prstGeom>
          <a:noFill/>
          <a:ln w="11113">
            <a:solidFill>
              <a:srgbClr val="FFFFFF"/>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173" name="Line 327">
            <a:extLst>
              <a:ext uri="{FF2B5EF4-FFF2-40B4-BE49-F238E27FC236}">
                <a16:creationId xmlns:a16="http://schemas.microsoft.com/office/drawing/2014/main" id="{90C2981E-8D24-4C15-9812-4FC1502A9FCF}"/>
              </a:ext>
            </a:extLst>
          </p:cNvPr>
          <p:cNvSpPr>
            <a:spLocks noChangeShapeType="1"/>
          </p:cNvSpPr>
          <p:nvPr/>
        </p:nvSpPr>
        <p:spPr bwMode="auto">
          <a:xfrm>
            <a:off x="1066800" y="3824288"/>
            <a:ext cx="23813" cy="0"/>
          </a:xfrm>
          <a:prstGeom prst="line">
            <a:avLst/>
          </a:prstGeom>
          <a:noFill/>
          <a:ln w="11113">
            <a:solidFill>
              <a:srgbClr val="FFFFFF"/>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174" name="Line 328">
            <a:extLst>
              <a:ext uri="{FF2B5EF4-FFF2-40B4-BE49-F238E27FC236}">
                <a16:creationId xmlns:a16="http://schemas.microsoft.com/office/drawing/2014/main" id="{56CD0FB3-3080-4E06-998F-7E716CB0D373}"/>
              </a:ext>
            </a:extLst>
          </p:cNvPr>
          <p:cNvSpPr>
            <a:spLocks noChangeShapeType="1"/>
          </p:cNvSpPr>
          <p:nvPr/>
        </p:nvSpPr>
        <p:spPr bwMode="auto">
          <a:xfrm>
            <a:off x="1066800" y="3162300"/>
            <a:ext cx="23813" cy="0"/>
          </a:xfrm>
          <a:prstGeom prst="line">
            <a:avLst/>
          </a:prstGeom>
          <a:noFill/>
          <a:ln w="11113">
            <a:solidFill>
              <a:srgbClr val="FFFFFF"/>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175" name="Line 329">
            <a:extLst>
              <a:ext uri="{FF2B5EF4-FFF2-40B4-BE49-F238E27FC236}">
                <a16:creationId xmlns:a16="http://schemas.microsoft.com/office/drawing/2014/main" id="{F914210D-3940-44B6-99CF-CB9BE67CE70A}"/>
              </a:ext>
            </a:extLst>
          </p:cNvPr>
          <p:cNvSpPr>
            <a:spLocks noChangeShapeType="1"/>
          </p:cNvSpPr>
          <p:nvPr/>
        </p:nvSpPr>
        <p:spPr bwMode="auto">
          <a:xfrm>
            <a:off x="1066800" y="2503488"/>
            <a:ext cx="23813" cy="0"/>
          </a:xfrm>
          <a:prstGeom prst="line">
            <a:avLst/>
          </a:prstGeom>
          <a:noFill/>
          <a:ln w="11113">
            <a:solidFill>
              <a:srgbClr val="FFFFFF"/>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176" name="Line 330">
            <a:extLst>
              <a:ext uri="{FF2B5EF4-FFF2-40B4-BE49-F238E27FC236}">
                <a16:creationId xmlns:a16="http://schemas.microsoft.com/office/drawing/2014/main" id="{23FA5557-DEA1-4ED6-BD7B-7EC573765848}"/>
              </a:ext>
            </a:extLst>
          </p:cNvPr>
          <p:cNvSpPr>
            <a:spLocks noChangeShapeType="1"/>
          </p:cNvSpPr>
          <p:nvPr/>
        </p:nvSpPr>
        <p:spPr bwMode="auto">
          <a:xfrm>
            <a:off x="1066800" y="1839913"/>
            <a:ext cx="23813" cy="0"/>
          </a:xfrm>
          <a:prstGeom prst="line">
            <a:avLst/>
          </a:prstGeom>
          <a:noFill/>
          <a:ln w="11113">
            <a:solidFill>
              <a:srgbClr val="FFFFFF"/>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177" name="Line 331">
            <a:extLst>
              <a:ext uri="{FF2B5EF4-FFF2-40B4-BE49-F238E27FC236}">
                <a16:creationId xmlns:a16="http://schemas.microsoft.com/office/drawing/2014/main" id="{80850FC0-BFCE-4D43-A71F-BAC965A576CD}"/>
              </a:ext>
            </a:extLst>
          </p:cNvPr>
          <p:cNvSpPr>
            <a:spLocks noChangeShapeType="1"/>
          </p:cNvSpPr>
          <p:nvPr/>
        </p:nvSpPr>
        <p:spPr bwMode="auto">
          <a:xfrm>
            <a:off x="1090613" y="3162300"/>
            <a:ext cx="4010025" cy="0"/>
          </a:xfrm>
          <a:prstGeom prst="line">
            <a:avLst/>
          </a:prstGeom>
          <a:noFill/>
          <a:ln w="19050">
            <a:solidFill>
              <a:srgbClr val="FFFFFF"/>
            </a:solidFill>
            <a:prstDash val="dash"/>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178" name="Line 332">
            <a:extLst>
              <a:ext uri="{FF2B5EF4-FFF2-40B4-BE49-F238E27FC236}">
                <a16:creationId xmlns:a16="http://schemas.microsoft.com/office/drawing/2014/main" id="{F29EDC36-3665-4E71-8FDF-B6EFD6B4449C}"/>
              </a:ext>
            </a:extLst>
          </p:cNvPr>
          <p:cNvSpPr>
            <a:spLocks noChangeShapeType="1"/>
          </p:cNvSpPr>
          <p:nvPr/>
        </p:nvSpPr>
        <p:spPr bwMode="auto">
          <a:xfrm flipV="1">
            <a:off x="1090613" y="3162300"/>
            <a:ext cx="0" cy="26988"/>
          </a:xfrm>
          <a:prstGeom prst="line">
            <a:avLst/>
          </a:prstGeom>
          <a:noFill/>
          <a:ln w="11113">
            <a:solidFill>
              <a:srgbClr val="FFFFFF"/>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179" name="Line 333">
            <a:extLst>
              <a:ext uri="{FF2B5EF4-FFF2-40B4-BE49-F238E27FC236}">
                <a16:creationId xmlns:a16="http://schemas.microsoft.com/office/drawing/2014/main" id="{52A6CB96-2B95-499C-872F-5D6B36A04823}"/>
              </a:ext>
            </a:extLst>
          </p:cNvPr>
          <p:cNvSpPr>
            <a:spLocks noChangeShapeType="1"/>
          </p:cNvSpPr>
          <p:nvPr/>
        </p:nvSpPr>
        <p:spPr bwMode="auto">
          <a:xfrm flipV="1">
            <a:off x="3041650" y="3162300"/>
            <a:ext cx="0" cy="26988"/>
          </a:xfrm>
          <a:prstGeom prst="line">
            <a:avLst/>
          </a:prstGeom>
          <a:noFill/>
          <a:ln w="11113">
            <a:solidFill>
              <a:srgbClr val="FFFFFF"/>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180" name="Line 334">
            <a:extLst>
              <a:ext uri="{FF2B5EF4-FFF2-40B4-BE49-F238E27FC236}">
                <a16:creationId xmlns:a16="http://schemas.microsoft.com/office/drawing/2014/main" id="{49A54F63-6C89-4E82-8EC4-3DD707287F86}"/>
              </a:ext>
            </a:extLst>
          </p:cNvPr>
          <p:cNvSpPr>
            <a:spLocks noChangeShapeType="1"/>
          </p:cNvSpPr>
          <p:nvPr/>
        </p:nvSpPr>
        <p:spPr bwMode="auto">
          <a:xfrm flipV="1">
            <a:off x="4994275" y="3162300"/>
            <a:ext cx="0" cy="26988"/>
          </a:xfrm>
          <a:prstGeom prst="line">
            <a:avLst/>
          </a:prstGeom>
          <a:noFill/>
          <a:ln w="11113">
            <a:solidFill>
              <a:srgbClr val="FF9933"/>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181" name="Freeform 335">
            <a:extLst>
              <a:ext uri="{FF2B5EF4-FFF2-40B4-BE49-F238E27FC236}">
                <a16:creationId xmlns:a16="http://schemas.microsoft.com/office/drawing/2014/main" id="{94204EB6-E4D0-4E1D-8540-CB952F36F2D0}"/>
              </a:ext>
            </a:extLst>
          </p:cNvPr>
          <p:cNvSpPr>
            <a:spLocks/>
          </p:cNvSpPr>
          <p:nvPr/>
        </p:nvSpPr>
        <p:spPr bwMode="auto">
          <a:xfrm>
            <a:off x="1090613" y="3162300"/>
            <a:ext cx="3903662" cy="1984375"/>
          </a:xfrm>
          <a:custGeom>
            <a:avLst/>
            <a:gdLst>
              <a:gd name="T0" fmla="*/ 0 w 1144"/>
              <a:gd name="T1" fmla="*/ 0 h 359"/>
              <a:gd name="T2" fmla="*/ 2147483647 w 1144"/>
              <a:gd name="T3" fmla="*/ 2147483647 h 359"/>
              <a:gd name="T4" fmla="*/ 2147483647 w 1144"/>
              <a:gd name="T5" fmla="*/ 2147483647 h 359"/>
              <a:gd name="T6" fmla="*/ 0 60000 65536"/>
              <a:gd name="T7" fmla="*/ 0 60000 65536"/>
              <a:gd name="T8" fmla="*/ 0 60000 65536"/>
              <a:gd name="T9" fmla="*/ 0 w 1144"/>
              <a:gd name="T10" fmla="*/ 0 h 359"/>
              <a:gd name="T11" fmla="*/ 1144 w 1144"/>
              <a:gd name="T12" fmla="*/ 359 h 359"/>
            </a:gdLst>
            <a:ahLst/>
            <a:cxnLst>
              <a:cxn ang="T6">
                <a:pos x="T0" y="T1"/>
              </a:cxn>
              <a:cxn ang="T7">
                <a:pos x="T2" y="T3"/>
              </a:cxn>
              <a:cxn ang="T8">
                <a:pos x="T4" y="T5"/>
              </a:cxn>
            </a:cxnLst>
            <a:rect l="T9" t="T10" r="T11" b="T12"/>
            <a:pathLst>
              <a:path w="1144" h="359">
                <a:moveTo>
                  <a:pt x="0" y="0"/>
                </a:moveTo>
                <a:lnTo>
                  <a:pt x="572" y="263"/>
                </a:lnTo>
                <a:lnTo>
                  <a:pt x="1144" y="359"/>
                </a:lnTo>
              </a:path>
            </a:pathLst>
          </a:custGeom>
          <a:noFill/>
          <a:ln w="28575" cap="flat">
            <a:solidFill>
              <a:srgbClr val="FFFFFF"/>
            </a:solidFill>
            <a:prstDash val="solid"/>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182" name="Line 336">
            <a:extLst>
              <a:ext uri="{FF2B5EF4-FFF2-40B4-BE49-F238E27FC236}">
                <a16:creationId xmlns:a16="http://schemas.microsoft.com/office/drawing/2014/main" id="{C6573465-68A1-4144-BD7C-D237661DDFEA}"/>
              </a:ext>
            </a:extLst>
          </p:cNvPr>
          <p:cNvSpPr>
            <a:spLocks noChangeShapeType="1"/>
          </p:cNvSpPr>
          <p:nvPr/>
        </p:nvSpPr>
        <p:spPr bwMode="auto">
          <a:xfrm>
            <a:off x="1090613" y="3162300"/>
            <a:ext cx="0" cy="0"/>
          </a:xfrm>
          <a:prstGeom prst="line">
            <a:avLst/>
          </a:prstGeom>
          <a:noFill/>
          <a:ln w="11113">
            <a:solidFill>
              <a:srgbClr val="808080"/>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183" name="Line 337">
            <a:extLst>
              <a:ext uri="{FF2B5EF4-FFF2-40B4-BE49-F238E27FC236}">
                <a16:creationId xmlns:a16="http://schemas.microsoft.com/office/drawing/2014/main" id="{0733C4E6-8B08-4899-8703-3B2A4653D708}"/>
              </a:ext>
            </a:extLst>
          </p:cNvPr>
          <p:cNvSpPr>
            <a:spLocks noChangeShapeType="1"/>
          </p:cNvSpPr>
          <p:nvPr/>
        </p:nvSpPr>
        <p:spPr bwMode="auto">
          <a:xfrm>
            <a:off x="1079500" y="3162300"/>
            <a:ext cx="23813" cy="0"/>
          </a:xfrm>
          <a:prstGeom prst="line">
            <a:avLst/>
          </a:prstGeom>
          <a:noFill/>
          <a:ln w="11113">
            <a:solidFill>
              <a:srgbClr val="808080"/>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184" name="Line 338">
            <a:extLst>
              <a:ext uri="{FF2B5EF4-FFF2-40B4-BE49-F238E27FC236}">
                <a16:creationId xmlns:a16="http://schemas.microsoft.com/office/drawing/2014/main" id="{6E2F5AB9-1F35-4CE9-B199-002AEF341B2A}"/>
              </a:ext>
            </a:extLst>
          </p:cNvPr>
          <p:cNvSpPr>
            <a:spLocks noChangeShapeType="1"/>
          </p:cNvSpPr>
          <p:nvPr/>
        </p:nvSpPr>
        <p:spPr bwMode="auto">
          <a:xfrm flipV="1">
            <a:off x="3041650" y="4217988"/>
            <a:ext cx="0" cy="398462"/>
          </a:xfrm>
          <a:prstGeom prst="line">
            <a:avLst/>
          </a:prstGeom>
          <a:noFill/>
          <a:ln w="19050">
            <a:solidFill>
              <a:srgbClr val="FFFFFF"/>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185" name="Line 339">
            <a:extLst>
              <a:ext uri="{FF2B5EF4-FFF2-40B4-BE49-F238E27FC236}">
                <a16:creationId xmlns:a16="http://schemas.microsoft.com/office/drawing/2014/main" id="{231CD555-3FB7-4018-BF90-2AB6C8B2AA52}"/>
              </a:ext>
            </a:extLst>
          </p:cNvPr>
          <p:cNvSpPr>
            <a:spLocks noChangeShapeType="1"/>
          </p:cNvSpPr>
          <p:nvPr/>
        </p:nvSpPr>
        <p:spPr bwMode="auto">
          <a:xfrm>
            <a:off x="3032125" y="4217988"/>
            <a:ext cx="23813" cy="0"/>
          </a:xfrm>
          <a:prstGeom prst="line">
            <a:avLst/>
          </a:prstGeom>
          <a:noFill/>
          <a:ln w="19050">
            <a:solidFill>
              <a:srgbClr val="FF9933"/>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186" name="Line 340">
            <a:extLst>
              <a:ext uri="{FF2B5EF4-FFF2-40B4-BE49-F238E27FC236}">
                <a16:creationId xmlns:a16="http://schemas.microsoft.com/office/drawing/2014/main" id="{F44E6A91-0737-4FFE-BB96-AF3AEFBAAE34}"/>
              </a:ext>
            </a:extLst>
          </p:cNvPr>
          <p:cNvSpPr>
            <a:spLocks noChangeShapeType="1"/>
          </p:cNvSpPr>
          <p:nvPr/>
        </p:nvSpPr>
        <p:spPr bwMode="auto">
          <a:xfrm flipV="1">
            <a:off x="4994275" y="4748213"/>
            <a:ext cx="0" cy="398462"/>
          </a:xfrm>
          <a:prstGeom prst="line">
            <a:avLst/>
          </a:prstGeom>
          <a:noFill/>
          <a:ln w="9525">
            <a:solidFill>
              <a:srgbClr val="FFFFFF"/>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187" name="Line 341">
            <a:extLst>
              <a:ext uri="{FF2B5EF4-FFF2-40B4-BE49-F238E27FC236}">
                <a16:creationId xmlns:a16="http://schemas.microsoft.com/office/drawing/2014/main" id="{A6108A93-D85E-4318-87C6-35CEA7B49A51}"/>
              </a:ext>
            </a:extLst>
          </p:cNvPr>
          <p:cNvSpPr>
            <a:spLocks noChangeShapeType="1"/>
          </p:cNvSpPr>
          <p:nvPr/>
        </p:nvSpPr>
        <p:spPr bwMode="auto">
          <a:xfrm>
            <a:off x="4983163" y="4748213"/>
            <a:ext cx="23812" cy="0"/>
          </a:xfrm>
          <a:prstGeom prst="line">
            <a:avLst/>
          </a:prstGeom>
          <a:noFill/>
          <a:ln w="19050">
            <a:solidFill>
              <a:srgbClr val="FFFFFF"/>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188" name="Line 342">
            <a:extLst>
              <a:ext uri="{FF2B5EF4-FFF2-40B4-BE49-F238E27FC236}">
                <a16:creationId xmlns:a16="http://schemas.microsoft.com/office/drawing/2014/main" id="{43C04CAB-2AFA-4BA2-9E99-6FC1444174AA}"/>
              </a:ext>
            </a:extLst>
          </p:cNvPr>
          <p:cNvSpPr>
            <a:spLocks noChangeShapeType="1"/>
          </p:cNvSpPr>
          <p:nvPr/>
        </p:nvSpPr>
        <p:spPr bwMode="auto">
          <a:xfrm>
            <a:off x="1090613" y="3162300"/>
            <a:ext cx="0" cy="0"/>
          </a:xfrm>
          <a:prstGeom prst="line">
            <a:avLst/>
          </a:prstGeom>
          <a:noFill/>
          <a:ln w="11113">
            <a:solidFill>
              <a:srgbClr val="808080"/>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189" name="Line 343">
            <a:extLst>
              <a:ext uri="{FF2B5EF4-FFF2-40B4-BE49-F238E27FC236}">
                <a16:creationId xmlns:a16="http://schemas.microsoft.com/office/drawing/2014/main" id="{2E592BB3-B5B5-4B16-87A3-01D3211A49ED}"/>
              </a:ext>
            </a:extLst>
          </p:cNvPr>
          <p:cNvSpPr>
            <a:spLocks noChangeShapeType="1"/>
          </p:cNvSpPr>
          <p:nvPr/>
        </p:nvSpPr>
        <p:spPr bwMode="auto">
          <a:xfrm>
            <a:off x="1079500" y="3162300"/>
            <a:ext cx="23813" cy="0"/>
          </a:xfrm>
          <a:prstGeom prst="line">
            <a:avLst/>
          </a:prstGeom>
          <a:noFill/>
          <a:ln w="11113">
            <a:solidFill>
              <a:srgbClr val="808080"/>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190" name="Line 344">
            <a:extLst>
              <a:ext uri="{FF2B5EF4-FFF2-40B4-BE49-F238E27FC236}">
                <a16:creationId xmlns:a16="http://schemas.microsoft.com/office/drawing/2014/main" id="{E97E544D-A651-40EF-B9E1-9C5DDD3624D5}"/>
              </a:ext>
            </a:extLst>
          </p:cNvPr>
          <p:cNvSpPr>
            <a:spLocks noChangeShapeType="1"/>
          </p:cNvSpPr>
          <p:nvPr/>
        </p:nvSpPr>
        <p:spPr bwMode="auto">
          <a:xfrm>
            <a:off x="3041650" y="4616450"/>
            <a:ext cx="0" cy="530225"/>
          </a:xfrm>
          <a:prstGeom prst="line">
            <a:avLst/>
          </a:prstGeom>
          <a:noFill/>
          <a:ln w="9525">
            <a:solidFill>
              <a:srgbClr val="FFFFFF"/>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191" name="Line 345">
            <a:extLst>
              <a:ext uri="{FF2B5EF4-FFF2-40B4-BE49-F238E27FC236}">
                <a16:creationId xmlns:a16="http://schemas.microsoft.com/office/drawing/2014/main" id="{EA2F5D74-B8A2-4E17-9302-6D963FD3DF7B}"/>
              </a:ext>
            </a:extLst>
          </p:cNvPr>
          <p:cNvSpPr>
            <a:spLocks noChangeShapeType="1"/>
          </p:cNvSpPr>
          <p:nvPr/>
        </p:nvSpPr>
        <p:spPr bwMode="auto">
          <a:xfrm>
            <a:off x="3032125" y="5146675"/>
            <a:ext cx="23813" cy="0"/>
          </a:xfrm>
          <a:prstGeom prst="line">
            <a:avLst/>
          </a:prstGeom>
          <a:noFill/>
          <a:ln w="19050">
            <a:solidFill>
              <a:srgbClr val="FFFFFF"/>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192" name="Line 346">
            <a:extLst>
              <a:ext uri="{FF2B5EF4-FFF2-40B4-BE49-F238E27FC236}">
                <a16:creationId xmlns:a16="http://schemas.microsoft.com/office/drawing/2014/main" id="{06CAF2C5-B497-4974-8B91-24E0B1BDD690}"/>
              </a:ext>
            </a:extLst>
          </p:cNvPr>
          <p:cNvSpPr>
            <a:spLocks noChangeShapeType="1"/>
          </p:cNvSpPr>
          <p:nvPr/>
        </p:nvSpPr>
        <p:spPr bwMode="auto">
          <a:xfrm>
            <a:off x="4994275" y="5146675"/>
            <a:ext cx="0" cy="393700"/>
          </a:xfrm>
          <a:prstGeom prst="line">
            <a:avLst/>
          </a:prstGeom>
          <a:noFill/>
          <a:ln w="9525">
            <a:solidFill>
              <a:srgbClr val="FFFFFF"/>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193" name="Line 347">
            <a:extLst>
              <a:ext uri="{FF2B5EF4-FFF2-40B4-BE49-F238E27FC236}">
                <a16:creationId xmlns:a16="http://schemas.microsoft.com/office/drawing/2014/main" id="{0A15C4B9-2B18-4A82-AC2A-0F41399C93E1}"/>
              </a:ext>
            </a:extLst>
          </p:cNvPr>
          <p:cNvSpPr>
            <a:spLocks noChangeShapeType="1"/>
          </p:cNvSpPr>
          <p:nvPr/>
        </p:nvSpPr>
        <p:spPr bwMode="auto">
          <a:xfrm>
            <a:off x="4983163" y="5540375"/>
            <a:ext cx="23812" cy="0"/>
          </a:xfrm>
          <a:prstGeom prst="line">
            <a:avLst/>
          </a:prstGeom>
          <a:noFill/>
          <a:ln w="19050">
            <a:solidFill>
              <a:srgbClr val="FFFFFF"/>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194" name="Freeform 348">
            <a:extLst>
              <a:ext uri="{FF2B5EF4-FFF2-40B4-BE49-F238E27FC236}">
                <a16:creationId xmlns:a16="http://schemas.microsoft.com/office/drawing/2014/main" id="{85B14ACB-EC1A-422B-8E4C-9336C9121560}"/>
              </a:ext>
            </a:extLst>
          </p:cNvPr>
          <p:cNvSpPr>
            <a:spLocks/>
          </p:cNvSpPr>
          <p:nvPr/>
        </p:nvSpPr>
        <p:spPr bwMode="auto">
          <a:xfrm>
            <a:off x="1090613" y="3162300"/>
            <a:ext cx="3903662" cy="530225"/>
          </a:xfrm>
          <a:custGeom>
            <a:avLst/>
            <a:gdLst>
              <a:gd name="T0" fmla="*/ 0 w 1144"/>
              <a:gd name="T1" fmla="*/ 0 h 96"/>
              <a:gd name="T2" fmla="*/ 2147483647 w 1144"/>
              <a:gd name="T3" fmla="*/ 2147483647 h 96"/>
              <a:gd name="T4" fmla="*/ 2147483647 w 1144"/>
              <a:gd name="T5" fmla="*/ 2147483647 h 96"/>
              <a:gd name="T6" fmla="*/ 0 60000 65536"/>
              <a:gd name="T7" fmla="*/ 0 60000 65536"/>
              <a:gd name="T8" fmla="*/ 0 60000 65536"/>
              <a:gd name="T9" fmla="*/ 0 w 1144"/>
              <a:gd name="T10" fmla="*/ 0 h 96"/>
              <a:gd name="T11" fmla="*/ 1144 w 1144"/>
              <a:gd name="T12" fmla="*/ 96 h 96"/>
            </a:gdLst>
            <a:ahLst/>
            <a:cxnLst>
              <a:cxn ang="T6">
                <a:pos x="T0" y="T1"/>
              </a:cxn>
              <a:cxn ang="T7">
                <a:pos x="T2" y="T3"/>
              </a:cxn>
              <a:cxn ang="T8">
                <a:pos x="T4" y="T5"/>
              </a:cxn>
            </a:cxnLst>
            <a:rect l="T9" t="T10" r="T11" b="T12"/>
            <a:pathLst>
              <a:path w="1144" h="96">
                <a:moveTo>
                  <a:pt x="0" y="0"/>
                </a:moveTo>
                <a:lnTo>
                  <a:pt x="572" y="96"/>
                </a:lnTo>
                <a:lnTo>
                  <a:pt x="1144" y="72"/>
                </a:lnTo>
              </a:path>
            </a:pathLst>
          </a:custGeom>
          <a:noFill/>
          <a:ln w="28575">
            <a:solidFill>
              <a:schemeClr val="tx2"/>
            </a:solidFill>
            <a:prstDash val="solid"/>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195" name="Line 349">
            <a:extLst>
              <a:ext uri="{FF2B5EF4-FFF2-40B4-BE49-F238E27FC236}">
                <a16:creationId xmlns:a16="http://schemas.microsoft.com/office/drawing/2014/main" id="{3305893D-B7BA-4A41-A1BB-AB2365F33B6F}"/>
              </a:ext>
            </a:extLst>
          </p:cNvPr>
          <p:cNvSpPr>
            <a:spLocks noChangeShapeType="1"/>
          </p:cNvSpPr>
          <p:nvPr/>
        </p:nvSpPr>
        <p:spPr bwMode="auto">
          <a:xfrm>
            <a:off x="1090613" y="3162300"/>
            <a:ext cx="0" cy="0"/>
          </a:xfrm>
          <a:prstGeom prst="line">
            <a:avLst/>
          </a:prstGeom>
          <a:noFill/>
          <a:ln w="11113">
            <a:solidFill>
              <a:srgbClr val="FF9900"/>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196" name="Line 350">
            <a:extLst>
              <a:ext uri="{FF2B5EF4-FFF2-40B4-BE49-F238E27FC236}">
                <a16:creationId xmlns:a16="http://schemas.microsoft.com/office/drawing/2014/main" id="{A6EAD1D2-E220-497F-A0F0-8AB50C8F2243}"/>
              </a:ext>
            </a:extLst>
          </p:cNvPr>
          <p:cNvSpPr>
            <a:spLocks noChangeShapeType="1"/>
          </p:cNvSpPr>
          <p:nvPr/>
        </p:nvSpPr>
        <p:spPr bwMode="auto">
          <a:xfrm>
            <a:off x="1079500" y="3162300"/>
            <a:ext cx="23813" cy="0"/>
          </a:xfrm>
          <a:prstGeom prst="line">
            <a:avLst/>
          </a:prstGeom>
          <a:noFill/>
          <a:ln w="11113">
            <a:solidFill>
              <a:srgbClr val="FF9900"/>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197" name="Line 351">
            <a:extLst>
              <a:ext uri="{FF2B5EF4-FFF2-40B4-BE49-F238E27FC236}">
                <a16:creationId xmlns:a16="http://schemas.microsoft.com/office/drawing/2014/main" id="{CC5B505B-D8D8-438D-9A3E-E91289D6017F}"/>
              </a:ext>
            </a:extLst>
          </p:cNvPr>
          <p:cNvSpPr>
            <a:spLocks noChangeShapeType="1"/>
          </p:cNvSpPr>
          <p:nvPr/>
        </p:nvSpPr>
        <p:spPr bwMode="auto">
          <a:xfrm flipV="1">
            <a:off x="3041650" y="3162300"/>
            <a:ext cx="0" cy="530225"/>
          </a:xfrm>
          <a:prstGeom prst="line">
            <a:avLst/>
          </a:prstGeom>
          <a:noFill/>
          <a:ln w="9525">
            <a:solidFill>
              <a:srgbClr val="FF9933"/>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198" name="Line 352">
            <a:extLst>
              <a:ext uri="{FF2B5EF4-FFF2-40B4-BE49-F238E27FC236}">
                <a16:creationId xmlns:a16="http://schemas.microsoft.com/office/drawing/2014/main" id="{D20150D9-67CE-4E9D-93B1-4D57D73D7032}"/>
              </a:ext>
            </a:extLst>
          </p:cNvPr>
          <p:cNvSpPr>
            <a:spLocks noChangeShapeType="1"/>
          </p:cNvSpPr>
          <p:nvPr/>
        </p:nvSpPr>
        <p:spPr bwMode="auto">
          <a:xfrm>
            <a:off x="3032125" y="3162300"/>
            <a:ext cx="23813" cy="0"/>
          </a:xfrm>
          <a:prstGeom prst="line">
            <a:avLst/>
          </a:prstGeom>
          <a:noFill/>
          <a:ln w="19050">
            <a:solidFill>
              <a:srgbClr val="FF9900"/>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199" name="Line 353">
            <a:extLst>
              <a:ext uri="{FF2B5EF4-FFF2-40B4-BE49-F238E27FC236}">
                <a16:creationId xmlns:a16="http://schemas.microsoft.com/office/drawing/2014/main" id="{E0749080-E9BB-4EBA-9ED5-3A5B0BEB311D}"/>
              </a:ext>
            </a:extLst>
          </p:cNvPr>
          <p:cNvSpPr>
            <a:spLocks noChangeShapeType="1"/>
          </p:cNvSpPr>
          <p:nvPr/>
        </p:nvSpPr>
        <p:spPr bwMode="auto">
          <a:xfrm flipV="1">
            <a:off x="4994275" y="3162300"/>
            <a:ext cx="0" cy="396875"/>
          </a:xfrm>
          <a:prstGeom prst="line">
            <a:avLst/>
          </a:prstGeom>
          <a:noFill/>
          <a:ln w="9525">
            <a:solidFill>
              <a:srgbClr val="FF9933"/>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200" name="Line 354">
            <a:extLst>
              <a:ext uri="{FF2B5EF4-FFF2-40B4-BE49-F238E27FC236}">
                <a16:creationId xmlns:a16="http://schemas.microsoft.com/office/drawing/2014/main" id="{00895F75-8EA0-47D8-8B57-2049BD164633}"/>
              </a:ext>
            </a:extLst>
          </p:cNvPr>
          <p:cNvSpPr>
            <a:spLocks noChangeShapeType="1"/>
          </p:cNvSpPr>
          <p:nvPr/>
        </p:nvSpPr>
        <p:spPr bwMode="auto">
          <a:xfrm>
            <a:off x="4983163" y="3162300"/>
            <a:ext cx="23812" cy="0"/>
          </a:xfrm>
          <a:prstGeom prst="line">
            <a:avLst/>
          </a:prstGeom>
          <a:noFill/>
          <a:ln w="19050">
            <a:solidFill>
              <a:srgbClr val="FF9933"/>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201" name="Line 355">
            <a:extLst>
              <a:ext uri="{FF2B5EF4-FFF2-40B4-BE49-F238E27FC236}">
                <a16:creationId xmlns:a16="http://schemas.microsoft.com/office/drawing/2014/main" id="{FF6D7297-66C0-423C-9B75-FED31CA1D580}"/>
              </a:ext>
            </a:extLst>
          </p:cNvPr>
          <p:cNvSpPr>
            <a:spLocks noChangeShapeType="1"/>
          </p:cNvSpPr>
          <p:nvPr/>
        </p:nvSpPr>
        <p:spPr bwMode="auto">
          <a:xfrm>
            <a:off x="1090613" y="3162300"/>
            <a:ext cx="0" cy="0"/>
          </a:xfrm>
          <a:prstGeom prst="line">
            <a:avLst/>
          </a:prstGeom>
          <a:noFill/>
          <a:ln w="11113">
            <a:solidFill>
              <a:srgbClr val="FF9900"/>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202" name="Line 356">
            <a:extLst>
              <a:ext uri="{FF2B5EF4-FFF2-40B4-BE49-F238E27FC236}">
                <a16:creationId xmlns:a16="http://schemas.microsoft.com/office/drawing/2014/main" id="{B4D1FCAD-5B32-4469-9C2D-EFB8231611E1}"/>
              </a:ext>
            </a:extLst>
          </p:cNvPr>
          <p:cNvSpPr>
            <a:spLocks noChangeShapeType="1"/>
          </p:cNvSpPr>
          <p:nvPr/>
        </p:nvSpPr>
        <p:spPr bwMode="auto">
          <a:xfrm>
            <a:off x="1079500" y="3162300"/>
            <a:ext cx="23813" cy="0"/>
          </a:xfrm>
          <a:prstGeom prst="line">
            <a:avLst/>
          </a:prstGeom>
          <a:noFill/>
          <a:ln w="11113">
            <a:solidFill>
              <a:srgbClr val="FF9900"/>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203" name="Line 357">
            <a:extLst>
              <a:ext uri="{FF2B5EF4-FFF2-40B4-BE49-F238E27FC236}">
                <a16:creationId xmlns:a16="http://schemas.microsoft.com/office/drawing/2014/main" id="{B3774A39-F24F-4D07-9E64-4F4C9E8140B6}"/>
              </a:ext>
            </a:extLst>
          </p:cNvPr>
          <p:cNvSpPr>
            <a:spLocks noChangeShapeType="1"/>
          </p:cNvSpPr>
          <p:nvPr/>
        </p:nvSpPr>
        <p:spPr bwMode="auto">
          <a:xfrm>
            <a:off x="3041650" y="3692525"/>
            <a:ext cx="0" cy="525463"/>
          </a:xfrm>
          <a:prstGeom prst="line">
            <a:avLst/>
          </a:prstGeom>
          <a:noFill/>
          <a:ln w="9525">
            <a:solidFill>
              <a:srgbClr val="FF9933"/>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204" name="Line 358">
            <a:extLst>
              <a:ext uri="{FF2B5EF4-FFF2-40B4-BE49-F238E27FC236}">
                <a16:creationId xmlns:a16="http://schemas.microsoft.com/office/drawing/2014/main" id="{8E0B1B2C-6B73-4902-ABCE-D6BD728310ED}"/>
              </a:ext>
            </a:extLst>
          </p:cNvPr>
          <p:cNvSpPr>
            <a:spLocks noChangeShapeType="1"/>
          </p:cNvSpPr>
          <p:nvPr/>
        </p:nvSpPr>
        <p:spPr bwMode="auto">
          <a:xfrm>
            <a:off x="3032125" y="4217988"/>
            <a:ext cx="23813" cy="0"/>
          </a:xfrm>
          <a:prstGeom prst="line">
            <a:avLst/>
          </a:prstGeom>
          <a:noFill/>
          <a:ln w="19050">
            <a:solidFill>
              <a:srgbClr val="FF9933"/>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205" name="Line 359">
            <a:extLst>
              <a:ext uri="{FF2B5EF4-FFF2-40B4-BE49-F238E27FC236}">
                <a16:creationId xmlns:a16="http://schemas.microsoft.com/office/drawing/2014/main" id="{760149E2-120C-48AE-90C8-B55DDEA124D0}"/>
              </a:ext>
            </a:extLst>
          </p:cNvPr>
          <p:cNvSpPr>
            <a:spLocks noChangeShapeType="1"/>
          </p:cNvSpPr>
          <p:nvPr/>
        </p:nvSpPr>
        <p:spPr bwMode="auto">
          <a:xfrm>
            <a:off x="4994275" y="3559175"/>
            <a:ext cx="0" cy="393700"/>
          </a:xfrm>
          <a:prstGeom prst="line">
            <a:avLst/>
          </a:prstGeom>
          <a:noFill/>
          <a:ln w="9525">
            <a:solidFill>
              <a:srgbClr val="FF9933"/>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206" name="Line 360">
            <a:extLst>
              <a:ext uri="{FF2B5EF4-FFF2-40B4-BE49-F238E27FC236}">
                <a16:creationId xmlns:a16="http://schemas.microsoft.com/office/drawing/2014/main" id="{C4C07DFE-DFE7-46B8-BAC9-61301235E09D}"/>
              </a:ext>
            </a:extLst>
          </p:cNvPr>
          <p:cNvSpPr>
            <a:spLocks noChangeShapeType="1"/>
          </p:cNvSpPr>
          <p:nvPr/>
        </p:nvSpPr>
        <p:spPr bwMode="auto">
          <a:xfrm>
            <a:off x="4983163" y="3952875"/>
            <a:ext cx="23812" cy="0"/>
          </a:xfrm>
          <a:prstGeom prst="line">
            <a:avLst/>
          </a:prstGeom>
          <a:noFill/>
          <a:ln w="19050">
            <a:solidFill>
              <a:srgbClr val="FF9933"/>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207" name="Freeform 361">
            <a:extLst>
              <a:ext uri="{FF2B5EF4-FFF2-40B4-BE49-F238E27FC236}">
                <a16:creationId xmlns:a16="http://schemas.microsoft.com/office/drawing/2014/main" id="{339286DC-2346-41BE-9A8C-BE7F83F5E147}"/>
              </a:ext>
            </a:extLst>
          </p:cNvPr>
          <p:cNvSpPr>
            <a:spLocks/>
          </p:cNvSpPr>
          <p:nvPr/>
        </p:nvSpPr>
        <p:spPr bwMode="auto">
          <a:xfrm>
            <a:off x="1090613" y="2763838"/>
            <a:ext cx="3903662" cy="398462"/>
          </a:xfrm>
          <a:custGeom>
            <a:avLst/>
            <a:gdLst>
              <a:gd name="T0" fmla="*/ 0 w 1144"/>
              <a:gd name="T1" fmla="*/ 2147483647 h 72"/>
              <a:gd name="T2" fmla="*/ 2147483647 w 1144"/>
              <a:gd name="T3" fmla="*/ 2147483647 h 72"/>
              <a:gd name="T4" fmla="*/ 2147483647 w 1144"/>
              <a:gd name="T5" fmla="*/ 0 h 72"/>
              <a:gd name="T6" fmla="*/ 0 60000 65536"/>
              <a:gd name="T7" fmla="*/ 0 60000 65536"/>
              <a:gd name="T8" fmla="*/ 0 60000 65536"/>
              <a:gd name="T9" fmla="*/ 0 w 1144"/>
              <a:gd name="T10" fmla="*/ 0 h 72"/>
              <a:gd name="T11" fmla="*/ 1144 w 1144"/>
              <a:gd name="T12" fmla="*/ 72 h 72"/>
            </a:gdLst>
            <a:ahLst/>
            <a:cxnLst>
              <a:cxn ang="T6">
                <a:pos x="T0" y="T1"/>
              </a:cxn>
              <a:cxn ang="T7">
                <a:pos x="T2" y="T3"/>
              </a:cxn>
              <a:cxn ang="T8">
                <a:pos x="T4" y="T5"/>
              </a:cxn>
            </a:cxnLst>
            <a:rect l="T9" t="T10" r="T11" b="T12"/>
            <a:pathLst>
              <a:path w="1144" h="72">
                <a:moveTo>
                  <a:pt x="0" y="72"/>
                </a:moveTo>
                <a:lnTo>
                  <a:pt x="572" y="48"/>
                </a:lnTo>
                <a:lnTo>
                  <a:pt x="1144" y="0"/>
                </a:lnTo>
              </a:path>
            </a:pathLst>
          </a:custGeom>
          <a:noFill/>
          <a:ln w="28575">
            <a:solidFill>
              <a:srgbClr val="00B050"/>
            </a:solidFill>
            <a:prstDash val="solid"/>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208" name="Line 362">
            <a:extLst>
              <a:ext uri="{FF2B5EF4-FFF2-40B4-BE49-F238E27FC236}">
                <a16:creationId xmlns:a16="http://schemas.microsoft.com/office/drawing/2014/main" id="{195EAC81-46DF-43E7-9273-409C89F4BE1E}"/>
              </a:ext>
            </a:extLst>
          </p:cNvPr>
          <p:cNvSpPr>
            <a:spLocks noChangeShapeType="1"/>
          </p:cNvSpPr>
          <p:nvPr/>
        </p:nvSpPr>
        <p:spPr bwMode="auto">
          <a:xfrm>
            <a:off x="1090613" y="3162300"/>
            <a:ext cx="0" cy="0"/>
          </a:xfrm>
          <a:prstGeom prst="line">
            <a:avLst/>
          </a:prstGeom>
          <a:noFill/>
          <a:ln w="11113">
            <a:solidFill>
              <a:srgbClr val="99CCFF"/>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209" name="Line 363">
            <a:extLst>
              <a:ext uri="{FF2B5EF4-FFF2-40B4-BE49-F238E27FC236}">
                <a16:creationId xmlns:a16="http://schemas.microsoft.com/office/drawing/2014/main" id="{9C449D30-D44D-4D4D-9C3F-0FA96F3B4F6E}"/>
              </a:ext>
            </a:extLst>
          </p:cNvPr>
          <p:cNvSpPr>
            <a:spLocks noChangeShapeType="1"/>
          </p:cNvSpPr>
          <p:nvPr/>
        </p:nvSpPr>
        <p:spPr bwMode="auto">
          <a:xfrm>
            <a:off x="1079500" y="3162300"/>
            <a:ext cx="23813" cy="0"/>
          </a:xfrm>
          <a:prstGeom prst="line">
            <a:avLst/>
          </a:prstGeom>
          <a:noFill/>
          <a:ln w="11113">
            <a:solidFill>
              <a:srgbClr val="99CCFF"/>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210" name="Line 364">
            <a:extLst>
              <a:ext uri="{FF2B5EF4-FFF2-40B4-BE49-F238E27FC236}">
                <a16:creationId xmlns:a16="http://schemas.microsoft.com/office/drawing/2014/main" id="{CDE501F0-BB21-49A3-ACF4-036907514C59}"/>
              </a:ext>
            </a:extLst>
          </p:cNvPr>
          <p:cNvSpPr>
            <a:spLocks noChangeShapeType="1"/>
          </p:cNvSpPr>
          <p:nvPr/>
        </p:nvSpPr>
        <p:spPr bwMode="auto">
          <a:xfrm flipV="1">
            <a:off x="3041650" y="2503488"/>
            <a:ext cx="0" cy="525462"/>
          </a:xfrm>
          <a:prstGeom prst="line">
            <a:avLst/>
          </a:prstGeom>
          <a:noFill/>
          <a:ln w="9525">
            <a:solidFill>
              <a:srgbClr val="92D050"/>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211" name="Line 365">
            <a:extLst>
              <a:ext uri="{FF2B5EF4-FFF2-40B4-BE49-F238E27FC236}">
                <a16:creationId xmlns:a16="http://schemas.microsoft.com/office/drawing/2014/main" id="{298E7EA6-79BE-4977-B020-0F7E67CC227A}"/>
              </a:ext>
            </a:extLst>
          </p:cNvPr>
          <p:cNvSpPr>
            <a:spLocks noChangeShapeType="1"/>
          </p:cNvSpPr>
          <p:nvPr/>
        </p:nvSpPr>
        <p:spPr bwMode="auto">
          <a:xfrm>
            <a:off x="3032125" y="2503488"/>
            <a:ext cx="23813" cy="0"/>
          </a:xfrm>
          <a:prstGeom prst="line">
            <a:avLst/>
          </a:prstGeom>
          <a:noFill/>
          <a:ln w="19050">
            <a:solidFill>
              <a:srgbClr val="09FF17"/>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212" name="Line 366">
            <a:extLst>
              <a:ext uri="{FF2B5EF4-FFF2-40B4-BE49-F238E27FC236}">
                <a16:creationId xmlns:a16="http://schemas.microsoft.com/office/drawing/2014/main" id="{6130209F-4F38-4E03-8A17-8D2DBF0BE890}"/>
              </a:ext>
            </a:extLst>
          </p:cNvPr>
          <p:cNvSpPr>
            <a:spLocks noChangeShapeType="1"/>
          </p:cNvSpPr>
          <p:nvPr/>
        </p:nvSpPr>
        <p:spPr bwMode="auto">
          <a:xfrm flipV="1">
            <a:off x="4956175" y="2370138"/>
            <a:ext cx="0" cy="393700"/>
          </a:xfrm>
          <a:prstGeom prst="line">
            <a:avLst/>
          </a:prstGeom>
          <a:noFill/>
          <a:ln w="9525">
            <a:solidFill>
              <a:srgbClr val="92D050"/>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213" name="Line 367">
            <a:extLst>
              <a:ext uri="{FF2B5EF4-FFF2-40B4-BE49-F238E27FC236}">
                <a16:creationId xmlns:a16="http://schemas.microsoft.com/office/drawing/2014/main" id="{82D96D9C-9C79-4D1A-8482-071497A7467A}"/>
              </a:ext>
            </a:extLst>
          </p:cNvPr>
          <p:cNvSpPr>
            <a:spLocks noChangeShapeType="1"/>
          </p:cNvSpPr>
          <p:nvPr/>
        </p:nvSpPr>
        <p:spPr bwMode="auto">
          <a:xfrm>
            <a:off x="4983163" y="2370138"/>
            <a:ext cx="23812" cy="0"/>
          </a:xfrm>
          <a:prstGeom prst="line">
            <a:avLst/>
          </a:prstGeom>
          <a:noFill/>
          <a:ln w="19050">
            <a:solidFill>
              <a:srgbClr val="09FF17"/>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214" name="Line 368">
            <a:extLst>
              <a:ext uri="{FF2B5EF4-FFF2-40B4-BE49-F238E27FC236}">
                <a16:creationId xmlns:a16="http://schemas.microsoft.com/office/drawing/2014/main" id="{9654FCDE-ED85-4EE7-A9BC-41EFD3A0494B}"/>
              </a:ext>
            </a:extLst>
          </p:cNvPr>
          <p:cNvSpPr>
            <a:spLocks noChangeShapeType="1"/>
          </p:cNvSpPr>
          <p:nvPr/>
        </p:nvSpPr>
        <p:spPr bwMode="auto">
          <a:xfrm>
            <a:off x="1090613" y="3162300"/>
            <a:ext cx="0" cy="0"/>
          </a:xfrm>
          <a:prstGeom prst="line">
            <a:avLst/>
          </a:prstGeom>
          <a:noFill/>
          <a:ln w="11113">
            <a:solidFill>
              <a:srgbClr val="99CCFF"/>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215" name="Line 369">
            <a:extLst>
              <a:ext uri="{FF2B5EF4-FFF2-40B4-BE49-F238E27FC236}">
                <a16:creationId xmlns:a16="http://schemas.microsoft.com/office/drawing/2014/main" id="{5867994D-544E-4311-8C20-1EE9CAFF35EF}"/>
              </a:ext>
            </a:extLst>
          </p:cNvPr>
          <p:cNvSpPr>
            <a:spLocks noChangeShapeType="1"/>
          </p:cNvSpPr>
          <p:nvPr/>
        </p:nvSpPr>
        <p:spPr bwMode="auto">
          <a:xfrm>
            <a:off x="1079500" y="3162300"/>
            <a:ext cx="23813" cy="0"/>
          </a:xfrm>
          <a:prstGeom prst="line">
            <a:avLst/>
          </a:prstGeom>
          <a:noFill/>
          <a:ln w="11113">
            <a:solidFill>
              <a:srgbClr val="99CCFF"/>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216" name="Line 370">
            <a:extLst>
              <a:ext uri="{FF2B5EF4-FFF2-40B4-BE49-F238E27FC236}">
                <a16:creationId xmlns:a16="http://schemas.microsoft.com/office/drawing/2014/main" id="{585A9C8B-1DE1-423A-A041-0B87F95705AE}"/>
              </a:ext>
            </a:extLst>
          </p:cNvPr>
          <p:cNvSpPr>
            <a:spLocks noChangeShapeType="1"/>
          </p:cNvSpPr>
          <p:nvPr/>
        </p:nvSpPr>
        <p:spPr bwMode="auto">
          <a:xfrm>
            <a:off x="3041650" y="3028950"/>
            <a:ext cx="0" cy="530225"/>
          </a:xfrm>
          <a:prstGeom prst="line">
            <a:avLst/>
          </a:prstGeom>
          <a:noFill/>
          <a:ln w="9525">
            <a:solidFill>
              <a:srgbClr val="92D050"/>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217" name="Line 371">
            <a:extLst>
              <a:ext uri="{FF2B5EF4-FFF2-40B4-BE49-F238E27FC236}">
                <a16:creationId xmlns:a16="http://schemas.microsoft.com/office/drawing/2014/main" id="{39598BBC-B2FD-407A-B260-6F2816EA9DED}"/>
              </a:ext>
            </a:extLst>
          </p:cNvPr>
          <p:cNvSpPr>
            <a:spLocks noChangeShapeType="1"/>
          </p:cNvSpPr>
          <p:nvPr/>
        </p:nvSpPr>
        <p:spPr bwMode="auto">
          <a:xfrm>
            <a:off x="3032125" y="3559175"/>
            <a:ext cx="23813" cy="0"/>
          </a:xfrm>
          <a:prstGeom prst="line">
            <a:avLst/>
          </a:prstGeom>
          <a:noFill/>
          <a:ln w="19050">
            <a:solidFill>
              <a:srgbClr val="09FF17"/>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218" name="Line 372">
            <a:extLst>
              <a:ext uri="{FF2B5EF4-FFF2-40B4-BE49-F238E27FC236}">
                <a16:creationId xmlns:a16="http://schemas.microsoft.com/office/drawing/2014/main" id="{88D63F9F-85B9-4B42-BAF8-027B741D4659}"/>
              </a:ext>
            </a:extLst>
          </p:cNvPr>
          <p:cNvSpPr>
            <a:spLocks noChangeShapeType="1"/>
          </p:cNvSpPr>
          <p:nvPr/>
        </p:nvSpPr>
        <p:spPr bwMode="auto">
          <a:xfrm>
            <a:off x="4956175" y="2763838"/>
            <a:ext cx="0" cy="530225"/>
          </a:xfrm>
          <a:prstGeom prst="line">
            <a:avLst/>
          </a:prstGeom>
          <a:noFill/>
          <a:ln w="9525">
            <a:solidFill>
              <a:srgbClr val="92D050"/>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219" name="Line 373">
            <a:extLst>
              <a:ext uri="{FF2B5EF4-FFF2-40B4-BE49-F238E27FC236}">
                <a16:creationId xmlns:a16="http://schemas.microsoft.com/office/drawing/2014/main" id="{82BC3DC7-AFDE-4366-AE47-3996D1198012}"/>
              </a:ext>
            </a:extLst>
          </p:cNvPr>
          <p:cNvSpPr>
            <a:spLocks noChangeShapeType="1"/>
          </p:cNvSpPr>
          <p:nvPr/>
        </p:nvSpPr>
        <p:spPr bwMode="auto">
          <a:xfrm>
            <a:off x="4983163" y="3294063"/>
            <a:ext cx="23812" cy="0"/>
          </a:xfrm>
          <a:prstGeom prst="line">
            <a:avLst/>
          </a:prstGeom>
          <a:noFill/>
          <a:ln w="19050">
            <a:solidFill>
              <a:srgbClr val="09FF17"/>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220" name="Freeform 374">
            <a:extLst>
              <a:ext uri="{FF2B5EF4-FFF2-40B4-BE49-F238E27FC236}">
                <a16:creationId xmlns:a16="http://schemas.microsoft.com/office/drawing/2014/main" id="{C6F4B247-E7B8-4F78-9CA5-2D1D6CD1B39F}"/>
              </a:ext>
            </a:extLst>
          </p:cNvPr>
          <p:cNvSpPr>
            <a:spLocks/>
          </p:cNvSpPr>
          <p:nvPr/>
        </p:nvSpPr>
        <p:spPr bwMode="auto">
          <a:xfrm>
            <a:off x="1073150" y="3135313"/>
            <a:ext cx="34925" cy="53975"/>
          </a:xfrm>
          <a:custGeom>
            <a:avLst/>
            <a:gdLst>
              <a:gd name="T0" fmla="*/ 2147483647 w 37"/>
              <a:gd name="T1" fmla="*/ 0 h 36"/>
              <a:gd name="T2" fmla="*/ 2147483647 w 37"/>
              <a:gd name="T3" fmla="*/ 2147483647 h 36"/>
              <a:gd name="T4" fmla="*/ 0 w 37"/>
              <a:gd name="T5" fmla="*/ 2147483647 h 36"/>
              <a:gd name="T6" fmla="*/ 2147483647 w 37"/>
              <a:gd name="T7" fmla="*/ 0 h 36"/>
              <a:gd name="T8" fmla="*/ 0 60000 65536"/>
              <a:gd name="T9" fmla="*/ 0 60000 65536"/>
              <a:gd name="T10" fmla="*/ 0 60000 65536"/>
              <a:gd name="T11" fmla="*/ 0 60000 65536"/>
              <a:gd name="T12" fmla="*/ 0 w 37"/>
              <a:gd name="T13" fmla="*/ 0 h 36"/>
              <a:gd name="T14" fmla="*/ 37 w 37"/>
              <a:gd name="T15" fmla="*/ 36 h 36"/>
            </a:gdLst>
            <a:ahLst/>
            <a:cxnLst>
              <a:cxn ang="T8">
                <a:pos x="T0" y="T1"/>
              </a:cxn>
              <a:cxn ang="T9">
                <a:pos x="T2" y="T3"/>
              </a:cxn>
              <a:cxn ang="T10">
                <a:pos x="T4" y="T5"/>
              </a:cxn>
              <a:cxn ang="T11">
                <a:pos x="T6" y="T7"/>
              </a:cxn>
            </a:cxnLst>
            <a:rect l="T12" t="T13" r="T14" b="T15"/>
            <a:pathLst>
              <a:path w="37" h="36">
                <a:moveTo>
                  <a:pt x="18" y="0"/>
                </a:moveTo>
                <a:lnTo>
                  <a:pt x="37" y="36"/>
                </a:lnTo>
                <a:lnTo>
                  <a:pt x="0" y="36"/>
                </a:lnTo>
                <a:lnTo>
                  <a:pt x="18" y="0"/>
                </a:lnTo>
                <a:close/>
              </a:path>
            </a:pathLst>
          </a:custGeom>
          <a:solidFill>
            <a:srgbClr val="808080"/>
          </a:solidFill>
          <a:ln w="6350">
            <a:solidFill>
              <a:srgbClr val="808080"/>
            </a:solidFill>
            <a:prstDash val="solid"/>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221" name="Freeform 375">
            <a:extLst>
              <a:ext uri="{FF2B5EF4-FFF2-40B4-BE49-F238E27FC236}">
                <a16:creationId xmlns:a16="http://schemas.microsoft.com/office/drawing/2014/main" id="{D532F5D2-D0A8-4A17-8A9B-F90AA3D82846}"/>
              </a:ext>
            </a:extLst>
          </p:cNvPr>
          <p:cNvSpPr>
            <a:spLocks/>
          </p:cNvSpPr>
          <p:nvPr/>
        </p:nvSpPr>
        <p:spPr bwMode="auto">
          <a:xfrm>
            <a:off x="3008313" y="4562475"/>
            <a:ext cx="63500" cy="103188"/>
          </a:xfrm>
          <a:custGeom>
            <a:avLst/>
            <a:gdLst>
              <a:gd name="T0" fmla="*/ 2147483647 w 37"/>
              <a:gd name="T1" fmla="*/ 0 h 37"/>
              <a:gd name="T2" fmla="*/ 2147483647 w 37"/>
              <a:gd name="T3" fmla="*/ 2147483647 h 37"/>
              <a:gd name="T4" fmla="*/ 0 w 37"/>
              <a:gd name="T5" fmla="*/ 2147483647 h 37"/>
              <a:gd name="T6" fmla="*/ 2147483647 w 37"/>
              <a:gd name="T7" fmla="*/ 0 h 37"/>
              <a:gd name="T8" fmla="*/ 0 60000 65536"/>
              <a:gd name="T9" fmla="*/ 0 60000 65536"/>
              <a:gd name="T10" fmla="*/ 0 60000 65536"/>
              <a:gd name="T11" fmla="*/ 0 60000 65536"/>
              <a:gd name="T12" fmla="*/ 0 w 37"/>
              <a:gd name="T13" fmla="*/ 0 h 37"/>
              <a:gd name="T14" fmla="*/ 37 w 37"/>
              <a:gd name="T15" fmla="*/ 37 h 37"/>
            </a:gdLst>
            <a:ahLst/>
            <a:cxnLst>
              <a:cxn ang="T8">
                <a:pos x="T0" y="T1"/>
              </a:cxn>
              <a:cxn ang="T9">
                <a:pos x="T2" y="T3"/>
              </a:cxn>
              <a:cxn ang="T10">
                <a:pos x="T4" y="T5"/>
              </a:cxn>
              <a:cxn ang="T11">
                <a:pos x="T6" y="T7"/>
              </a:cxn>
            </a:cxnLst>
            <a:rect l="T12" t="T13" r="T14" b="T15"/>
            <a:pathLst>
              <a:path w="37" h="37">
                <a:moveTo>
                  <a:pt x="18" y="0"/>
                </a:moveTo>
                <a:lnTo>
                  <a:pt x="37" y="37"/>
                </a:lnTo>
                <a:lnTo>
                  <a:pt x="0" y="37"/>
                </a:lnTo>
                <a:lnTo>
                  <a:pt x="18" y="0"/>
                </a:lnTo>
                <a:close/>
              </a:path>
            </a:pathLst>
          </a:custGeom>
          <a:solidFill>
            <a:srgbClr val="FFFFFF"/>
          </a:solidFill>
          <a:ln w="6350">
            <a:solidFill>
              <a:srgbClr val="FFFFFF"/>
            </a:solidFill>
            <a:prstDash val="solid"/>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222" name="Freeform 376">
            <a:extLst>
              <a:ext uri="{FF2B5EF4-FFF2-40B4-BE49-F238E27FC236}">
                <a16:creationId xmlns:a16="http://schemas.microsoft.com/office/drawing/2014/main" id="{95C18F66-7BD9-41FF-9CDE-516F8A720A8A}"/>
              </a:ext>
            </a:extLst>
          </p:cNvPr>
          <p:cNvSpPr>
            <a:spLocks/>
          </p:cNvSpPr>
          <p:nvPr/>
        </p:nvSpPr>
        <p:spPr bwMode="auto">
          <a:xfrm>
            <a:off x="4960938" y="5092700"/>
            <a:ext cx="63500" cy="103188"/>
          </a:xfrm>
          <a:custGeom>
            <a:avLst/>
            <a:gdLst>
              <a:gd name="T0" fmla="*/ 2147483647 w 37"/>
              <a:gd name="T1" fmla="*/ 0 h 37"/>
              <a:gd name="T2" fmla="*/ 2147483647 w 37"/>
              <a:gd name="T3" fmla="*/ 2147483647 h 37"/>
              <a:gd name="T4" fmla="*/ 0 w 37"/>
              <a:gd name="T5" fmla="*/ 2147483647 h 37"/>
              <a:gd name="T6" fmla="*/ 2147483647 w 37"/>
              <a:gd name="T7" fmla="*/ 0 h 37"/>
              <a:gd name="T8" fmla="*/ 0 60000 65536"/>
              <a:gd name="T9" fmla="*/ 0 60000 65536"/>
              <a:gd name="T10" fmla="*/ 0 60000 65536"/>
              <a:gd name="T11" fmla="*/ 0 60000 65536"/>
              <a:gd name="T12" fmla="*/ 0 w 37"/>
              <a:gd name="T13" fmla="*/ 0 h 37"/>
              <a:gd name="T14" fmla="*/ 37 w 37"/>
              <a:gd name="T15" fmla="*/ 37 h 37"/>
            </a:gdLst>
            <a:ahLst/>
            <a:cxnLst>
              <a:cxn ang="T8">
                <a:pos x="T0" y="T1"/>
              </a:cxn>
              <a:cxn ang="T9">
                <a:pos x="T2" y="T3"/>
              </a:cxn>
              <a:cxn ang="T10">
                <a:pos x="T4" y="T5"/>
              </a:cxn>
              <a:cxn ang="T11">
                <a:pos x="T6" y="T7"/>
              </a:cxn>
            </a:cxnLst>
            <a:rect l="T12" t="T13" r="T14" b="T15"/>
            <a:pathLst>
              <a:path w="37" h="37">
                <a:moveTo>
                  <a:pt x="18" y="0"/>
                </a:moveTo>
                <a:lnTo>
                  <a:pt x="37" y="37"/>
                </a:lnTo>
                <a:lnTo>
                  <a:pt x="0" y="37"/>
                </a:lnTo>
                <a:lnTo>
                  <a:pt x="18" y="0"/>
                </a:lnTo>
                <a:close/>
              </a:path>
            </a:pathLst>
          </a:custGeom>
          <a:solidFill>
            <a:srgbClr val="FFFFFF"/>
          </a:solidFill>
          <a:ln w="6350">
            <a:solidFill>
              <a:srgbClr val="FFFFFF"/>
            </a:solidFill>
            <a:prstDash val="solid"/>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53320" name="Rectangle 377">
            <a:extLst>
              <a:ext uri="{FF2B5EF4-FFF2-40B4-BE49-F238E27FC236}">
                <a16:creationId xmlns:a16="http://schemas.microsoft.com/office/drawing/2014/main" id="{C7A837E4-65F4-418B-A86D-30584AD70339}"/>
              </a:ext>
            </a:extLst>
          </p:cNvPr>
          <p:cNvSpPr>
            <a:spLocks noChangeArrowheads="1"/>
          </p:cNvSpPr>
          <p:nvPr/>
        </p:nvSpPr>
        <p:spPr bwMode="auto">
          <a:xfrm>
            <a:off x="1069975" y="3128963"/>
            <a:ext cx="44450" cy="71437"/>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de-DE" altLang="de-DE" sz="1800" b="1">
              <a:solidFill>
                <a:srgbClr val="FFFFFF"/>
              </a:solidFill>
              <a:latin typeface="Tahoma" panose="020B0604030504040204" pitchFamily="34" charset="0"/>
            </a:endParaRPr>
          </a:p>
        </p:txBody>
      </p:sp>
      <p:sp>
        <p:nvSpPr>
          <p:cNvPr id="224" name="Line 378">
            <a:extLst>
              <a:ext uri="{FF2B5EF4-FFF2-40B4-BE49-F238E27FC236}">
                <a16:creationId xmlns:a16="http://schemas.microsoft.com/office/drawing/2014/main" id="{6D722E22-5FFE-43C2-9A39-579DE133C1A0}"/>
              </a:ext>
            </a:extLst>
          </p:cNvPr>
          <p:cNvSpPr>
            <a:spLocks noChangeShapeType="1"/>
          </p:cNvSpPr>
          <p:nvPr/>
        </p:nvSpPr>
        <p:spPr bwMode="auto">
          <a:xfrm flipH="1" flipV="1">
            <a:off x="1073150" y="3135313"/>
            <a:ext cx="17463" cy="26987"/>
          </a:xfrm>
          <a:prstGeom prst="line">
            <a:avLst/>
          </a:prstGeom>
          <a:noFill/>
          <a:ln w="6350">
            <a:solidFill>
              <a:srgbClr val="FF9900"/>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225" name="Line 379">
            <a:extLst>
              <a:ext uri="{FF2B5EF4-FFF2-40B4-BE49-F238E27FC236}">
                <a16:creationId xmlns:a16="http://schemas.microsoft.com/office/drawing/2014/main" id="{736ADE5A-2F96-4762-B707-54D2BE9B6408}"/>
              </a:ext>
            </a:extLst>
          </p:cNvPr>
          <p:cNvSpPr>
            <a:spLocks noChangeShapeType="1"/>
          </p:cNvSpPr>
          <p:nvPr/>
        </p:nvSpPr>
        <p:spPr bwMode="auto">
          <a:xfrm>
            <a:off x="1090613" y="3162300"/>
            <a:ext cx="17462" cy="26988"/>
          </a:xfrm>
          <a:prstGeom prst="line">
            <a:avLst/>
          </a:prstGeom>
          <a:noFill/>
          <a:ln w="6350">
            <a:solidFill>
              <a:srgbClr val="FF9900"/>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226" name="Line 380">
            <a:extLst>
              <a:ext uri="{FF2B5EF4-FFF2-40B4-BE49-F238E27FC236}">
                <a16:creationId xmlns:a16="http://schemas.microsoft.com/office/drawing/2014/main" id="{F739589E-81EA-4867-940B-203255261E34}"/>
              </a:ext>
            </a:extLst>
          </p:cNvPr>
          <p:cNvSpPr>
            <a:spLocks noChangeShapeType="1"/>
          </p:cNvSpPr>
          <p:nvPr/>
        </p:nvSpPr>
        <p:spPr bwMode="auto">
          <a:xfrm flipH="1">
            <a:off x="1073150" y="3162300"/>
            <a:ext cx="17463" cy="26988"/>
          </a:xfrm>
          <a:prstGeom prst="line">
            <a:avLst/>
          </a:prstGeom>
          <a:noFill/>
          <a:ln w="6350">
            <a:solidFill>
              <a:srgbClr val="FF9900"/>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227" name="Line 381">
            <a:extLst>
              <a:ext uri="{FF2B5EF4-FFF2-40B4-BE49-F238E27FC236}">
                <a16:creationId xmlns:a16="http://schemas.microsoft.com/office/drawing/2014/main" id="{F5B4D467-84CD-412E-900B-22F0574B2BF6}"/>
              </a:ext>
            </a:extLst>
          </p:cNvPr>
          <p:cNvSpPr>
            <a:spLocks noChangeShapeType="1"/>
          </p:cNvSpPr>
          <p:nvPr/>
        </p:nvSpPr>
        <p:spPr bwMode="auto">
          <a:xfrm flipV="1">
            <a:off x="1090613" y="3135313"/>
            <a:ext cx="17462" cy="26987"/>
          </a:xfrm>
          <a:prstGeom prst="line">
            <a:avLst/>
          </a:prstGeom>
          <a:noFill/>
          <a:ln w="6350">
            <a:solidFill>
              <a:srgbClr val="FF9900"/>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53325" name="Rectangle 382">
            <a:extLst>
              <a:ext uri="{FF2B5EF4-FFF2-40B4-BE49-F238E27FC236}">
                <a16:creationId xmlns:a16="http://schemas.microsoft.com/office/drawing/2014/main" id="{E5938883-836C-4FB6-A411-8C0AC50E6BA0}"/>
              </a:ext>
            </a:extLst>
          </p:cNvPr>
          <p:cNvSpPr>
            <a:spLocks noChangeArrowheads="1"/>
          </p:cNvSpPr>
          <p:nvPr/>
        </p:nvSpPr>
        <p:spPr bwMode="auto">
          <a:xfrm>
            <a:off x="3021013" y="3659188"/>
            <a:ext cx="44450" cy="73025"/>
          </a:xfrm>
          <a:prstGeom prst="rect">
            <a:avLst/>
          </a:prstGeom>
          <a:solidFill>
            <a:srgbClr val="FF9933"/>
          </a:solidFill>
          <a:ln w="38100">
            <a:solidFill>
              <a:srgbClr val="FF9933"/>
            </a:solidFill>
            <a:miter lim="800000"/>
            <a:headEnd/>
            <a:tailEnd/>
          </a:ln>
        </p:spPr>
        <p:txBody>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de-DE" altLang="de-DE" sz="1800" b="1">
              <a:solidFill>
                <a:srgbClr val="FFFFFF"/>
              </a:solidFill>
              <a:latin typeface="Tahoma" panose="020B0604030504040204" pitchFamily="34" charset="0"/>
            </a:endParaRPr>
          </a:p>
        </p:txBody>
      </p:sp>
      <p:sp>
        <p:nvSpPr>
          <p:cNvPr id="53326" name="Rectangle 383">
            <a:extLst>
              <a:ext uri="{FF2B5EF4-FFF2-40B4-BE49-F238E27FC236}">
                <a16:creationId xmlns:a16="http://schemas.microsoft.com/office/drawing/2014/main" id="{5F6840E0-6B0B-4E9A-B18E-15A3A64C48AE}"/>
              </a:ext>
            </a:extLst>
          </p:cNvPr>
          <p:cNvSpPr>
            <a:spLocks noChangeArrowheads="1"/>
          </p:cNvSpPr>
          <p:nvPr/>
        </p:nvSpPr>
        <p:spPr bwMode="auto">
          <a:xfrm>
            <a:off x="4973638" y="3525838"/>
            <a:ext cx="44450" cy="73025"/>
          </a:xfrm>
          <a:prstGeom prst="rect">
            <a:avLst/>
          </a:prstGeom>
          <a:solidFill>
            <a:srgbClr val="FF9933"/>
          </a:solidFill>
          <a:ln w="38100">
            <a:solidFill>
              <a:srgbClr val="FF9933"/>
            </a:solidFill>
            <a:miter lim="800000"/>
            <a:headEnd/>
            <a:tailEnd/>
          </a:ln>
        </p:spPr>
        <p:txBody>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de-DE" altLang="de-DE" sz="1800" b="1">
              <a:solidFill>
                <a:srgbClr val="FFFFFF"/>
              </a:solidFill>
              <a:latin typeface="Tahoma" panose="020B0604030504040204" pitchFamily="34" charset="0"/>
            </a:endParaRPr>
          </a:p>
        </p:txBody>
      </p:sp>
      <p:sp>
        <p:nvSpPr>
          <p:cNvPr id="53327" name="Oval 384">
            <a:extLst>
              <a:ext uri="{FF2B5EF4-FFF2-40B4-BE49-F238E27FC236}">
                <a16:creationId xmlns:a16="http://schemas.microsoft.com/office/drawing/2014/main" id="{5982DF03-FDD7-4397-9188-922C6D6F5E32}"/>
              </a:ext>
            </a:extLst>
          </p:cNvPr>
          <p:cNvSpPr>
            <a:spLocks noChangeArrowheads="1"/>
          </p:cNvSpPr>
          <p:nvPr/>
        </p:nvSpPr>
        <p:spPr bwMode="auto">
          <a:xfrm>
            <a:off x="1073150" y="3135313"/>
            <a:ext cx="30163" cy="49212"/>
          </a:xfrm>
          <a:prstGeom prst="ellipse">
            <a:avLst/>
          </a:prstGeom>
          <a:solidFill>
            <a:srgbClr val="09FF17"/>
          </a:solidFill>
          <a:ln w="63500">
            <a:solidFill>
              <a:srgbClr val="09FF17"/>
            </a:solidFill>
            <a:round/>
            <a:headEnd/>
            <a:tailEnd/>
          </a:ln>
        </p:spPr>
        <p:txBody>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de-DE" altLang="de-DE" sz="1800" b="1">
              <a:solidFill>
                <a:srgbClr val="FFFFFF"/>
              </a:solidFill>
              <a:latin typeface="Tahoma" panose="020B0604030504040204" pitchFamily="34" charset="0"/>
            </a:endParaRPr>
          </a:p>
        </p:txBody>
      </p:sp>
      <p:sp>
        <p:nvSpPr>
          <p:cNvPr id="53328" name="Oval 385">
            <a:extLst>
              <a:ext uri="{FF2B5EF4-FFF2-40B4-BE49-F238E27FC236}">
                <a16:creationId xmlns:a16="http://schemas.microsoft.com/office/drawing/2014/main" id="{6400A062-0739-42AA-845C-E21DCA451F69}"/>
              </a:ext>
            </a:extLst>
          </p:cNvPr>
          <p:cNvSpPr>
            <a:spLocks noChangeArrowheads="1"/>
          </p:cNvSpPr>
          <p:nvPr/>
        </p:nvSpPr>
        <p:spPr bwMode="auto">
          <a:xfrm>
            <a:off x="3025775" y="3001963"/>
            <a:ext cx="30163" cy="49212"/>
          </a:xfrm>
          <a:prstGeom prst="ellipse">
            <a:avLst/>
          </a:prstGeom>
          <a:solidFill>
            <a:srgbClr val="00B050"/>
          </a:solidFill>
          <a:ln w="63500">
            <a:solidFill>
              <a:srgbClr val="09FF17"/>
            </a:solidFill>
            <a:round/>
            <a:headEnd/>
            <a:tailEnd/>
          </a:ln>
        </p:spPr>
        <p:txBody>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de-DE" altLang="de-DE" sz="1800" b="1">
              <a:solidFill>
                <a:srgbClr val="FFFFFF"/>
              </a:solidFill>
              <a:latin typeface="Tahoma" panose="020B0604030504040204" pitchFamily="34" charset="0"/>
            </a:endParaRPr>
          </a:p>
        </p:txBody>
      </p:sp>
      <p:sp>
        <p:nvSpPr>
          <p:cNvPr id="53329" name="Oval 386">
            <a:extLst>
              <a:ext uri="{FF2B5EF4-FFF2-40B4-BE49-F238E27FC236}">
                <a16:creationId xmlns:a16="http://schemas.microsoft.com/office/drawing/2014/main" id="{1C43F322-3EBE-4B5A-9135-981E2B5F2CE1}"/>
              </a:ext>
            </a:extLst>
          </p:cNvPr>
          <p:cNvSpPr>
            <a:spLocks noChangeArrowheads="1"/>
          </p:cNvSpPr>
          <p:nvPr/>
        </p:nvSpPr>
        <p:spPr bwMode="auto">
          <a:xfrm>
            <a:off x="4943475" y="2757488"/>
            <a:ext cx="30163" cy="49212"/>
          </a:xfrm>
          <a:prstGeom prst="ellipse">
            <a:avLst/>
          </a:prstGeom>
          <a:solidFill>
            <a:srgbClr val="09FF17"/>
          </a:solidFill>
          <a:ln w="63500">
            <a:solidFill>
              <a:srgbClr val="09FF17"/>
            </a:solidFill>
            <a:round/>
            <a:headEnd/>
            <a:tailEnd/>
          </a:ln>
        </p:spPr>
        <p:txBody>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de-DE" altLang="de-DE" sz="1800" b="1">
              <a:solidFill>
                <a:srgbClr val="FFFFFF"/>
              </a:solidFill>
              <a:latin typeface="Tahoma" panose="020B0604030504040204" pitchFamily="34" charset="0"/>
            </a:endParaRPr>
          </a:p>
        </p:txBody>
      </p:sp>
      <p:sp>
        <p:nvSpPr>
          <p:cNvPr id="53330" name="Rectangle 387">
            <a:extLst>
              <a:ext uri="{FF2B5EF4-FFF2-40B4-BE49-F238E27FC236}">
                <a16:creationId xmlns:a16="http://schemas.microsoft.com/office/drawing/2014/main" id="{39AC8C87-FDAF-4274-8493-06BC9601F32A}"/>
              </a:ext>
            </a:extLst>
          </p:cNvPr>
          <p:cNvSpPr>
            <a:spLocks noChangeArrowheads="1"/>
          </p:cNvSpPr>
          <p:nvPr/>
        </p:nvSpPr>
        <p:spPr bwMode="auto">
          <a:xfrm>
            <a:off x="830263" y="5713413"/>
            <a:ext cx="1571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buClrTx/>
              <a:buFontTx/>
              <a:buNone/>
            </a:pPr>
            <a:r>
              <a:rPr lang="en-US" altLang="de-DE" sz="1400" b="1">
                <a:solidFill>
                  <a:srgbClr val="FFFFFF"/>
                </a:solidFill>
              </a:rPr>
              <a:t>-2</a:t>
            </a:r>
            <a:endParaRPr lang="en-US" altLang="de-DE" sz="1400">
              <a:solidFill>
                <a:srgbClr val="FFFFFF"/>
              </a:solidFill>
              <a:latin typeface="Times New Roman" panose="02020603050405020304" pitchFamily="18" charset="0"/>
            </a:endParaRPr>
          </a:p>
        </p:txBody>
      </p:sp>
      <p:sp>
        <p:nvSpPr>
          <p:cNvPr id="53331" name="Rectangle 389">
            <a:extLst>
              <a:ext uri="{FF2B5EF4-FFF2-40B4-BE49-F238E27FC236}">
                <a16:creationId xmlns:a16="http://schemas.microsoft.com/office/drawing/2014/main" id="{914C9910-ACAC-4907-B134-4F41BB0C30CE}"/>
              </a:ext>
            </a:extLst>
          </p:cNvPr>
          <p:cNvSpPr>
            <a:spLocks noChangeArrowheads="1"/>
          </p:cNvSpPr>
          <p:nvPr/>
        </p:nvSpPr>
        <p:spPr bwMode="auto">
          <a:xfrm>
            <a:off x="830263" y="4391025"/>
            <a:ext cx="1571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buClrTx/>
              <a:buFontTx/>
              <a:buNone/>
            </a:pPr>
            <a:r>
              <a:rPr lang="en-US" altLang="de-DE" sz="1400" b="1">
                <a:solidFill>
                  <a:srgbClr val="FFFFFF"/>
                </a:solidFill>
              </a:rPr>
              <a:t>-1</a:t>
            </a:r>
            <a:endParaRPr lang="en-US" altLang="de-DE" sz="1400">
              <a:solidFill>
                <a:srgbClr val="FFFFFF"/>
              </a:solidFill>
              <a:latin typeface="Times New Roman" panose="02020603050405020304" pitchFamily="18" charset="0"/>
            </a:endParaRPr>
          </a:p>
        </p:txBody>
      </p:sp>
      <p:sp>
        <p:nvSpPr>
          <p:cNvPr id="53332" name="Rectangle 391">
            <a:extLst>
              <a:ext uri="{FF2B5EF4-FFF2-40B4-BE49-F238E27FC236}">
                <a16:creationId xmlns:a16="http://schemas.microsoft.com/office/drawing/2014/main" id="{8A0DCF58-6D70-464A-AC6A-F35A8CE97452}"/>
              </a:ext>
            </a:extLst>
          </p:cNvPr>
          <p:cNvSpPr>
            <a:spLocks noChangeArrowheads="1"/>
          </p:cNvSpPr>
          <p:nvPr/>
        </p:nvSpPr>
        <p:spPr bwMode="auto">
          <a:xfrm>
            <a:off x="869950" y="3071813"/>
            <a:ext cx="100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buClrTx/>
              <a:buFontTx/>
              <a:buNone/>
            </a:pPr>
            <a:r>
              <a:rPr lang="en-US" altLang="de-DE" sz="1400" b="1">
                <a:solidFill>
                  <a:srgbClr val="FFFFFF"/>
                </a:solidFill>
              </a:rPr>
              <a:t>0</a:t>
            </a:r>
            <a:endParaRPr lang="en-US" altLang="de-DE" sz="1400">
              <a:solidFill>
                <a:srgbClr val="FFFFFF"/>
              </a:solidFill>
              <a:latin typeface="Times New Roman" panose="02020603050405020304" pitchFamily="18" charset="0"/>
            </a:endParaRPr>
          </a:p>
        </p:txBody>
      </p:sp>
      <p:sp>
        <p:nvSpPr>
          <p:cNvPr id="53333" name="Rectangle 392">
            <a:extLst>
              <a:ext uri="{FF2B5EF4-FFF2-40B4-BE49-F238E27FC236}">
                <a16:creationId xmlns:a16="http://schemas.microsoft.com/office/drawing/2014/main" id="{D015BAF5-D044-406F-9543-429C6A8AE500}"/>
              </a:ext>
            </a:extLst>
          </p:cNvPr>
          <p:cNvSpPr>
            <a:spLocks noChangeArrowheads="1"/>
          </p:cNvSpPr>
          <p:nvPr/>
        </p:nvSpPr>
        <p:spPr bwMode="auto">
          <a:xfrm>
            <a:off x="766763" y="2411413"/>
            <a:ext cx="2492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buClrTx/>
              <a:buFontTx/>
              <a:buNone/>
            </a:pPr>
            <a:r>
              <a:rPr lang="en-US" altLang="de-DE" sz="1400" b="1">
                <a:solidFill>
                  <a:srgbClr val="FFFFFF"/>
                </a:solidFill>
              </a:rPr>
              <a:t>0,5</a:t>
            </a:r>
            <a:endParaRPr lang="en-US" altLang="de-DE" sz="1400">
              <a:solidFill>
                <a:srgbClr val="FFFFFF"/>
              </a:solidFill>
              <a:latin typeface="Times New Roman" panose="02020603050405020304" pitchFamily="18" charset="0"/>
            </a:endParaRPr>
          </a:p>
        </p:txBody>
      </p:sp>
      <p:sp>
        <p:nvSpPr>
          <p:cNvPr id="53334" name="Rectangle 393">
            <a:extLst>
              <a:ext uri="{FF2B5EF4-FFF2-40B4-BE49-F238E27FC236}">
                <a16:creationId xmlns:a16="http://schemas.microsoft.com/office/drawing/2014/main" id="{49B29B37-78DD-4A8D-AE27-9EB4C79883BE}"/>
              </a:ext>
            </a:extLst>
          </p:cNvPr>
          <p:cNvSpPr>
            <a:spLocks noChangeArrowheads="1"/>
          </p:cNvSpPr>
          <p:nvPr/>
        </p:nvSpPr>
        <p:spPr bwMode="auto">
          <a:xfrm>
            <a:off x="869950" y="1749425"/>
            <a:ext cx="100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buClrTx/>
              <a:buFontTx/>
              <a:buNone/>
            </a:pPr>
            <a:r>
              <a:rPr lang="en-US" altLang="de-DE" sz="1400" b="1">
                <a:solidFill>
                  <a:srgbClr val="FFFFFF"/>
                </a:solidFill>
              </a:rPr>
              <a:t>1</a:t>
            </a:r>
            <a:endParaRPr lang="en-US" altLang="de-DE" sz="1400">
              <a:solidFill>
                <a:srgbClr val="FFFFFF"/>
              </a:solidFill>
              <a:latin typeface="Times New Roman" panose="02020603050405020304" pitchFamily="18" charset="0"/>
            </a:endParaRPr>
          </a:p>
        </p:txBody>
      </p:sp>
      <p:sp>
        <p:nvSpPr>
          <p:cNvPr id="53335" name="Rectangle 394">
            <a:extLst>
              <a:ext uri="{FF2B5EF4-FFF2-40B4-BE49-F238E27FC236}">
                <a16:creationId xmlns:a16="http://schemas.microsoft.com/office/drawing/2014/main" id="{86508584-55D5-4C66-A283-DDE491C4CB6A}"/>
              </a:ext>
            </a:extLst>
          </p:cNvPr>
          <p:cNvSpPr>
            <a:spLocks noChangeArrowheads="1"/>
          </p:cNvSpPr>
          <p:nvPr/>
        </p:nvSpPr>
        <p:spPr bwMode="auto">
          <a:xfrm>
            <a:off x="1046163" y="5891213"/>
            <a:ext cx="1000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buClrTx/>
              <a:buFontTx/>
              <a:buNone/>
            </a:pPr>
            <a:r>
              <a:rPr lang="en-US" altLang="de-DE" sz="1400" b="1">
                <a:solidFill>
                  <a:srgbClr val="FFFFFF"/>
                </a:solidFill>
              </a:rPr>
              <a:t>0</a:t>
            </a:r>
          </a:p>
        </p:txBody>
      </p:sp>
      <p:sp>
        <p:nvSpPr>
          <p:cNvPr id="53336" name="Rectangle 395">
            <a:extLst>
              <a:ext uri="{FF2B5EF4-FFF2-40B4-BE49-F238E27FC236}">
                <a16:creationId xmlns:a16="http://schemas.microsoft.com/office/drawing/2014/main" id="{439FC722-2097-46AB-9509-10244457714C}"/>
              </a:ext>
            </a:extLst>
          </p:cNvPr>
          <p:cNvSpPr>
            <a:spLocks noChangeArrowheads="1"/>
          </p:cNvSpPr>
          <p:nvPr/>
        </p:nvSpPr>
        <p:spPr bwMode="auto">
          <a:xfrm>
            <a:off x="2970213" y="5891213"/>
            <a:ext cx="1000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buClrTx/>
              <a:buFontTx/>
              <a:buNone/>
            </a:pPr>
            <a:r>
              <a:rPr lang="en-US" altLang="de-DE" sz="1400" b="1">
                <a:solidFill>
                  <a:srgbClr val="FFFFFF"/>
                </a:solidFill>
              </a:rPr>
              <a:t>6</a:t>
            </a:r>
          </a:p>
        </p:txBody>
      </p:sp>
      <p:sp>
        <p:nvSpPr>
          <p:cNvPr id="240" name="Rectangle 396">
            <a:extLst>
              <a:ext uri="{FF2B5EF4-FFF2-40B4-BE49-F238E27FC236}">
                <a16:creationId xmlns:a16="http://schemas.microsoft.com/office/drawing/2014/main" id="{005E2B74-DDAC-4301-BE9E-3ADF7525EF03}"/>
              </a:ext>
            </a:extLst>
          </p:cNvPr>
          <p:cNvSpPr>
            <a:spLocks noChangeArrowheads="1"/>
          </p:cNvSpPr>
          <p:nvPr/>
        </p:nvSpPr>
        <p:spPr bwMode="auto">
          <a:xfrm>
            <a:off x="4891088" y="5894388"/>
            <a:ext cx="198437" cy="215900"/>
          </a:xfrm>
          <a:prstGeom prst="rect">
            <a:avLst/>
          </a:prstGeom>
          <a:noFill/>
          <a:ln w="9525">
            <a:noFill/>
            <a:miter lim="800000"/>
            <a:headEnd/>
            <a:tailEnd/>
          </a:ln>
        </p:spPr>
        <p:txBody>
          <a:bodyPr wrap="none" lIns="0" tIns="0" rIns="0" bIns="0">
            <a:spAutoFit/>
          </a:bodyPr>
          <a:lstStyle/>
          <a:p>
            <a:pPr algn="ctr" eaLnBrk="1" fontAlgn="auto" hangingPunct="1">
              <a:spcBef>
                <a:spcPct val="50000"/>
              </a:spcBef>
              <a:spcAft>
                <a:spcPts val="0"/>
              </a:spcAft>
              <a:defRPr/>
            </a:pPr>
            <a:r>
              <a:rPr lang="en-US" sz="1400" b="1" kern="0">
                <a:solidFill>
                  <a:srgbClr val="FFFFFF"/>
                </a:solidFill>
                <a:latin typeface="Arial" charset="0"/>
                <a:cs typeface="+mn-cs"/>
              </a:rPr>
              <a:t>12</a:t>
            </a:r>
          </a:p>
        </p:txBody>
      </p:sp>
      <p:sp>
        <p:nvSpPr>
          <p:cNvPr id="53338" name="Text Box 508">
            <a:extLst>
              <a:ext uri="{FF2B5EF4-FFF2-40B4-BE49-F238E27FC236}">
                <a16:creationId xmlns:a16="http://schemas.microsoft.com/office/drawing/2014/main" id="{D491C7FD-F396-4F6F-B4EF-018110CDDE76}"/>
              </a:ext>
            </a:extLst>
          </p:cNvPr>
          <p:cNvSpPr txBox="1">
            <a:spLocks noChangeArrowheads="1"/>
          </p:cNvSpPr>
          <p:nvPr/>
        </p:nvSpPr>
        <p:spPr bwMode="auto">
          <a:xfrm>
            <a:off x="6543675" y="1447800"/>
            <a:ext cx="18700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buClrTx/>
              <a:buFontTx/>
              <a:buNone/>
            </a:pPr>
            <a:r>
              <a:rPr lang="de-DE" altLang="de-DE" sz="1600" b="1">
                <a:solidFill>
                  <a:srgbClr val="FFFFFF"/>
                </a:solidFill>
              </a:rPr>
              <a:t>Nach 12 Monaten</a:t>
            </a:r>
            <a:endParaRPr lang="en-US" altLang="de-DE" sz="1600" b="1">
              <a:solidFill>
                <a:srgbClr val="FFFFFF"/>
              </a:solidFill>
            </a:endParaRPr>
          </a:p>
        </p:txBody>
      </p:sp>
      <p:sp>
        <p:nvSpPr>
          <p:cNvPr id="53339" name="Text Box 509">
            <a:extLst>
              <a:ext uri="{FF2B5EF4-FFF2-40B4-BE49-F238E27FC236}">
                <a16:creationId xmlns:a16="http://schemas.microsoft.com/office/drawing/2014/main" id="{DFA3B91E-01D6-4C4C-B3A4-87876A1B799B}"/>
              </a:ext>
            </a:extLst>
          </p:cNvPr>
          <p:cNvSpPr txBox="1">
            <a:spLocks noChangeArrowheads="1"/>
          </p:cNvSpPr>
          <p:nvPr/>
        </p:nvSpPr>
        <p:spPr bwMode="auto">
          <a:xfrm>
            <a:off x="2117725" y="1428750"/>
            <a:ext cx="20431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600" b="1">
                <a:solidFill>
                  <a:srgbClr val="FFFFFF"/>
                </a:solidFill>
              </a:rPr>
              <a:t>Zeitliche Änderung</a:t>
            </a:r>
            <a:endParaRPr lang="en-US" altLang="de-DE" sz="1600" b="1">
              <a:solidFill>
                <a:srgbClr val="FFFFFF"/>
              </a:solidFill>
            </a:endParaRPr>
          </a:p>
        </p:txBody>
      </p:sp>
      <p:sp>
        <p:nvSpPr>
          <p:cNvPr id="243" name="Text Box 510">
            <a:extLst>
              <a:ext uri="{FF2B5EF4-FFF2-40B4-BE49-F238E27FC236}">
                <a16:creationId xmlns:a16="http://schemas.microsoft.com/office/drawing/2014/main" id="{1B730220-44AF-4E43-BDBC-6AB5F38B53B2}"/>
              </a:ext>
            </a:extLst>
          </p:cNvPr>
          <p:cNvSpPr txBox="1">
            <a:spLocks noChangeArrowheads="1"/>
          </p:cNvSpPr>
          <p:nvPr/>
        </p:nvSpPr>
        <p:spPr bwMode="auto">
          <a:xfrm>
            <a:off x="2613025" y="6053138"/>
            <a:ext cx="809625" cy="307975"/>
          </a:xfrm>
          <a:prstGeom prst="rect">
            <a:avLst/>
          </a:prstGeom>
          <a:noFill/>
          <a:ln w="9525" algn="ctr">
            <a:noFill/>
            <a:miter lim="800000"/>
            <a:headEnd/>
            <a:tailEnd/>
          </a:ln>
        </p:spPr>
        <p:txBody>
          <a:bodyPr wrap="none">
            <a:spAutoFit/>
          </a:bodyPr>
          <a:lstStyle/>
          <a:p>
            <a:pPr algn="ctr" eaLnBrk="1" fontAlgn="auto" hangingPunct="1">
              <a:spcBef>
                <a:spcPct val="50000"/>
              </a:spcBef>
              <a:spcAft>
                <a:spcPts val="0"/>
              </a:spcAft>
              <a:defRPr/>
            </a:pPr>
            <a:r>
              <a:rPr lang="en-US" sz="1400" b="1" kern="0" dirty="0" err="1">
                <a:solidFill>
                  <a:srgbClr val="FFFFFF"/>
                </a:solidFill>
                <a:latin typeface="Arial" charset="0"/>
                <a:cs typeface="+mn-cs"/>
              </a:rPr>
              <a:t>Monate</a:t>
            </a:r>
            <a:endParaRPr lang="en-US" sz="1400" b="1" kern="0" dirty="0">
              <a:solidFill>
                <a:srgbClr val="FFFFFF"/>
              </a:solidFill>
              <a:latin typeface="Arial" charset="0"/>
              <a:cs typeface="+mn-cs"/>
            </a:endParaRPr>
          </a:p>
        </p:txBody>
      </p:sp>
      <p:sp>
        <p:nvSpPr>
          <p:cNvPr id="53341" name="Text Box 547">
            <a:extLst>
              <a:ext uri="{FF2B5EF4-FFF2-40B4-BE49-F238E27FC236}">
                <a16:creationId xmlns:a16="http://schemas.microsoft.com/office/drawing/2014/main" id="{9498899A-5DBA-4262-B51A-DA25EBBD1252}"/>
              </a:ext>
            </a:extLst>
          </p:cNvPr>
          <p:cNvSpPr txBox="1">
            <a:spLocks noChangeArrowheads="1"/>
          </p:cNvSpPr>
          <p:nvPr/>
        </p:nvSpPr>
        <p:spPr bwMode="auto">
          <a:xfrm>
            <a:off x="7594600" y="6251575"/>
            <a:ext cx="18573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de-DE" altLang="de-DE" sz="1800" baseline="30000">
              <a:solidFill>
                <a:srgbClr val="FFFFFF"/>
              </a:solidFill>
            </a:endParaRPr>
          </a:p>
        </p:txBody>
      </p:sp>
      <p:sp>
        <p:nvSpPr>
          <p:cNvPr id="245" name="Text Box 690">
            <a:extLst>
              <a:ext uri="{FF2B5EF4-FFF2-40B4-BE49-F238E27FC236}">
                <a16:creationId xmlns:a16="http://schemas.microsoft.com/office/drawing/2014/main" id="{5D85EC71-B78E-4476-A4AE-42D4BD9B25EF}"/>
              </a:ext>
            </a:extLst>
          </p:cNvPr>
          <p:cNvSpPr txBox="1">
            <a:spLocks noChangeArrowheads="1"/>
          </p:cNvSpPr>
          <p:nvPr/>
        </p:nvSpPr>
        <p:spPr bwMode="auto">
          <a:xfrm rot="16200000">
            <a:off x="-846931" y="3658394"/>
            <a:ext cx="2562225" cy="369887"/>
          </a:xfrm>
          <a:prstGeom prst="rect">
            <a:avLst/>
          </a:prstGeom>
          <a:noFill/>
          <a:ln w="9525" algn="ctr">
            <a:noFill/>
            <a:miter lim="800000"/>
            <a:headEnd/>
            <a:tailEnd/>
          </a:ln>
        </p:spPr>
        <p:txBody>
          <a:bodyPr>
            <a:spAutoFit/>
          </a:bodyPr>
          <a:lstStyle/>
          <a:p>
            <a:pPr algn="ctr" eaLnBrk="1" fontAlgn="auto" hangingPunct="1">
              <a:spcBef>
                <a:spcPct val="50000"/>
              </a:spcBef>
              <a:spcAft>
                <a:spcPts val="0"/>
              </a:spcAft>
              <a:defRPr/>
            </a:pPr>
            <a:r>
              <a:rPr lang="en-US" b="1" kern="0" dirty="0" err="1">
                <a:solidFill>
                  <a:srgbClr val="FFFFFF"/>
                </a:solidFill>
                <a:latin typeface="Arial" charset="0"/>
                <a:cs typeface="+mn-cs"/>
              </a:rPr>
              <a:t>vBMD</a:t>
            </a:r>
            <a:r>
              <a:rPr lang="en-US" b="1" kern="0" dirty="0">
                <a:solidFill>
                  <a:srgbClr val="FFFFFF"/>
                </a:solidFill>
                <a:latin typeface="Arial" charset="0"/>
                <a:cs typeface="+mn-cs"/>
              </a:rPr>
              <a:t> </a:t>
            </a:r>
            <a:r>
              <a:rPr lang="en-US" b="1" kern="0" dirty="0" err="1">
                <a:solidFill>
                  <a:srgbClr val="FFFFFF"/>
                </a:solidFill>
                <a:latin typeface="Arial" charset="0"/>
                <a:cs typeface="+mn-cs"/>
              </a:rPr>
              <a:t>Änderung</a:t>
            </a:r>
            <a:r>
              <a:rPr lang="en-US" b="1" kern="0" dirty="0">
                <a:solidFill>
                  <a:srgbClr val="FFFFFF"/>
                </a:solidFill>
                <a:latin typeface="Arial" charset="0"/>
                <a:cs typeface="+mn-cs"/>
              </a:rPr>
              <a:t> (%)</a:t>
            </a:r>
          </a:p>
        </p:txBody>
      </p:sp>
      <p:sp>
        <p:nvSpPr>
          <p:cNvPr id="246" name="Text Box 690">
            <a:extLst>
              <a:ext uri="{FF2B5EF4-FFF2-40B4-BE49-F238E27FC236}">
                <a16:creationId xmlns:a16="http://schemas.microsoft.com/office/drawing/2014/main" id="{4E738A9D-65D2-42D9-A43D-6232C2741FFE}"/>
              </a:ext>
            </a:extLst>
          </p:cNvPr>
          <p:cNvSpPr txBox="1">
            <a:spLocks noChangeArrowheads="1"/>
          </p:cNvSpPr>
          <p:nvPr/>
        </p:nvSpPr>
        <p:spPr bwMode="auto">
          <a:xfrm rot="16200000">
            <a:off x="4400550" y="3616325"/>
            <a:ext cx="2563813" cy="366713"/>
          </a:xfrm>
          <a:prstGeom prst="rect">
            <a:avLst/>
          </a:prstGeom>
          <a:noFill/>
          <a:ln w="9525" algn="ctr">
            <a:noFill/>
            <a:miter lim="800000"/>
            <a:headEnd/>
            <a:tailEnd/>
          </a:ln>
        </p:spPr>
        <p:txBody>
          <a:bodyPr>
            <a:spAutoFit/>
          </a:bodyPr>
          <a:lstStyle/>
          <a:p>
            <a:pPr algn="ctr" eaLnBrk="1" fontAlgn="auto" hangingPunct="1">
              <a:spcBef>
                <a:spcPct val="50000"/>
              </a:spcBef>
              <a:spcAft>
                <a:spcPts val="0"/>
              </a:spcAft>
              <a:defRPr/>
            </a:pPr>
            <a:r>
              <a:rPr lang="en-US" b="1" kern="0" dirty="0" err="1">
                <a:solidFill>
                  <a:srgbClr val="FFFFFF"/>
                </a:solidFill>
                <a:latin typeface="Arial" charset="0"/>
                <a:cs typeface="+mn-cs"/>
              </a:rPr>
              <a:t>vBMD</a:t>
            </a:r>
            <a:r>
              <a:rPr lang="en-US" b="1" kern="0" dirty="0">
                <a:solidFill>
                  <a:srgbClr val="FFFFFF"/>
                </a:solidFill>
                <a:latin typeface="Arial" charset="0"/>
                <a:cs typeface="+mn-cs"/>
              </a:rPr>
              <a:t> </a:t>
            </a:r>
            <a:r>
              <a:rPr lang="en-US" b="1" kern="0" dirty="0" err="1">
                <a:solidFill>
                  <a:srgbClr val="FFFFFF"/>
                </a:solidFill>
                <a:latin typeface="Arial" charset="0"/>
                <a:cs typeface="+mn-cs"/>
              </a:rPr>
              <a:t>Änderung</a:t>
            </a:r>
            <a:r>
              <a:rPr lang="en-US" b="1" kern="0" dirty="0">
                <a:solidFill>
                  <a:srgbClr val="FFFFFF"/>
                </a:solidFill>
                <a:latin typeface="Arial" charset="0"/>
                <a:cs typeface="+mn-cs"/>
              </a:rPr>
              <a:t> (%)</a:t>
            </a:r>
          </a:p>
        </p:txBody>
      </p:sp>
      <p:sp>
        <p:nvSpPr>
          <p:cNvPr id="53344" name="Text Box 544">
            <a:extLst>
              <a:ext uri="{FF2B5EF4-FFF2-40B4-BE49-F238E27FC236}">
                <a16:creationId xmlns:a16="http://schemas.microsoft.com/office/drawing/2014/main" id="{968380EC-2A26-4ED1-AFA3-887542FCBD72}"/>
              </a:ext>
            </a:extLst>
          </p:cNvPr>
          <p:cNvSpPr txBox="1">
            <a:spLocks noChangeArrowheads="1"/>
          </p:cNvSpPr>
          <p:nvPr/>
        </p:nvSpPr>
        <p:spPr bwMode="auto">
          <a:xfrm>
            <a:off x="4792663" y="3281363"/>
            <a:ext cx="2698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de-DE" sz="1800" b="1" baseline="30000">
                <a:solidFill>
                  <a:srgbClr val="FFFFFF"/>
                </a:solidFill>
              </a:rPr>
              <a:t>a</a:t>
            </a:r>
          </a:p>
        </p:txBody>
      </p:sp>
      <p:sp>
        <p:nvSpPr>
          <p:cNvPr id="53345" name="Text Box 545">
            <a:extLst>
              <a:ext uri="{FF2B5EF4-FFF2-40B4-BE49-F238E27FC236}">
                <a16:creationId xmlns:a16="http://schemas.microsoft.com/office/drawing/2014/main" id="{37008BF0-E06B-4ECA-A94C-18DEE072DB52}"/>
              </a:ext>
            </a:extLst>
          </p:cNvPr>
          <p:cNvSpPr txBox="1">
            <a:spLocks noChangeArrowheads="1"/>
          </p:cNvSpPr>
          <p:nvPr/>
        </p:nvSpPr>
        <p:spPr bwMode="auto">
          <a:xfrm>
            <a:off x="2827338" y="3408363"/>
            <a:ext cx="279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de-DE" sz="1800" b="1" baseline="30000">
                <a:solidFill>
                  <a:srgbClr val="FFFFFF"/>
                </a:solidFill>
              </a:rPr>
              <a:t>b</a:t>
            </a:r>
          </a:p>
        </p:txBody>
      </p:sp>
      <p:sp>
        <p:nvSpPr>
          <p:cNvPr id="53346" name="Text Box 544">
            <a:extLst>
              <a:ext uri="{FF2B5EF4-FFF2-40B4-BE49-F238E27FC236}">
                <a16:creationId xmlns:a16="http://schemas.microsoft.com/office/drawing/2014/main" id="{4ED53841-F1CA-49AE-966D-086C9E5809B1}"/>
              </a:ext>
            </a:extLst>
          </p:cNvPr>
          <p:cNvSpPr txBox="1">
            <a:spLocks noChangeArrowheads="1"/>
          </p:cNvSpPr>
          <p:nvPr/>
        </p:nvSpPr>
        <p:spPr bwMode="auto">
          <a:xfrm>
            <a:off x="2882900" y="2197100"/>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de-DE" sz="1400" b="1">
                <a:solidFill>
                  <a:srgbClr val="FFFFFF"/>
                </a:solidFill>
              </a:rPr>
              <a:t>a</a:t>
            </a:r>
            <a:endParaRPr lang="en-US" altLang="de-DE" sz="1400" b="1" baseline="30000">
              <a:solidFill>
                <a:srgbClr val="FFFFFF"/>
              </a:solidFill>
            </a:endParaRPr>
          </a:p>
        </p:txBody>
      </p:sp>
      <p:sp>
        <p:nvSpPr>
          <p:cNvPr id="53347" name="Rectangle 535">
            <a:extLst>
              <a:ext uri="{FF2B5EF4-FFF2-40B4-BE49-F238E27FC236}">
                <a16:creationId xmlns:a16="http://schemas.microsoft.com/office/drawing/2014/main" id="{AE882EBE-69B9-4746-81C4-DC6A2FC953A0}"/>
              </a:ext>
            </a:extLst>
          </p:cNvPr>
          <p:cNvSpPr>
            <a:spLocks noChangeArrowheads="1"/>
          </p:cNvSpPr>
          <p:nvPr/>
        </p:nvSpPr>
        <p:spPr bwMode="auto">
          <a:xfrm>
            <a:off x="6175375" y="1843088"/>
            <a:ext cx="2608263" cy="3949700"/>
          </a:xfrm>
          <a:prstGeom prst="rect">
            <a:avLst/>
          </a:prstGeom>
          <a:solidFill>
            <a:srgbClr val="000000"/>
          </a:solidFill>
          <a:ln w="12700">
            <a:solidFill>
              <a:srgbClr val="FFFFFF"/>
            </a:solidFill>
            <a:miter lim="800000"/>
            <a:headEnd/>
            <a:tailEnd/>
          </a:ln>
        </p:spPr>
        <p:txBody>
          <a:bodyPr wrap="none"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fr-FR" altLang="de-DE" sz="1400" b="1">
              <a:solidFill>
                <a:srgbClr val="FFFFFF"/>
              </a:solidFill>
              <a:latin typeface="Tahoma" panose="020B0604030504040204" pitchFamily="34" charset="0"/>
            </a:endParaRPr>
          </a:p>
        </p:txBody>
      </p:sp>
      <p:sp>
        <p:nvSpPr>
          <p:cNvPr id="252" name="Line 445">
            <a:extLst>
              <a:ext uri="{FF2B5EF4-FFF2-40B4-BE49-F238E27FC236}">
                <a16:creationId xmlns:a16="http://schemas.microsoft.com/office/drawing/2014/main" id="{6C20DA3F-229C-43AE-9196-3DFFBEA918C2}"/>
              </a:ext>
            </a:extLst>
          </p:cNvPr>
          <p:cNvSpPr>
            <a:spLocks noChangeShapeType="1"/>
          </p:cNvSpPr>
          <p:nvPr/>
        </p:nvSpPr>
        <p:spPr bwMode="auto">
          <a:xfrm>
            <a:off x="6151563" y="3160713"/>
            <a:ext cx="2608262" cy="0"/>
          </a:xfrm>
          <a:prstGeom prst="line">
            <a:avLst/>
          </a:prstGeom>
          <a:noFill/>
          <a:ln w="11176">
            <a:solidFill>
              <a:srgbClr val="FFFFFF"/>
            </a:solidFill>
            <a:prstDash val="dash"/>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253" name="Rectangle 448">
            <a:extLst>
              <a:ext uri="{FF2B5EF4-FFF2-40B4-BE49-F238E27FC236}">
                <a16:creationId xmlns:a16="http://schemas.microsoft.com/office/drawing/2014/main" id="{E82898B8-8F54-4281-AA9D-54EA14B5C5E3}"/>
              </a:ext>
            </a:extLst>
          </p:cNvPr>
          <p:cNvSpPr>
            <a:spLocks noChangeArrowheads="1"/>
          </p:cNvSpPr>
          <p:nvPr/>
        </p:nvSpPr>
        <p:spPr bwMode="auto">
          <a:xfrm>
            <a:off x="6326188" y="3160713"/>
            <a:ext cx="569912" cy="1976437"/>
          </a:xfrm>
          <a:prstGeom prst="rect">
            <a:avLst/>
          </a:prstGeom>
          <a:solidFill>
            <a:schemeClr val="tx1">
              <a:lumMod val="75000"/>
            </a:schemeClr>
          </a:solidFill>
          <a:ln w="6350">
            <a:no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de-DE" b="1">
              <a:solidFill>
                <a:srgbClr val="FFFFFF"/>
              </a:solidFill>
              <a:latin typeface="Tahoma" pitchFamily="34" charset="0"/>
            </a:endParaRPr>
          </a:p>
        </p:txBody>
      </p:sp>
      <p:sp>
        <p:nvSpPr>
          <p:cNvPr id="53350" name="Rectangle 449">
            <a:extLst>
              <a:ext uri="{FF2B5EF4-FFF2-40B4-BE49-F238E27FC236}">
                <a16:creationId xmlns:a16="http://schemas.microsoft.com/office/drawing/2014/main" id="{A82CE734-07A2-434C-8151-600E342BA03F}"/>
              </a:ext>
            </a:extLst>
          </p:cNvPr>
          <p:cNvSpPr>
            <a:spLocks noChangeArrowheads="1"/>
          </p:cNvSpPr>
          <p:nvPr/>
        </p:nvSpPr>
        <p:spPr bwMode="auto">
          <a:xfrm>
            <a:off x="7223125" y="3160713"/>
            <a:ext cx="581025" cy="398462"/>
          </a:xfrm>
          <a:prstGeom prst="rect">
            <a:avLst/>
          </a:prstGeom>
          <a:solidFill>
            <a:schemeClr val="tx2"/>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de-DE" altLang="de-DE" sz="1800" b="1">
              <a:solidFill>
                <a:srgbClr val="FFFFFF"/>
              </a:solidFill>
              <a:latin typeface="Tahoma" panose="020B0604030504040204" pitchFamily="34" charset="0"/>
            </a:endParaRPr>
          </a:p>
        </p:txBody>
      </p:sp>
      <p:sp>
        <p:nvSpPr>
          <p:cNvPr id="53351" name="Rectangle 450">
            <a:extLst>
              <a:ext uri="{FF2B5EF4-FFF2-40B4-BE49-F238E27FC236}">
                <a16:creationId xmlns:a16="http://schemas.microsoft.com/office/drawing/2014/main" id="{87D0B569-0FED-42FE-9CD8-1C5A96AF7E87}"/>
              </a:ext>
            </a:extLst>
          </p:cNvPr>
          <p:cNvSpPr>
            <a:spLocks noChangeArrowheads="1"/>
          </p:cNvSpPr>
          <p:nvPr/>
        </p:nvSpPr>
        <p:spPr bwMode="auto">
          <a:xfrm>
            <a:off x="8064500" y="2773363"/>
            <a:ext cx="569913" cy="387350"/>
          </a:xfrm>
          <a:prstGeom prst="rect">
            <a:avLst/>
          </a:prstGeom>
          <a:solidFill>
            <a:srgbClr val="00B050"/>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de-DE" altLang="de-DE" sz="1800" b="1">
              <a:solidFill>
                <a:srgbClr val="FFFFFF"/>
              </a:solidFill>
              <a:latin typeface="Tahoma" panose="020B0604030504040204" pitchFamily="34" charset="0"/>
            </a:endParaRPr>
          </a:p>
        </p:txBody>
      </p:sp>
      <p:sp>
        <p:nvSpPr>
          <p:cNvPr id="256" name="Line 451">
            <a:extLst>
              <a:ext uri="{FF2B5EF4-FFF2-40B4-BE49-F238E27FC236}">
                <a16:creationId xmlns:a16="http://schemas.microsoft.com/office/drawing/2014/main" id="{6A4CD163-6BF5-4698-BFEF-F063A4883BE8}"/>
              </a:ext>
            </a:extLst>
          </p:cNvPr>
          <p:cNvSpPr>
            <a:spLocks noChangeShapeType="1"/>
          </p:cNvSpPr>
          <p:nvPr/>
        </p:nvSpPr>
        <p:spPr bwMode="auto">
          <a:xfrm flipV="1">
            <a:off x="6611938" y="4733925"/>
            <a:ext cx="0" cy="403225"/>
          </a:xfrm>
          <a:prstGeom prst="line">
            <a:avLst/>
          </a:prstGeom>
          <a:noFill/>
          <a:ln w="19050">
            <a:solidFill>
              <a:srgbClr val="969696"/>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257" name="Line 452">
            <a:extLst>
              <a:ext uri="{FF2B5EF4-FFF2-40B4-BE49-F238E27FC236}">
                <a16:creationId xmlns:a16="http://schemas.microsoft.com/office/drawing/2014/main" id="{CECEF3DE-4CC4-427A-AC11-42D1E2630923}"/>
              </a:ext>
            </a:extLst>
          </p:cNvPr>
          <p:cNvSpPr>
            <a:spLocks noChangeShapeType="1"/>
          </p:cNvSpPr>
          <p:nvPr/>
        </p:nvSpPr>
        <p:spPr bwMode="auto">
          <a:xfrm>
            <a:off x="6591300" y="4733925"/>
            <a:ext cx="46038" cy="0"/>
          </a:xfrm>
          <a:prstGeom prst="line">
            <a:avLst/>
          </a:prstGeom>
          <a:noFill/>
          <a:ln w="19050">
            <a:solidFill>
              <a:srgbClr val="969696"/>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258" name="Line 453">
            <a:extLst>
              <a:ext uri="{FF2B5EF4-FFF2-40B4-BE49-F238E27FC236}">
                <a16:creationId xmlns:a16="http://schemas.microsoft.com/office/drawing/2014/main" id="{515170B2-A7C9-41D5-A417-72F57D09EBBD}"/>
              </a:ext>
            </a:extLst>
          </p:cNvPr>
          <p:cNvSpPr>
            <a:spLocks noChangeShapeType="1"/>
          </p:cNvSpPr>
          <p:nvPr/>
        </p:nvSpPr>
        <p:spPr bwMode="auto">
          <a:xfrm>
            <a:off x="6611938" y="5137150"/>
            <a:ext cx="0" cy="366713"/>
          </a:xfrm>
          <a:prstGeom prst="line">
            <a:avLst/>
          </a:prstGeom>
          <a:noFill/>
          <a:ln w="19050">
            <a:solidFill>
              <a:srgbClr val="FFFFFF"/>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259" name="Line 454">
            <a:extLst>
              <a:ext uri="{FF2B5EF4-FFF2-40B4-BE49-F238E27FC236}">
                <a16:creationId xmlns:a16="http://schemas.microsoft.com/office/drawing/2014/main" id="{0D59BFE9-33EA-4621-AE4D-CC441A373A9A}"/>
              </a:ext>
            </a:extLst>
          </p:cNvPr>
          <p:cNvSpPr>
            <a:spLocks noChangeShapeType="1"/>
          </p:cNvSpPr>
          <p:nvPr/>
        </p:nvSpPr>
        <p:spPr bwMode="auto">
          <a:xfrm>
            <a:off x="6591300" y="5524500"/>
            <a:ext cx="46038" cy="0"/>
          </a:xfrm>
          <a:prstGeom prst="line">
            <a:avLst/>
          </a:prstGeom>
          <a:noFill/>
          <a:ln w="19050">
            <a:solidFill>
              <a:srgbClr val="FFFFFF"/>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260" name="Line 455">
            <a:extLst>
              <a:ext uri="{FF2B5EF4-FFF2-40B4-BE49-F238E27FC236}">
                <a16:creationId xmlns:a16="http://schemas.microsoft.com/office/drawing/2014/main" id="{4B523183-61CD-4EFF-A3CB-B2644FF18C04}"/>
              </a:ext>
            </a:extLst>
          </p:cNvPr>
          <p:cNvSpPr>
            <a:spLocks noChangeShapeType="1"/>
          </p:cNvSpPr>
          <p:nvPr/>
        </p:nvSpPr>
        <p:spPr bwMode="auto">
          <a:xfrm flipV="1">
            <a:off x="7510463" y="3160713"/>
            <a:ext cx="0" cy="398462"/>
          </a:xfrm>
          <a:prstGeom prst="line">
            <a:avLst/>
          </a:prstGeom>
          <a:noFill/>
          <a:ln w="19050">
            <a:solidFill>
              <a:srgbClr val="FFFFFF"/>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261" name="Line 456">
            <a:extLst>
              <a:ext uri="{FF2B5EF4-FFF2-40B4-BE49-F238E27FC236}">
                <a16:creationId xmlns:a16="http://schemas.microsoft.com/office/drawing/2014/main" id="{2FEC907C-970F-444A-8511-4DA5A14B3C47}"/>
              </a:ext>
            </a:extLst>
          </p:cNvPr>
          <p:cNvSpPr>
            <a:spLocks noChangeShapeType="1"/>
          </p:cNvSpPr>
          <p:nvPr/>
        </p:nvSpPr>
        <p:spPr bwMode="auto">
          <a:xfrm>
            <a:off x="7489825" y="3160713"/>
            <a:ext cx="47625" cy="0"/>
          </a:xfrm>
          <a:prstGeom prst="line">
            <a:avLst/>
          </a:prstGeom>
          <a:noFill/>
          <a:ln w="6350">
            <a:solidFill>
              <a:srgbClr val="FFFFFF"/>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262" name="Line 457">
            <a:extLst>
              <a:ext uri="{FF2B5EF4-FFF2-40B4-BE49-F238E27FC236}">
                <a16:creationId xmlns:a16="http://schemas.microsoft.com/office/drawing/2014/main" id="{46C5F18B-4E16-4128-B65E-7D0C6FF4F239}"/>
              </a:ext>
            </a:extLst>
          </p:cNvPr>
          <p:cNvSpPr>
            <a:spLocks noChangeShapeType="1"/>
          </p:cNvSpPr>
          <p:nvPr/>
        </p:nvSpPr>
        <p:spPr bwMode="auto">
          <a:xfrm>
            <a:off x="7510463" y="3559175"/>
            <a:ext cx="0" cy="388938"/>
          </a:xfrm>
          <a:prstGeom prst="line">
            <a:avLst/>
          </a:prstGeom>
          <a:noFill/>
          <a:ln w="19050">
            <a:solidFill>
              <a:srgbClr val="FFFFFF"/>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263" name="Line 458">
            <a:extLst>
              <a:ext uri="{FF2B5EF4-FFF2-40B4-BE49-F238E27FC236}">
                <a16:creationId xmlns:a16="http://schemas.microsoft.com/office/drawing/2014/main" id="{EC29769D-D48C-40FD-A872-78B5534AC426}"/>
              </a:ext>
            </a:extLst>
          </p:cNvPr>
          <p:cNvSpPr>
            <a:spLocks noChangeShapeType="1"/>
          </p:cNvSpPr>
          <p:nvPr/>
        </p:nvSpPr>
        <p:spPr bwMode="auto">
          <a:xfrm>
            <a:off x="7489825" y="3948113"/>
            <a:ext cx="47625" cy="0"/>
          </a:xfrm>
          <a:prstGeom prst="line">
            <a:avLst/>
          </a:prstGeom>
          <a:noFill/>
          <a:ln w="19050">
            <a:solidFill>
              <a:srgbClr val="FFFFFF"/>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264" name="Line 459">
            <a:extLst>
              <a:ext uri="{FF2B5EF4-FFF2-40B4-BE49-F238E27FC236}">
                <a16:creationId xmlns:a16="http://schemas.microsoft.com/office/drawing/2014/main" id="{B064B0EB-8965-4924-B748-C2A9A8D133B0}"/>
              </a:ext>
            </a:extLst>
          </p:cNvPr>
          <p:cNvSpPr>
            <a:spLocks noChangeShapeType="1"/>
          </p:cNvSpPr>
          <p:nvPr/>
        </p:nvSpPr>
        <p:spPr bwMode="auto">
          <a:xfrm flipV="1">
            <a:off x="8350250" y="2373313"/>
            <a:ext cx="0" cy="400050"/>
          </a:xfrm>
          <a:prstGeom prst="line">
            <a:avLst/>
          </a:prstGeom>
          <a:noFill/>
          <a:ln w="19050">
            <a:solidFill>
              <a:srgbClr val="FFFFFF"/>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265" name="Line 460">
            <a:extLst>
              <a:ext uri="{FF2B5EF4-FFF2-40B4-BE49-F238E27FC236}">
                <a16:creationId xmlns:a16="http://schemas.microsoft.com/office/drawing/2014/main" id="{31D4CEB9-86E5-4443-B7CB-78D6BE70DF37}"/>
              </a:ext>
            </a:extLst>
          </p:cNvPr>
          <p:cNvSpPr>
            <a:spLocks noChangeShapeType="1"/>
          </p:cNvSpPr>
          <p:nvPr/>
        </p:nvSpPr>
        <p:spPr bwMode="auto">
          <a:xfrm>
            <a:off x="8331200" y="2373313"/>
            <a:ext cx="44450" cy="0"/>
          </a:xfrm>
          <a:prstGeom prst="line">
            <a:avLst/>
          </a:prstGeom>
          <a:noFill/>
          <a:ln w="19050">
            <a:solidFill>
              <a:srgbClr val="FFFFFF"/>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266" name="Line 461">
            <a:extLst>
              <a:ext uri="{FF2B5EF4-FFF2-40B4-BE49-F238E27FC236}">
                <a16:creationId xmlns:a16="http://schemas.microsoft.com/office/drawing/2014/main" id="{F0B7191E-8BE9-4D48-B1D6-97ED8155F669}"/>
              </a:ext>
            </a:extLst>
          </p:cNvPr>
          <p:cNvSpPr>
            <a:spLocks noChangeShapeType="1"/>
          </p:cNvSpPr>
          <p:nvPr/>
        </p:nvSpPr>
        <p:spPr bwMode="auto">
          <a:xfrm>
            <a:off x="8350250" y="2773363"/>
            <a:ext cx="0" cy="523875"/>
          </a:xfrm>
          <a:prstGeom prst="line">
            <a:avLst/>
          </a:prstGeom>
          <a:noFill/>
          <a:ln w="19050">
            <a:solidFill>
              <a:srgbClr val="FFFFFF"/>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267" name="Line 462">
            <a:extLst>
              <a:ext uri="{FF2B5EF4-FFF2-40B4-BE49-F238E27FC236}">
                <a16:creationId xmlns:a16="http://schemas.microsoft.com/office/drawing/2014/main" id="{3DFFF905-0DE6-405C-839E-5C62C7A67184}"/>
              </a:ext>
            </a:extLst>
          </p:cNvPr>
          <p:cNvSpPr>
            <a:spLocks noChangeShapeType="1"/>
          </p:cNvSpPr>
          <p:nvPr/>
        </p:nvSpPr>
        <p:spPr bwMode="auto">
          <a:xfrm>
            <a:off x="8331200" y="3297238"/>
            <a:ext cx="44450" cy="0"/>
          </a:xfrm>
          <a:prstGeom prst="line">
            <a:avLst/>
          </a:prstGeom>
          <a:noFill/>
          <a:ln w="19050">
            <a:solidFill>
              <a:srgbClr val="FFFFFF"/>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268" name="Line 468">
            <a:extLst>
              <a:ext uri="{FF2B5EF4-FFF2-40B4-BE49-F238E27FC236}">
                <a16:creationId xmlns:a16="http://schemas.microsoft.com/office/drawing/2014/main" id="{B2651415-E840-4070-A313-0276597DD791}"/>
              </a:ext>
            </a:extLst>
          </p:cNvPr>
          <p:cNvSpPr>
            <a:spLocks noChangeShapeType="1"/>
          </p:cNvSpPr>
          <p:nvPr/>
        </p:nvSpPr>
        <p:spPr bwMode="auto">
          <a:xfrm>
            <a:off x="6119813" y="5788025"/>
            <a:ext cx="31750" cy="0"/>
          </a:xfrm>
          <a:prstGeom prst="line">
            <a:avLst/>
          </a:prstGeom>
          <a:noFill/>
          <a:ln w="11113">
            <a:solidFill>
              <a:srgbClr val="FFFFFF"/>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269" name="Line 469">
            <a:extLst>
              <a:ext uri="{FF2B5EF4-FFF2-40B4-BE49-F238E27FC236}">
                <a16:creationId xmlns:a16="http://schemas.microsoft.com/office/drawing/2014/main" id="{385BDF25-C588-4485-A1D5-1ABAECF9A6B7}"/>
              </a:ext>
            </a:extLst>
          </p:cNvPr>
          <p:cNvSpPr>
            <a:spLocks noChangeShapeType="1"/>
          </p:cNvSpPr>
          <p:nvPr/>
        </p:nvSpPr>
        <p:spPr bwMode="auto">
          <a:xfrm>
            <a:off x="6119813" y="5137150"/>
            <a:ext cx="31750" cy="0"/>
          </a:xfrm>
          <a:prstGeom prst="line">
            <a:avLst/>
          </a:prstGeom>
          <a:noFill/>
          <a:ln w="11113">
            <a:solidFill>
              <a:srgbClr val="FFFFFF"/>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270" name="Line 470">
            <a:extLst>
              <a:ext uri="{FF2B5EF4-FFF2-40B4-BE49-F238E27FC236}">
                <a16:creationId xmlns:a16="http://schemas.microsoft.com/office/drawing/2014/main" id="{C9A9794C-F71F-403D-87EF-0B0178241AEF}"/>
              </a:ext>
            </a:extLst>
          </p:cNvPr>
          <p:cNvSpPr>
            <a:spLocks noChangeShapeType="1"/>
          </p:cNvSpPr>
          <p:nvPr/>
        </p:nvSpPr>
        <p:spPr bwMode="auto">
          <a:xfrm>
            <a:off x="6119813" y="4473575"/>
            <a:ext cx="31750" cy="0"/>
          </a:xfrm>
          <a:prstGeom prst="line">
            <a:avLst/>
          </a:prstGeom>
          <a:noFill/>
          <a:ln w="11113">
            <a:solidFill>
              <a:srgbClr val="FFFFFF"/>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271" name="Line 471">
            <a:extLst>
              <a:ext uri="{FF2B5EF4-FFF2-40B4-BE49-F238E27FC236}">
                <a16:creationId xmlns:a16="http://schemas.microsoft.com/office/drawing/2014/main" id="{B1DF49C8-A141-493A-9BB0-83759B211263}"/>
              </a:ext>
            </a:extLst>
          </p:cNvPr>
          <p:cNvSpPr>
            <a:spLocks noChangeShapeType="1"/>
          </p:cNvSpPr>
          <p:nvPr/>
        </p:nvSpPr>
        <p:spPr bwMode="auto">
          <a:xfrm>
            <a:off x="6119813" y="3822700"/>
            <a:ext cx="31750" cy="0"/>
          </a:xfrm>
          <a:prstGeom prst="line">
            <a:avLst/>
          </a:prstGeom>
          <a:noFill/>
          <a:ln w="11113">
            <a:solidFill>
              <a:srgbClr val="FFFFFF"/>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272" name="Line 472">
            <a:extLst>
              <a:ext uri="{FF2B5EF4-FFF2-40B4-BE49-F238E27FC236}">
                <a16:creationId xmlns:a16="http://schemas.microsoft.com/office/drawing/2014/main" id="{F9835195-21FA-46AC-B6AA-06C08BEF1377}"/>
              </a:ext>
            </a:extLst>
          </p:cNvPr>
          <p:cNvSpPr>
            <a:spLocks noChangeShapeType="1"/>
          </p:cNvSpPr>
          <p:nvPr/>
        </p:nvSpPr>
        <p:spPr bwMode="auto">
          <a:xfrm>
            <a:off x="6119813" y="3160713"/>
            <a:ext cx="31750" cy="0"/>
          </a:xfrm>
          <a:prstGeom prst="line">
            <a:avLst/>
          </a:prstGeom>
          <a:noFill/>
          <a:ln w="11113">
            <a:solidFill>
              <a:srgbClr val="FFFFFF"/>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273" name="Line 473">
            <a:extLst>
              <a:ext uri="{FF2B5EF4-FFF2-40B4-BE49-F238E27FC236}">
                <a16:creationId xmlns:a16="http://schemas.microsoft.com/office/drawing/2014/main" id="{242148B1-1BD4-4B2F-A393-4D4A3C394783}"/>
              </a:ext>
            </a:extLst>
          </p:cNvPr>
          <p:cNvSpPr>
            <a:spLocks noChangeShapeType="1"/>
          </p:cNvSpPr>
          <p:nvPr/>
        </p:nvSpPr>
        <p:spPr bwMode="auto">
          <a:xfrm>
            <a:off x="6119813" y="2509838"/>
            <a:ext cx="31750" cy="0"/>
          </a:xfrm>
          <a:prstGeom prst="line">
            <a:avLst/>
          </a:prstGeom>
          <a:noFill/>
          <a:ln w="11113">
            <a:solidFill>
              <a:srgbClr val="FFFFFF"/>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274" name="Line 474">
            <a:extLst>
              <a:ext uri="{FF2B5EF4-FFF2-40B4-BE49-F238E27FC236}">
                <a16:creationId xmlns:a16="http://schemas.microsoft.com/office/drawing/2014/main" id="{3F1A37D0-F9FD-4E60-A8D7-95FC864F0098}"/>
              </a:ext>
            </a:extLst>
          </p:cNvPr>
          <p:cNvSpPr>
            <a:spLocks noChangeShapeType="1"/>
          </p:cNvSpPr>
          <p:nvPr/>
        </p:nvSpPr>
        <p:spPr bwMode="auto">
          <a:xfrm>
            <a:off x="6119813" y="1847850"/>
            <a:ext cx="31750" cy="0"/>
          </a:xfrm>
          <a:prstGeom prst="line">
            <a:avLst/>
          </a:prstGeom>
          <a:noFill/>
          <a:ln w="11113">
            <a:solidFill>
              <a:srgbClr val="FFFFFF"/>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275" name="Line 481">
            <a:extLst>
              <a:ext uri="{FF2B5EF4-FFF2-40B4-BE49-F238E27FC236}">
                <a16:creationId xmlns:a16="http://schemas.microsoft.com/office/drawing/2014/main" id="{A2E7699B-0841-4C2D-A413-0EC9481C5FE9}"/>
              </a:ext>
            </a:extLst>
          </p:cNvPr>
          <p:cNvSpPr>
            <a:spLocks noChangeShapeType="1"/>
          </p:cNvSpPr>
          <p:nvPr/>
        </p:nvSpPr>
        <p:spPr bwMode="auto">
          <a:xfrm>
            <a:off x="6107113" y="5788025"/>
            <a:ext cx="44450" cy="0"/>
          </a:xfrm>
          <a:prstGeom prst="line">
            <a:avLst/>
          </a:prstGeom>
          <a:noFill/>
          <a:ln w="11113">
            <a:solidFill>
              <a:srgbClr val="FFFFFF"/>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276" name="Line 482">
            <a:extLst>
              <a:ext uri="{FF2B5EF4-FFF2-40B4-BE49-F238E27FC236}">
                <a16:creationId xmlns:a16="http://schemas.microsoft.com/office/drawing/2014/main" id="{45EBD93E-8EAC-45C3-AB7B-DFB51B29DBA2}"/>
              </a:ext>
            </a:extLst>
          </p:cNvPr>
          <p:cNvSpPr>
            <a:spLocks noChangeShapeType="1"/>
          </p:cNvSpPr>
          <p:nvPr/>
        </p:nvSpPr>
        <p:spPr bwMode="auto">
          <a:xfrm>
            <a:off x="6107113" y="4473575"/>
            <a:ext cx="44450" cy="0"/>
          </a:xfrm>
          <a:prstGeom prst="line">
            <a:avLst/>
          </a:prstGeom>
          <a:noFill/>
          <a:ln w="11113">
            <a:solidFill>
              <a:srgbClr val="FFFFFF"/>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277" name="Line 483">
            <a:extLst>
              <a:ext uri="{FF2B5EF4-FFF2-40B4-BE49-F238E27FC236}">
                <a16:creationId xmlns:a16="http://schemas.microsoft.com/office/drawing/2014/main" id="{EBF18CE1-70ED-4922-9EBE-367CB1BBE251}"/>
              </a:ext>
            </a:extLst>
          </p:cNvPr>
          <p:cNvSpPr>
            <a:spLocks noChangeShapeType="1"/>
          </p:cNvSpPr>
          <p:nvPr/>
        </p:nvSpPr>
        <p:spPr bwMode="auto">
          <a:xfrm>
            <a:off x="6107113" y="3160713"/>
            <a:ext cx="44450" cy="0"/>
          </a:xfrm>
          <a:prstGeom prst="line">
            <a:avLst/>
          </a:prstGeom>
          <a:noFill/>
          <a:ln w="11113">
            <a:solidFill>
              <a:srgbClr val="FFFFFF"/>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278" name="Line 484">
            <a:extLst>
              <a:ext uri="{FF2B5EF4-FFF2-40B4-BE49-F238E27FC236}">
                <a16:creationId xmlns:a16="http://schemas.microsoft.com/office/drawing/2014/main" id="{4D2C8E35-6845-41BD-B1BA-94EA04AB55FD}"/>
              </a:ext>
            </a:extLst>
          </p:cNvPr>
          <p:cNvSpPr>
            <a:spLocks noChangeShapeType="1"/>
          </p:cNvSpPr>
          <p:nvPr/>
        </p:nvSpPr>
        <p:spPr bwMode="auto">
          <a:xfrm>
            <a:off x="6107113" y="1847850"/>
            <a:ext cx="44450" cy="0"/>
          </a:xfrm>
          <a:prstGeom prst="line">
            <a:avLst/>
          </a:prstGeom>
          <a:noFill/>
          <a:ln w="11113">
            <a:solidFill>
              <a:srgbClr val="FFFFFF"/>
            </a:solidFill>
            <a:round/>
            <a:headEnd/>
            <a:tailEnd/>
          </a:ln>
        </p:spPr>
        <p:txBody>
          <a:bodyPr/>
          <a:lstStyle/>
          <a:p>
            <a:pPr eaLnBrk="1" fontAlgn="auto" hangingPunct="1">
              <a:spcBef>
                <a:spcPts val="0"/>
              </a:spcBef>
              <a:spcAft>
                <a:spcPts val="0"/>
              </a:spcAft>
              <a:defRPr/>
            </a:pPr>
            <a:endParaRPr lang="de-DE" kern="0">
              <a:solidFill>
                <a:sysClr val="windowText" lastClr="000000"/>
              </a:solidFill>
              <a:latin typeface="Arial" charset="0"/>
              <a:cs typeface="+mn-cs"/>
            </a:endParaRPr>
          </a:p>
        </p:txBody>
      </p:sp>
      <p:sp>
        <p:nvSpPr>
          <p:cNvPr id="53375" name="Rectangle 489">
            <a:extLst>
              <a:ext uri="{FF2B5EF4-FFF2-40B4-BE49-F238E27FC236}">
                <a16:creationId xmlns:a16="http://schemas.microsoft.com/office/drawing/2014/main" id="{6B0DB783-93EA-4521-8027-D0DF34A3083A}"/>
              </a:ext>
            </a:extLst>
          </p:cNvPr>
          <p:cNvSpPr>
            <a:spLocks noChangeArrowheads="1"/>
          </p:cNvSpPr>
          <p:nvPr/>
        </p:nvSpPr>
        <p:spPr bwMode="auto">
          <a:xfrm>
            <a:off x="5878513" y="5678488"/>
            <a:ext cx="1571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buClrTx/>
              <a:buFontTx/>
              <a:buNone/>
            </a:pPr>
            <a:r>
              <a:rPr lang="en-US" altLang="de-DE" sz="1400" b="1">
                <a:solidFill>
                  <a:srgbClr val="FFFFFF"/>
                </a:solidFill>
              </a:rPr>
              <a:t>-2</a:t>
            </a:r>
            <a:endParaRPr lang="en-US" altLang="de-DE" sz="1400">
              <a:solidFill>
                <a:srgbClr val="FFFFFF"/>
              </a:solidFill>
            </a:endParaRPr>
          </a:p>
        </p:txBody>
      </p:sp>
      <p:sp>
        <p:nvSpPr>
          <p:cNvPr id="53376" name="Rectangle 490">
            <a:extLst>
              <a:ext uri="{FF2B5EF4-FFF2-40B4-BE49-F238E27FC236}">
                <a16:creationId xmlns:a16="http://schemas.microsoft.com/office/drawing/2014/main" id="{319F3853-0C88-4C2F-9677-8E0F5109DFD2}"/>
              </a:ext>
            </a:extLst>
          </p:cNvPr>
          <p:cNvSpPr>
            <a:spLocks noChangeArrowheads="1"/>
          </p:cNvSpPr>
          <p:nvPr/>
        </p:nvSpPr>
        <p:spPr bwMode="auto">
          <a:xfrm>
            <a:off x="5903913" y="4354513"/>
            <a:ext cx="1571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buClrTx/>
              <a:buFontTx/>
              <a:buNone/>
            </a:pPr>
            <a:r>
              <a:rPr lang="en-US" altLang="de-DE" sz="1400" b="1">
                <a:solidFill>
                  <a:srgbClr val="FFFFFF"/>
                </a:solidFill>
              </a:rPr>
              <a:t>-1</a:t>
            </a:r>
            <a:endParaRPr lang="en-US" altLang="de-DE" sz="1400">
              <a:solidFill>
                <a:srgbClr val="FFFFFF"/>
              </a:solidFill>
            </a:endParaRPr>
          </a:p>
        </p:txBody>
      </p:sp>
      <p:sp>
        <p:nvSpPr>
          <p:cNvPr id="53377" name="Rectangle 491">
            <a:extLst>
              <a:ext uri="{FF2B5EF4-FFF2-40B4-BE49-F238E27FC236}">
                <a16:creationId xmlns:a16="http://schemas.microsoft.com/office/drawing/2014/main" id="{0EF0A3F0-4773-43F1-9116-06E462639041}"/>
              </a:ext>
            </a:extLst>
          </p:cNvPr>
          <p:cNvSpPr>
            <a:spLocks noChangeArrowheads="1"/>
          </p:cNvSpPr>
          <p:nvPr/>
        </p:nvSpPr>
        <p:spPr bwMode="auto">
          <a:xfrm>
            <a:off x="5929313" y="3054350"/>
            <a:ext cx="984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buClrTx/>
              <a:buFontTx/>
              <a:buNone/>
            </a:pPr>
            <a:r>
              <a:rPr lang="en-US" altLang="de-DE" sz="1400" b="1">
                <a:solidFill>
                  <a:srgbClr val="FFFFFF"/>
                </a:solidFill>
              </a:rPr>
              <a:t>0</a:t>
            </a:r>
            <a:endParaRPr lang="en-US" altLang="de-DE" sz="1400">
              <a:solidFill>
                <a:srgbClr val="FFFFFF"/>
              </a:solidFill>
            </a:endParaRPr>
          </a:p>
        </p:txBody>
      </p:sp>
      <p:sp>
        <p:nvSpPr>
          <p:cNvPr id="53378" name="Rectangle 492">
            <a:extLst>
              <a:ext uri="{FF2B5EF4-FFF2-40B4-BE49-F238E27FC236}">
                <a16:creationId xmlns:a16="http://schemas.microsoft.com/office/drawing/2014/main" id="{B35F0C6C-72E4-41D0-BF83-E4AE7A802ABE}"/>
              </a:ext>
            </a:extLst>
          </p:cNvPr>
          <p:cNvSpPr>
            <a:spLocks noChangeArrowheads="1"/>
          </p:cNvSpPr>
          <p:nvPr/>
        </p:nvSpPr>
        <p:spPr bwMode="auto">
          <a:xfrm>
            <a:off x="5929313" y="1739900"/>
            <a:ext cx="984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buClrTx/>
              <a:buFontTx/>
              <a:buNone/>
            </a:pPr>
            <a:r>
              <a:rPr lang="en-US" altLang="de-DE" sz="1400" b="1">
                <a:solidFill>
                  <a:srgbClr val="FFFFFF"/>
                </a:solidFill>
              </a:rPr>
              <a:t>1</a:t>
            </a:r>
            <a:endParaRPr lang="en-US" altLang="de-DE" sz="1400">
              <a:solidFill>
                <a:srgbClr val="FFFFFF"/>
              </a:solidFill>
            </a:endParaRPr>
          </a:p>
        </p:txBody>
      </p:sp>
      <p:sp>
        <p:nvSpPr>
          <p:cNvPr id="283" name="Rectangle 540">
            <a:extLst>
              <a:ext uri="{FF2B5EF4-FFF2-40B4-BE49-F238E27FC236}">
                <a16:creationId xmlns:a16="http://schemas.microsoft.com/office/drawing/2014/main" id="{2353278B-77D9-4472-820B-DBCBFBD36E75}"/>
              </a:ext>
            </a:extLst>
          </p:cNvPr>
          <p:cNvSpPr>
            <a:spLocks noChangeArrowheads="1"/>
          </p:cNvSpPr>
          <p:nvPr/>
        </p:nvSpPr>
        <p:spPr bwMode="auto">
          <a:xfrm>
            <a:off x="7045325" y="2636838"/>
            <a:ext cx="944563" cy="215900"/>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400" b="1" kern="0" dirty="0" err="1">
                <a:solidFill>
                  <a:schemeClr val="tx2"/>
                </a:solidFill>
                <a:latin typeface="Arial" charset="0"/>
                <a:cs typeface="+mn-cs"/>
              </a:rPr>
              <a:t>Alendronat</a:t>
            </a:r>
            <a:endParaRPr lang="en-US" sz="1400" b="1" kern="0" dirty="0">
              <a:solidFill>
                <a:schemeClr val="tx2"/>
              </a:solidFill>
              <a:latin typeface="Arial" charset="0"/>
              <a:cs typeface="+mn-cs"/>
            </a:endParaRPr>
          </a:p>
        </p:txBody>
      </p:sp>
      <p:sp>
        <p:nvSpPr>
          <p:cNvPr id="284" name="Rectangle 541">
            <a:extLst>
              <a:ext uri="{FF2B5EF4-FFF2-40B4-BE49-F238E27FC236}">
                <a16:creationId xmlns:a16="http://schemas.microsoft.com/office/drawing/2014/main" id="{0555ECBF-C92A-4A81-B1B9-8DD29100CD58}"/>
              </a:ext>
            </a:extLst>
          </p:cNvPr>
          <p:cNvSpPr>
            <a:spLocks noChangeArrowheads="1"/>
          </p:cNvSpPr>
          <p:nvPr/>
        </p:nvSpPr>
        <p:spPr bwMode="auto">
          <a:xfrm>
            <a:off x="7759700" y="1908175"/>
            <a:ext cx="1023938" cy="214313"/>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400" b="1" kern="0" dirty="0" err="1">
                <a:solidFill>
                  <a:srgbClr val="00B050"/>
                </a:solidFill>
                <a:latin typeface="Arial" charset="0"/>
                <a:cs typeface="+mn-cs"/>
              </a:rPr>
              <a:t>Denosumab</a:t>
            </a:r>
            <a:endParaRPr lang="en-US" sz="1400" b="1" kern="0" dirty="0">
              <a:solidFill>
                <a:srgbClr val="00B050"/>
              </a:solidFill>
              <a:latin typeface="Arial" charset="0"/>
              <a:cs typeface="+mn-cs"/>
            </a:endParaRPr>
          </a:p>
        </p:txBody>
      </p:sp>
      <p:sp>
        <p:nvSpPr>
          <p:cNvPr id="285" name="Rectangle 542">
            <a:extLst>
              <a:ext uri="{FF2B5EF4-FFF2-40B4-BE49-F238E27FC236}">
                <a16:creationId xmlns:a16="http://schemas.microsoft.com/office/drawing/2014/main" id="{6412D2B3-1198-43B0-85C7-4D3DADBB31C0}"/>
              </a:ext>
            </a:extLst>
          </p:cNvPr>
          <p:cNvSpPr>
            <a:spLocks noChangeArrowheads="1"/>
          </p:cNvSpPr>
          <p:nvPr/>
        </p:nvSpPr>
        <p:spPr bwMode="auto">
          <a:xfrm>
            <a:off x="6289675" y="2806700"/>
            <a:ext cx="735013" cy="214313"/>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400" b="1" kern="0" dirty="0">
                <a:solidFill>
                  <a:srgbClr val="FFFFFF"/>
                </a:solidFill>
                <a:latin typeface="Arial" charset="0"/>
                <a:cs typeface="+mn-cs"/>
              </a:rPr>
              <a:t>Placebo </a:t>
            </a:r>
          </a:p>
        </p:txBody>
      </p:sp>
      <p:sp>
        <p:nvSpPr>
          <p:cNvPr id="53382" name="Text Box 545">
            <a:extLst>
              <a:ext uri="{FF2B5EF4-FFF2-40B4-BE49-F238E27FC236}">
                <a16:creationId xmlns:a16="http://schemas.microsoft.com/office/drawing/2014/main" id="{B4625CD2-9A5D-40E5-AC70-B30FC284B0F1}"/>
              </a:ext>
            </a:extLst>
          </p:cNvPr>
          <p:cNvSpPr txBox="1">
            <a:spLocks noChangeArrowheads="1"/>
          </p:cNvSpPr>
          <p:nvPr/>
        </p:nvSpPr>
        <p:spPr bwMode="auto">
          <a:xfrm>
            <a:off x="7381875" y="2879725"/>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de-DE" sz="1400" b="1">
                <a:solidFill>
                  <a:srgbClr val="FFFFFF"/>
                </a:solidFill>
              </a:rPr>
              <a:t>a</a:t>
            </a:r>
            <a:endParaRPr lang="en-US" altLang="de-DE" sz="1400" b="1" baseline="30000">
              <a:solidFill>
                <a:srgbClr val="FFFFFF"/>
              </a:solidFill>
            </a:endParaRPr>
          </a:p>
        </p:txBody>
      </p:sp>
      <p:sp>
        <p:nvSpPr>
          <p:cNvPr id="53383" name="Rectangle 286">
            <a:extLst>
              <a:ext uri="{FF2B5EF4-FFF2-40B4-BE49-F238E27FC236}">
                <a16:creationId xmlns:a16="http://schemas.microsoft.com/office/drawing/2014/main" id="{BC64F736-93D6-4E98-9630-805400E13D93}"/>
              </a:ext>
            </a:extLst>
          </p:cNvPr>
          <p:cNvSpPr>
            <a:spLocks noChangeArrowheads="1"/>
          </p:cNvSpPr>
          <p:nvPr/>
        </p:nvSpPr>
        <p:spPr bwMode="auto">
          <a:xfrm>
            <a:off x="8147050" y="1966913"/>
            <a:ext cx="427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de-DE" sz="1800" b="1" baseline="-25000">
                <a:solidFill>
                  <a:srgbClr val="FFFFFF"/>
                </a:solidFill>
              </a:rPr>
              <a:t>a,c</a:t>
            </a:r>
            <a:endParaRPr lang="de-DE" altLang="de-DE" sz="1800">
              <a:solidFill>
                <a:srgbClr val="000000"/>
              </a:solidFill>
            </a:endParaRPr>
          </a:p>
        </p:txBody>
      </p:sp>
      <p:sp>
        <p:nvSpPr>
          <p:cNvPr id="288" name="Rectangle 542">
            <a:extLst>
              <a:ext uri="{FF2B5EF4-FFF2-40B4-BE49-F238E27FC236}">
                <a16:creationId xmlns:a16="http://schemas.microsoft.com/office/drawing/2014/main" id="{9F188242-475A-4608-81F9-535065958681}"/>
              </a:ext>
            </a:extLst>
          </p:cNvPr>
          <p:cNvSpPr>
            <a:spLocks noChangeArrowheads="1"/>
          </p:cNvSpPr>
          <p:nvPr/>
        </p:nvSpPr>
        <p:spPr bwMode="auto">
          <a:xfrm>
            <a:off x="4181475" y="4610100"/>
            <a:ext cx="735013" cy="214313"/>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400" b="1" kern="0" dirty="0">
                <a:solidFill>
                  <a:srgbClr val="FFFFFF"/>
                </a:solidFill>
                <a:latin typeface="Arial" charset="0"/>
                <a:cs typeface="+mn-cs"/>
              </a:rPr>
              <a:t>Placebo </a:t>
            </a:r>
          </a:p>
        </p:txBody>
      </p:sp>
      <p:sp>
        <p:nvSpPr>
          <p:cNvPr id="53385" name="Rectangle 540">
            <a:extLst>
              <a:ext uri="{FF2B5EF4-FFF2-40B4-BE49-F238E27FC236}">
                <a16:creationId xmlns:a16="http://schemas.microsoft.com/office/drawing/2014/main" id="{9BF7E9B7-5759-4383-B6A5-F047A1772EF5}"/>
              </a:ext>
            </a:extLst>
          </p:cNvPr>
          <p:cNvSpPr>
            <a:spLocks noChangeArrowheads="1"/>
          </p:cNvSpPr>
          <p:nvPr/>
        </p:nvSpPr>
        <p:spPr bwMode="auto">
          <a:xfrm>
            <a:off x="3957638" y="3736975"/>
            <a:ext cx="9445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de-DE" sz="1400" b="1">
                <a:solidFill>
                  <a:schemeClr val="tx2"/>
                </a:solidFill>
              </a:rPr>
              <a:t>Alendronat</a:t>
            </a:r>
          </a:p>
          <a:p>
            <a:pPr eaLnBrk="1" hangingPunct="1">
              <a:lnSpc>
                <a:spcPct val="100000"/>
              </a:lnSpc>
              <a:spcBef>
                <a:spcPct val="0"/>
              </a:spcBef>
              <a:buClrTx/>
              <a:buFontTx/>
              <a:buNone/>
            </a:pPr>
            <a:endParaRPr lang="en-US" altLang="de-DE" sz="1400" b="1">
              <a:solidFill>
                <a:schemeClr val="tx2"/>
              </a:solidFill>
            </a:endParaRPr>
          </a:p>
        </p:txBody>
      </p:sp>
      <p:sp>
        <p:nvSpPr>
          <p:cNvPr id="290" name="Rectangle 541">
            <a:extLst>
              <a:ext uri="{FF2B5EF4-FFF2-40B4-BE49-F238E27FC236}">
                <a16:creationId xmlns:a16="http://schemas.microsoft.com/office/drawing/2014/main" id="{60441B98-E706-4BED-863B-38D1F837263D}"/>
              </a:ext>
            </a:extLst>
          </p:cNvPr>
          <p:cNvSpPr>
            <a:spLocks noChangeArrowheads="1"/>
          </p:cNvSpPr>
          <p:nvPr/>
        </p:nvSpPr>
        <p:spPr bwMode="auto">
          <a:xfrm>
            <a:off x="3881438" y="2447925"/>
            <a:ext cx="1023937" cy="215900"/>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400" b="1" kern="0" dirty="0" err="1">
                <a:solidFill>
                  <a:srgbClr val="00B050"/>
                </a:solidFill>
                <a:latin typeface="Arial" charset="0"/>
                <a:cs typeface="+mn-cs"/>
              </a:rPr>
              <a:t>Denosumab</a:t>
            </a:r>
            <a:endParaRPr lang="en-US" sz="1400" b="1" kern="0" dirty="0">
              <a:solidFill>
                <a:srgbClr val="00B050"/>
              </a:solidFill>
              <a:latin typeface="Arial" charset="0"/>
              <a:cs typeface="+mn-cs"/>
            </a:endParaRPr>
          </a:p>
        </p:txBody>
      </p:sp>
      <p:sp>
        <p:nvSpPr>
          <p:cNvPr id="53387" name="Text Box 544">
            <a:extLst>
              <a:ext uri="{FF2B5EF4-FFF2-40B4-BE49-F238E27FC236}">
                <a16:creationId xmlns:a16="http://schemas.microsoft.com/office/drawing/2014/main" id="{8A1443DB-46A1-4B4E-BAAC-70B32DC56F73}"/>
              </a:ext>
            </a:extLst>
          </p:cNvPr>
          <p:cNvSpPr txBox="1">
            <a:spLocks noChangeArrowheads="1"/>
          </p:cNvSpPr>
          <p:nvPr/>
        </p:nvSpPr>
        <p:spPr bwMode="auto">
          <a:xfrm>
            <a:off x="4775200" y="2074863"/>
            <a:ext cx="43338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de-DE" sz="1400" b="1">
                <a:solidFill>
                  <a:srgbClr val="FFFFFF"/>
                </a:solidFill>
              </a:rPr>
              <a:t>a,c</a:t>
            </a:r>
            <a:endParaRPr lang="en-US" altLang="de-DE" sz="1400" b="1" baseline="30000">
              <a:solidFill>
                <a:srgbClr val="FFFFFF"/>
              </a:solidFill>
            </a:endParaRPr>
          </a:p>
        </p:txBody>
      </p:sp>
      <p:sp useBgFill="1">
        <p:nvSpPr>
          <p:cNvPr id="53388" name="Rectangle 140">
            <a:extLst>
              <a:ext uri="{FF2B5EF4-FFF2-40B4-BE49-F238E27FC236}">
                <a16:creationId xmlns:a16="http://schemas.microsoft.com/office/drawing/2014/main" id="{818EAF27-14AF-4732-915C-7F693F6F5CA1}"/>
              </a:ext>
            </a:extLst>
          </p:cNvPr>
          <p:cNvSpPr>
            <a:spLocks noChangeArrowheads="1"/>
          </p:cNvSpPr>
          <p:nvPr/>
        </p:nvSpPr>
        <p:spPr bwMode="auto">
          <a:xfrm>
            <a:off x="7375525" y="6524625"/>
            <a:ext cx="1768475" cy="333375"/>
          </a:xfrm>
          <a:prstGeom prst="rect">
            <a:avLst/>
          </a:prstGeom>
          <a:ln>
            <a:noFill/>
          </a:ln>
          <a:extLst>
            <a:ext uri="{91240B29-F687-4F45-9708-019B960494DF}">
              <a14:hiddenLine xmlns:a14="http://schemas.microsoft.com/office/drawing/2010/main" w="9525" algn="ctr">
                <a:solidFill>
                  <a:srgbClr val="000000"/>
                </a:solidFill>
                <a:round/>
                <a:headEnd/>
                <a:tailEnd/>
              </a14:hiddenLine>
            </a:ext>
          </a:extLst>
        </p:spPr>
        <p:txBody>
          <a:bodyPr wrap="none" lIns="18288" tIns="18288" rIns="18288" bIns="18288"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de-DE" altLang="de-DE" sz="2000"/>
          </a:p>
        </p:txBody>
      </p:sp>
      <p:sp>
        <p:nvSpPr>
          <p:cNvPr id="53389" name="TextBox 143">
            <a:extLst>
              <a:ext uri="{FF2B5EF4-FFF2-40B4-BE49-F238E27FC236}">
                <a16:creationId xmlns:a16="http://schemas.microsoft.com/office/drawing/2014/main" id="{1AF33CD8-CC0A-4706-9D5F-7127B41D05DE}"/>
              </a:ext>
            </a:extLst>
          </p:cNvPr>
          <p:cNvSpPr txBox="1">
            <a:spLocks noChangeArrowheads="1"/>
          </p:cNvSpPr>
          <p:nvPr/>
        </p:nvSpPr>
        <p:spPr bwMode="auto">
          <a:xfrm>
            <a:off x="104775" y="6386513"/>
            <a:ext cx="3660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de-DE" sz="1000">
                <a:solidFill>
                  <a:srgbClr val="FFFFFF"/>
                </a:solidFill>
              </a:rPr>
              <a:t>S</a:t>
            </a:r>
            <a:r>
              <a:rPr lang="de-CH" altLang="de-DE" sz="1000">
                <a:solidFill>
                  <a:srgbClr val="FFFFFF"/>
                </a:solidFill>
              </a:rPr>
              <a:t>eeman E. et al. </a:t>
            </a:r>
            <a:r>
              <a:rPr lang="de-CH" altLang="de-DE" sz="1000" i="1">
                <a:solidFill>
                  <a:srgbClr val="FFFFFF"/>
                </a:solidFill>
              </a:rPr>
              <a:t>J Bone Miner Res.</a:t>
            </a:r>
            <a:r>
              <a:rPr lang="de-CH" altLang="de-DE" sz="1000">
                <a:solidFill>
                  <a:srgbClr val="FFFFFF"/>
                </a:solidFill>
              </a:rPr>
              <a:t> 2010 Aug;25(8):1886-94.</a:t>
            </a:r>
            <a:endParaRPr lang="en-US" altLang="de-DE" sz="1000" baseline="30000">
              <a:solidFill>
                <a:srgbClr val="FFFFFF"/>
              </a:solidFill>
            </a:endParaRPr>
          </a:p>
          <a:p>
            <a:pPr eaLnBrk="1" hangingPunct="1">
              <a:lnSpc>
                <a:spcPct val="100000"/>
              </a:lnSpc>
              <a:spcBef>
                <a:spcPct val="0"/>
              </a:spcBef>
              <a:buClrTx/>
              <a:buFontTx/>
              <a:buNone/>
            </a:pPr>
            <a:endParaRPr lang="de-DE" altLang="de-DE" sz="1000"/>
          </a:p>
        </p:txBody>
      </p:sp>
      <p:sp>
        <p:nvSpPr>
          <p:cNvPr id="249" name="Text Box 546">
            <a:extLst>
              <a:ext uri="{FF2B5EF4-FFF2-40B4-BE49-F238E27FC236}">
                <a16:creationId xmlns:a16="http://schemas.microsoft.com/office/drawing/2014/main" id="{D25F0A88-4B88-46EA-A263-92582A60ED93}"/>
              </a:ext>
            </a:extLst>
          </p:cNvPr>
          <p:cNvSpPr txBox="1">
            <a:spLocks noChangeArrowheads="1"/>
          </p:cNvSpPr>
          <p:nvPr/>
        </p:nvSpPr>
        <p:spPr bwMode="auto">
          <a:xfrm>
            <a:off x="4456113" y="6110288"/>
            <a:ext cx="4775200" cy="646112"/>
          </a:xfrm>
          <a:prstGeom prst="rect">
            <a:avLst/>
          </a:prstGeom>
          <a:noFill/>
          <a:ln w="12700">
            <a:noFill/>
            <a:miter lim="800000"/>
            <a:headEnd/>
            <a:tailEnd/>
          </a:ln>
        </p:spPr>
        <p:txBody>
          <a:bodyPr wrap="none">
            <a:spAutoFit/>
          </a:bodyPr>
          <a:lstStyle/>
          <a:p>
            <a:pPr eaLnBrk="1" fontAlgn="auto" hangingPunct="1">
              <a:lnSpc>
                <a:spcPct val="150000"/>
              </a:lnSpc>
              <a:spcBef>
                <a:spcPts val="0"/>
              </a:spcBef>
              <a:spcAft>
                <a:spcPts val="0"/>
              </a:spcAft>
              <a:defRPr/>
            </a:pPr>
            <a:r>
              <a:rPr lang="en-US" sz="1200" kern="0" baseline="30000" dirty="0">
                <a:solidFill>
                  <a:srgbClr val="FFFFFF"/>
                </a:solidFill>
                <a:latin typeface="Arial" charset="0"/>
                <a:cs typeface="+mn-cs"/>
              </a:rPr>
              <a:t>a</a:t>
            </a:r>
            <a:r>
              <a:rPr lang="en-US" sz="1200" kern="0" dirty="0">
                <a:solidFill>
                  <a:srgbClr val="FFFFFF"/>
                </a:solidFill>
                <a:latin typeface="Arial" charset="0"/>
                <a:cs typeface="+mn-cs"/>
              </a:rPr>
              <a:t>p &lt; 0,001 </a:t>
            </a:r>
            <a:r>
              <a:rPr lang="en-US" sz="1200" kern="0" dirty="0" err="1">
                <a:solidFill>
                  <a:srgbClr val="FFFFFF"/>
                </a:solidFill>
                <a:latin typeface="Arial" charset="0"/>
                <a:cs typeface="+mn-cs"/>
              </a:rPr>
              <a:t>vs</a:t>
            </a:r>
            <a:r>
              <a:rPr lang="en-US" sz="1200" kern="0" dirty="0">
                <a:solidFill>
                  <a:srgbClr val="FFFFFF"/>
                </a:solidFill>
                <a:latin typeface="Arial" charset="0"/>
                <a:cs typeface="+mn-cs"/>
              </a:rPr>
              <a:t> Placebo; </a:t>
            </a:r>
            <a:r>
              <a:rPr lang="en-US" sz="1200" kern="0" baseline="30000" dirty="0" err="1">
                <a:solidFill>
                  <a:srgbClr val="FFFFFF"/>
                </a:solidFill>
                <a:latin typeface="Arial" charset="0"/>
                <a:cs typeface="+mn-cs"/>
              </a:rPr>
              <a:t>b</a:t>
            </a:r>
            <a:r>
              <a:rPr lang="en-US" sz="1200" kern="0" dirty="0" err="1">
                <a:solidFill>
                  <a:srgbClr val="FFFFFF"/>
                </a:solidFill>
                <a:latin typeface="Arial" charset="0"/>
                <a:cs typeface="+mn-cs"/>
              </a:rPr>
              <a:t>p</a:t>
            </a:r>
            <a:r>
              <a:rPr lang="en-US" sz="1200" kern="0" dirty="0">
                <a:solidFill>
                  <a:srgbClr val="FFFFFF"/>
                </a:solidFill>
                <a:latin typeface="Arial" charset="0"/>
                <a:cs typeface="+mn-cs"/>
              </a:rPr>
              <a:t> = 0,004 vs. Placebo; </a:t>
            </a:r>
            <a:r>
              <a:rPr lang="en-US" sz="1200" kern="0" baseline="30000" dirty="0">
                <a:solidFill>
                  <a:srgbClr val="FFFFFF"/>
                </a:solidFill>
                <a:latin typeface="Arial" charset="0"/>
                <a:cs typeface="+mn-cs"/>
              </a:rPr>
              <a:t>c</a:t>
            </a:r>
            <a:r>
              <a:rPr lang="en-US" sz="1200" kern="0" dirty="0">
                <a:solidFill>
                  <a:srgbClr val="FFFFFF"/>
                </a:solidFill>
                <a:latin typeface="Arial" charset="0"/>
                <a:cs typeface="+mn-cs"/>
              </a:rPr>
              <a:t>p = 0,023 </a:t>
            </a:r>
            <a:r>
              <a:rPr lang="en-US" sz="1200" kern="0" dirty="0" err="1">
                <a:solidFill>
                  <a:srgbClr val="FFFFFF"/>
                </a:solidFill>
                <a:latin typeface="Arial" charset="0"/>
                <a:cs typeface="+mn-cs"/>
              </a:rPr>
              <a:t>vs</a:t>
            </a:r>
            <a:r>
              <a:rPr lang="en-US" sz="1200" kern="0" dirty="0">
                <a:solidFill>
                  <a:srgbClr val="FFFFFF"/>
                </a:solidFill>
                <a:latin typeface="Arial" charset="0"/>
                <a:cs typeface="+mn-cs"/>
              </a:rPr>
              <a:t> ALN</a:t>
            </a:r>
          </a:p>
          <a:p>
            <a:pPr eaLnBrk="1" fontAlgn="auto" hangingPunct="1">
              <a:lnSpc>
                <a:spcPct val="150000"/>
              </a:lnSpc>
              <a:spcBef>
                <a:spcPts val="0"/>
              </a:spcBef>
              <a:spcAft>
                <a:spcPts val="0"/>
              </a:spcAft>
              <a:defRPr/>
            </a:pPr>
            <a:r>
              <a:rPr lang="en-US" sz="1200" kern="0" dirty="0">
                <a:solidFill>
                  <a:srgbClr val="FFFFFF"/>
                </a:solidFill>
                <a:latin typeface="Arial" charset="0"/>
                <a:cs typeface="+mn-cs"/>
              </a:rPr>
              <a:t>ANCOVA-</a:t>
            </a:r>
            <a:r>
              <a:rPr lang="en-US" sz="1200" kern="0" dirty="0" err="1">
                <a:solidFill>
                  <a:srgbClr val="FFFFFF"/>
                </a:solidFill>
                <a:latin typeface="Arial" charset="0"/>
                <a:cs typeface="+mn-cs"/>
              </a:rPr>
              <a:t>Analyse</a:t>
            </a:r>
            <a:r>
              <a:rPr lang="en-US" sz="1200" kern="0" dirty="0">
                <a:solidFill>
                  <a:srgbClr val="FFFFFF"/>
                </a:solidFill>
                <a:latin typeface="Arial" charset="0"/>
                <a:cs typeface="+mn-cs"/>
              </a:rPr>
              <a:t> </a:t>
            </a:r>
            <a:r>
              <a:rPr lang="en-US" sz="1200" kern="0" dirty="0" err="1">
                <a:solidFill>
                  <a:srgbClr val="FFFFFF"/>
                </a:solidFill>
                <a:latin typeface="Arial" charset="0"/>
                <a:cs typeface="+mn-cs"/>
              </a:rPr>
              <a:t>der</a:t>
            </a:r>
            <a:r>
              <a:rPr lang="en-US" sz="1200" kern="0" dirty="0">
                <a:solidFill>
                  <a:srgbClr val="FFFFFF"/>
                </a:solidFill>
                <a:latin typeface="Arial" charset="0"/>
                <a:cs typeface="+mn-cs"/>
              </a:rPr>
              <a:t> </a:t>
            </a:r>
            <a:r>
              <a:rPr lang="en-US" sz="1200" kern="0" dirty="0" err="1">
                <a:solidFill>
                  <a:srgbClr val="FFFFFF"/>
                </a:solidFill>
                <a:latin typeface="Arial" charset="0"/>
                <a:cs typeface="+mn-cs"/>
              </a:rPr>
              <a:t>kleinsten</a:t>
            </a:r>
            <a:r>
              <a:rPr lang="en-US" sz="1200" kern="0" dirty="0">
                <a:solidFill>
                  <a:srgbClr val="FFFFFF"/>
                </a:solidFill>
                <a:latin typeface="Arial" charset="0"/>
                <a:cs typeface="+mn-cs"/>
              </a:rPr>
              <a:t> </a:t>
            </a:r>
            <a:r>
              <a:rPr lang="en-US" sz="1200" kern="0" dirty="0" err="1">
                <a:solidFill>
                  <a:srgbClr val="FFFFFF"/>
                </a:solidFill>
                <a:latin typeface="Arial" charset="0"/>
                <a:cs typeface="+mn-cs"/>
              </a:rPr>
              <a:t>signifikanten</a:t>
            </a:r>
            <a:r>
              <a:rPr lang="en-US" sz="1200" kern="0" dirty="0">
                <a:solidFill>
                  <a:srgbClr val="FFFFFF"/>
                </a:solidFill>
                <a:latin typeface="Arial" charset="0"/>
                <a:cs typeface="+mn-cs"/>
              </a:rPr>
              <a:t> </a:t>
            </a:r>
            <a:r>
              <a:rPr lang="en-US" sz="1200" kern="0" dirty="0" err="1">
                <a:solidFill>
                  <a:srgbClr val="FFFFFF"/>
                </a:solidFill>
                <a:latin typeface="Arial" charset="0"/>
                <a:cs typeface="+mn-cs"/>
              </a:rPr>
              <a:t>Mittelwerte</a:t>
            </a:r>
            <a:r>
              <a:rPr lang="en-US" sz="1200" kern="0" dirty="0">
                <a:solidFill>
                  <a:srgbClr val="FFFFFF"/>
                </a:solidFill>
                <a:latin typeface="Arial" charset="0"/>
                <a:cs typeface="+mn-cs"/>
              </a:rPr>
              <a:t> (95% KI)</a:t>
            </a:r>
          </a:p>
        </p:txBody>
      </p:sp>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298" name="Straight Connector 26">
            <a:extLst>
              <a:ext uri="{FF2B5EF4-FFF2-40B4-BE49-F238E27FC236}">
                <a16:creationId xmlns:a16="http://schemas.microsoft.com/office/drawing/2014/main" id="{C3F349A9-EA76-4F68-ADEF-F646EB48506B}"/>
              </a:ext>
            </a:extLst>
          </p:cNvPr>
          <p:cNvCxnSpPr>
            <a:cxnSpLocks noChangeShapeType="1"/>
          </p:cNvCxnSpPr>
          <p:nvPr/>
        </p:nvCxnSpPr>
        <p:spPr bwMode="auto">
          <a:xfrm rot="16200000" flipH="1">
            <a:off x="4638676" y="3889375"/>
            <a:ext cx="2354262" cy="1587"/>
          </a:xfrm>
          <a:prstGeom prst="line">
            <a:avLst/>
          </a:prstGeom>
          <a:noFill/>
          <a:ln w="28575" algn="ctr">
            <a:solidFill>
              <a:srgbClr val="ADADAD"/>
            </a:solidFill>
            <a:prstDash val="dash"/>
            <a:round/>
            <a:headEnd/>
            <a:tailEnd/>
          </a:ln>
          <a:extLst>
            <a:ext uri="{909E8E84-426E-40DD-AFC4-6F175D3DCCD1}">
              <a14:hiddenFill xmlns:a14="http://schemas.microsoft.com/office/drawing/2010/main">
                <a:noFill/>
              </a14:hiddenFill>
            </a:ext>
          </a:extLst>
        </p:spPr>
      </p:cxnSp>
      <p:sp>
        <p:nvSpPr>
          <p:cNvPr id="55299" name="Title 1">
            <a:extLst>
              <a:ext uri="{FF2B5EF4-FFF2-40B4-BE49-F238E27FC236}">
                <a16:creationId xmlns:a16="http://schemas.microsoft.com/office/drawing/2014/main" id="{6DB6BFC0-ECAB-4156-B8F0-0682ADA870C3}"/>
              </a:ext>
            </a:extLst>
          </p:cNvPr>
          <p:cNvSpPr>
            <a:spLocks noGrp="1" noChangeArrowheads="1"/>
          </p:cNvSpPr>
          <p:nvPr>
            <p:ph type="title"/>
          </p:nvPr>
        </p:nvSpPr>
        <p:spPr>
          <a:xfrm>
            <a:off x="323850" y="533400"/>
            <a:ext cx="7364413" cy="1282700"/>
          </a:xfrm>
        </p:spPr>
        <p:txBody>
          <a:bodyPr/>
          <a:lstStyle/>
          <a:p>
            <a:r>
              <a:rPr lang="de-DE" altLang="de-DE" sz="2900"/>
              <a:t>Denosumab verhinderte eine Zunahme der kortikalen Porosität am distalen Radius </a:t>
            </a:r>
            <a:r>
              <a:rPr lang="de-DE" altLang="de-DE" sz="2400" i="1"/>
              <a:t>Knochenarchitektur Pilot-Studie </a:t>
            </a:r>
            <a:r>
              <a:rPr lang="en-US" altLang="de-DE" sz="2400" i="1"/>
              <a:t>(HR-pQCT) </a:t>
            </a:r>
            <a:br>
              <a:rPr lang="de-DE" altLang="de-DE" sz="2400" i="1"/>
            </a:br>
            <a:endParaRPr lang="de-DE" altLang="de-DE" sz="2400" i="1"/>
          </a:p>
        </p:txBody>
      </p:sp>
      <p:sp>
        <p:nvSpPr>
          <p:cNvPr id="55300" name="TextBox 5">
            <a:extLst>
              <a:ext uri="{FF2B5EF4-FFF2-40B4-BE49-F238E27FC236}">
                <a16:creationId xmlns:a16="http://schemas.microsoft.com/office/drawing/2014/main" id="{C77CE984-7A8C-45A1-B2EE-54FB6149CFFA}"/>
              </a:ext>
            </a:extLst>
          </p:cNvPr>
          <p:cNvSpPr txBox="1">
            <a:spLocks noChangeArrowheads="1"/>
          </p:cNvSpPr>
          <p:nvPr/>
        </p:nvSpPr>
        <p:spPr bwMode="auto">
          <a:xfrm>
            <a:off x="4140200" y="1754188"/>
            <a:ext cx="33845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a:ea typeface="MS PGothic" panose="020B0600070205080204" pitchFamily="34" charset="-128"/>
              </a:rPr>
              <a:t>Kortikale Porosität</a:t>
            </a:r>
          </a:p>
          <a:p>
            <a:pPr algn="ctr" eaLnBrk="1" hangingPunct="1">
              <a:lnSpc>
                <a:spcPct val="100000"/>
              </a:lnSpc>
              <a:spcBef>
                <a:spcPct val="0"/>
              </a:spcBef>
              <a:buClrTx/>
              <a:buFontTx/>
              <a:buNone/>
            </a:pPr>
            <a:r>
              <a:rPr lang="de-DE" altLang="de-DE" sz="2000">
                <a:ea typeface="MS PGothic" panose="020B0600070205080204" pitchFamily="34" charset="-128"/>
              </a:rPr>
              <a:t>(Prozentualer Unterschied)</a:t>
            </a:r>
          </a:p>
        </p:txBody>
      </p:sp>
      <p:sp>
        <p:nvSpPr>
          <p:cNvPr id="55301" name="TextBox 6">
            <a:extLst>
              <a:ext uri="{FF2B5EF4-FFF2-40B4-BE49-F238E27FC236}">
                <a16:creationId xmlns:a16="http://schemas.microsoft.com/office/drawing/2014/main" id="{6EEEE301-9870-4002-BC25-0DFC15BA4F26}"/>
              </a:ext>
            </a:extLst>
          </p:cNvPr>
          <p:cNvSpPr txBox="1">
            <a:spLocks noChangeArrowheads="1"/>
          </p:cNvSpPr>
          <p:nvPr/>
        </p:nvSpPr>
        <p:spPr bwMode="auto">
          <a:xfrm>
            <a:off x="6307138" y="221297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de-DE" altLang="de-DE" sz="1600">
              <a:ea typeface="MS PGothic" panose="020B0600070205080204" pitchFamily="34" charset="-128"/>
            </a:endParaRPr>
          </a:p>
        </p:txBody>
      </p:sp>
      <p:sp>
        <p:nvSpPr>
          <p:cNvPr id="55302" name="TextBox 9">
            <a:extLst>
              <a:ext uri="{FF2B5EF4-FFF2-40B4-BE49-F238E27FC236}">
                <a16:creationId xmlns:a16="http://schemas.microsoft.com/office/drawing/2014/main" id="{8AD9A766-1AF9-4E40-B494-72632B19B1B4}"/>
              </a:ext>
            </a:extLst>
          </p:cNvPr>
          <p:cNvSpPr txBox="1">
            <a:spLocks noChangeArrowheads="1"/>
          </p:cNvSpPr>
          <p:nvPr/>
        </p:nvSpPr>
        <p:spPr bwMode="auto">
          <a:xfrm>
            <a:off x="727075" y="4365625"/>
            <a:ext cx="2605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r" eaLnBrk="1" hangingPunct="1">
              <a:lnSpc>
                <a:spcPct val="100000"/>
              </a:lnSpc>
              <a:spcBef>
                <a:spcPct val="0"/>
              </a:spcBef>
              <a:buClrTx/>
              <a:buFontTx/>
              <a:buNone/>
            </a:pPr>
            <a:r>
              <a:rPr lang="en-US" altLang="de-DE" b="1">
                <a:solidFill>
                  <a:srgbClr val="A6A6A6"/>
                </a:solidFill>
                <a:ea typeface="MS PGothic" panose="020B0600070205080204" pitchFamily="34" charset="-128"/>
              </a:rPr>
              <a:t>Placebo </a:t>
            </a:r>
            <a:r>
              <a:rPr lang="en-US" altLang="de-DE" sz="1800" b="1">
                <a:solidFill>
                  <a:srgbClr val="A6A6A6"/>
                </a:solidFill>
                <a:ea typeface="MS PGothic" panose="020B0600070205080204" pitchFamily="34" charset="-128"/>
              </a:rPr>
              <a:t>(n=72)</a:t>
            </a:r>
            <a:endParaRPr lang="en-US" altLang="de-DE" b="1">
              <a:solidFill>
                <a:srgbClr val="A6A6A6"/>
              </a:solidFill>
              <a:ea typeface="MS PGothic" panose="020B0600070205080204" pitchFamily="34" charset="-128"/>
            </a:endParaRPr>
          </a:p>
        </p:txBody>
      </p:sp>
      <p:cxnSp>
        <p:nvCxnSpPr>
          <p:cNvPr id="186376" name="Straight Connector 18">
            <a:extLst>
              <a:ext uri="{FF2B5EF4-FFF2-40B4-BE49-F238E27FC236}">
                <a16:creationId xmlns:a16="http://schemas.microsoft.com/office/drawing/2014/main" id="{47A2A7C8-C619-4A62-8423-C9D376CC6F1C}"/>
              </a:ext>
            </a:extLst>
          </p:cNvPr>
          <p:cNvCxnSpPr>
            <a:cxnSpLocks noChangeShapeType="1"/>
          </p:cNvCxnSpPr>
          <p:nvPr/>
        </p:nvCxnSpPr>
        <p:spPr bwMode="auto">
          <a:xfrm flipV="1">
            <a:off x="6262688" y="4525963"/>
            <a:ext cx="2581275" cy="4762"/>
          </a:xfrm>
          <a:prstGeom prst="line">
            <a:avLst/>
          </a:prstGeom>
          <a:noFill/>
          <a:ln w="57150" algn="ctr">
            <a:solidFill>
              <a:schemeClr val="tx1">
                <a:lumMod val="65000"/>
              </a:schemeClr>
            </a:solidFill>
            <a:round/>
            <a:headEnd/>
            <a:tailEnd/>
          </a:ln>
        </p:spPr>
      </p:cxnSp>
      <p:sp>
        <p:nvSpPr>
          <p:cNvPr id="186377" name="Oval 19">
            <a:extLst>
              <a:ext uri="{FF2B5EF4-FFF2-40B4-BE49-F238E27FC236}">
                <a16:creationId xmlns:a16="http://schemas.microsoft.com/office/drawing/2014/main" id="{C7973BD0-D884-400A-AC33-96A97BA3DEB1}"/>
              </a:ext>
            </a:extLst>
          </p:cNvPr>
          <p:cNvSpPr>
            <a:spLocks noChangeArrowheads="1"/>
          </p:cNvSpPr>
          <p:nvPr/>
        </p:nvSpPr>
        <p:spPr bwMode="auto">
          <a:xfrm>
            <a:off x="7451725" y="4413250"/>
            <a:ext cx="187325" cy="206375"/>
          </a:xfrm>
          <a:prstGeom prst="ellipse">
            <a:avLst/>
          </a:prstGeom>
          <a:solidFill>
            <a:schemeClr val="tx1">
              <a:lumMod val="65000"/>
            </a:schemeClr>
          </a:solidFill>
          <a:ln w="28575" algn="ctr">
            <a:solidFill>
              <a:schemeClr val="tx1">
                <a:lumMod val="65000"/>
              </a:schemeClr>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de-DE" altLang="de-DE">
              <a:ea typeface="MS PGothic" pitchFamily="34" charset="-128"/>
            </a:endParaRPr>
          </a:p>
        </p:txBody>
      </p:sp>
      <p:cxnSp>
        <p:nvCxnSpPr>
          <p:cNvPr id="55305" name="Straight Connector 27">
            <a:extLst>
              <a:ext uri="{FF2B5EF4-FFF2-40B4-BE49-F238E27FC236}">
                <a16:creationId xmlns:a16="http://schemas.microsoft.com/office/drawing/2014/main" id="{378DE558-0884-4E12-9A7C-9F9DAE76CFCD}"/>
              </a:ext>
            </a:extLst>
          </p:cNvPr>
          <p:cNvCxnSpPr>
            <a:cxnSpLocks noChangeShapeType="1"/>
          </p:cNvCxnSpPr>
          <p:nvPr/>
        </p:nvCxnSpPr>
        <p:spPr bwMode="auto">
          <a:xfrm>
            <a:off x="3632200" y="5029200"/>
            <a:ext cx="5270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5306" name="Straight Connector 37">
            <a:extLst>
              <a:ext uri="{FF2B5EF4-FFF2-40B4-BE49-F238E27FC236}">
                <a16:creationId xmlns:a16="http://schemas.microsoft.com/office/drawing/2014/main" id="{F3A0C69D-48F6-4AD7-A14E-AB3B91E032D7}"/>
              </a:ext>
            </a:extLst>
          </p:cNvPr>
          <p:cNvCxnSpPr>
            <a:cxnSpLocks noChangeShapeType="1"/>
          </p:cNvCxnSpPr>
          <p:nvPr/>
        </p:nvCxnSpPr>
        <p:spPr bwMode="auto">
          <a:xfrm rot="16200000" flipH="1">
            <a:off x="5730875" y="5118100"/>
            <a:ext cx="182563" cy="4763"/>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5307" name="Straight Connector 40">
            <a:extLst>
              <a:ext uri="{FF2B5EF4-FFF2-40B4-BE49-F238E27FC236}">
                <a16:creationId xmlns:a16="http://schemas.microsoft.com/office/drawing/2014/main" id="{104CEF3C-2143-4C86-87A7-28B76759C224}"/>
              </a:ext>
            </a:extLst>
          </p:cNvPr>
          <p:cNvCxnSpPr>
            <a:cxnSpLocks noChangeShapeType="1"/>
          </p:cNvCxnSpPr>
          <p:nvPr/>
        </p:nvCxnSpPr>
        <p:spPr bwMode="auto">
          <a:xfrm rot="16200000" flipH="1">
            <a:off x="7389019" y="5112544"/>
            <a:ext cx="180975" cy="4763"/>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5308" name="Straight Connector 41">
            <a:extLst>
              <a:ext uri="{FF2B5EF4-FFF2-40B4-BE49-F238E27FC236}">
                <a16:creationId xmlns:a16="http://schemas.microsoft.com/office/drawing/2014/main" id="{EB81665D-35F2-41F0-9BF6-EB5145C7760B}"/>
              </a:ext>
            </a:extLst>
          </p:cNvPr>
          <p:cNvCxnSpPr>
            <a:cxnSpLocks noChangeShapeType="1"/>
          </p:cNvCxnSpPr>
          <p:nvPr/>
        </p:nvCxnSpPr>
        <p:spPr bwMode="auto">
          <a:xfrm rot="16200000" flipH="1">
            <a:off x="4060031" y="5098257"/>
            <a:ext cx="180975" cy="476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55309" name="TextBox 44">
            <a:extLst>
              <a:ext uri="{FF2B5EF4-FFF2-40B4-BE49-F238E27FC236}">
                <a16:creationId xmlns:a16="http://schemas.microsoft.com/office/drawing/2014/main" id="{18FB696A-D910-4A11-B5AD-E3862DFFC292}"/>
              </a:ext>
            </a:extLst>
          </p:cNvPr>
          <p:cNvSpPr txBox="1">
            <a:spLocks noChangeArrowheads="1"/>
          </p:cNvSpPr>
          <p:nvPr/>
        </p:nvSpPr>
        <p:spPr bwMode="auto">
          <a:xfrm>
            <a:off x="5688013" y="5319713"/>
            <a:ext cx="298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de-DE" sz="1600">
                <a:ea typeface="MS PGothic" panose="020B0600070205080204" pitchFamily="34" charset="-128"/>
              </a:rPr>
              <a:t>0</a:t>
            </a:r>
          </a:p>
        </p:txBody>
      </p:sp>
      <p:sp>
        <p:nvSpPr>
          <p:cNvPr id="55310" name="TextBox 45">
            <a:extLst>
              <a:ext uri="{FF2B5EF4-FFF2-40B4-BE49-F238E27FC236}">
                <a16:creationId xmlns:a16="http://schemas.microsoft.com/office/drawing/2014/main" id="{7D5220AB-52EE-49A6-A3BF-671353FC9D2A}"/>
              </a:ext>
            </a:extLst>
          </p:cNvPr>
          <p:cNvSpPr txBox="1">
            <a:spLocks noChangeArrowheads="1"/>
          </p:cNvSpPr>
          <p:nvPr/>
        </p:nvSpPr>
        <p:spPr bwMode="auto">
          <a:xfrm>
            <a:off x="7315200" y="5319713"/>
            <a:ext cx="298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de-DE" sz="1600">
                <a:ea typeface="MS PGothic" panose="020B0600070205080204" pitchFamily="34" charset="-128"/>
              </a:rPr>
              <a:t>5</a:t>
            </a:r>
          </a:p>
        </p:txBody>
      </p:sp>
      <p:sp>
        <p:nvSpPr>
          <p:cNvPr id="55311" name="TextBox 46">
            <a:extLst>
              <a:ext uri="{FF2B5EF4-FFF2-40B4-BE49-F238E27FC236}">
                <a16:creationId xmlns:a16="http://schemas.microsoft.com/office/drawing/2014/main" id="{5BC7DFBF-2D93-4A62-A5D1-3C012CB5B888}"/>
              </a:ext>
            </a:extLst>
          </p:cNvPr>
          <p:cNvSpPr txBox="1">
            <a:spLocks noChangeArrowheads="1"/>
          </p:cNvSpPr>
          <p:nvPr/>
        </p:nvSpPr>
        <p:spPr bwMode="auto">
          <a:xfrm>
            <a:off x="4025900" y="5319713"/>
            <a:ext cx="3667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de-DE" sz="1600">
                <a:ea typeface="MS PGothic" panose="020B0600070205080204" pitchFamily="34" charset="-128"/>
              </a:rPr>
              <a:t>-5</a:t>
            </a:r>
          </a:p>
        </p:txBody>
      </p:sp>
      <p:sp>
        <p:nvSpPr>
          <p:cNvPr id="55312" name="TextBox 26">
            <a:extLst>
              <a:ext uri="{FF2B5EF4-FFF2-40B4-BE49-F238E27FC236}">
                <a16:creationId xmlns:a16="http://schemas.microsoft.com/office/drawing/2014/main" id="{6F674867-37BB-4D3A-9FC7-8C8DC8037285}"/>
              </a:ext>
            </a:extLst>
          </p:cNvPr>
          <p:cNvSpPr txBox="1">
            <a:spLocks noChangeArrowheads="1"/>
          </p:cNvSpPr>
          <p:nvPr/>
        </p:nvSpPr>
        <p:spPr bwMode="auto">
          <a:xfrm>
            <a:off x="407988" y="5459413"/>
            <a:ext cx="2378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de-DE" sz="2800" b="1">
                <a:ea typeface="MS PGothic" panose="020B0600070205080204" pitchFamily="34" charset="-128"/>
              </a:rPr>
              <a:t>*</a:t>
            </a:r>
            <a:r>
              <a:rPr lang="en-US" altLang="de-DE">
                <a:ea typeface="MS PGothic" panose="020B0600070205080204" pitchFamily="34" charset="-128"/>
              </a:rPr>
              <a:t> </a:t>
            </a:r>
            <a:r>
              <a:rPr lang="en-US" altLang="de-DE" sz="1800">
                <a:ea typeface="MS PGothic" panose="020B0600070205080204" pitchFamily="34" charset="-128"/>
              </a:rPr>
              <a:t>p=0,01 vs. Placebo</a:t>
            </a:r>
          </a:p>
        </p:txBody>
      </p:sp>
      <p:grpSp>
        <p:nvGrpSpPr>
          <p:cNvPr id="55313" name="Group 33">
            <a:extLst>
              <a:ext uri="{FF2B5EF4-FFF2-40B4-BE49-F238E27FC236}">
                <a16:creationId xmlns:a16="http://schemas.microsoft.com/office/drawing/2014/main" id="{1F841574-1040-4FE7-A21D-A7CEEEE23890}"/>
              </a:ext>
            </a:extLst>
          </p:cNvPr>
          <p:cNvGrpSpPr>
            <a:grpSpLocks/>
          </p:cNvGrpSpPr>
          <p:nvPr/>
        </p:nvGrpSpPr>
        <p:grpSpPr bwMode="auto">
          <a:xfrm>
            <a:off x="-76200" y="2482850"/>
            <a:ext cx="6069013" cy="1054100"/>
            <a:chOff x="-76200" y="2482900"/>
            <a:chExt cx="6069013" cy="1054448"/>
          </a:xfrm>
        </p:grpSpPr>
        <p:grpSp>
          <p:nvGrpSpPr>
            <p:cNvPr id="55322" name="Group 24">
              <a:extLst>
                <a:ext uri="{FF2B5EF4-FFF2-40B4-BE49-F238E27FC236}">
                  <a16:creationId xmlns:a16="http://schemas.microsoft.com/office/drawing/2014/main" id="{956A2E8F-D0DE-493C-BE1D-D4BFB7B3C634}"/>
                </a:ext>
              </a:extLst>
            </p:cNvPr>
            <p:cNvGrpSpPr>
              <a:grpSpLocks/>
            </p:cNvGrpSpPr>
            <p:nvPr/>
          </p:nvGrpSpPr>
          <p:grpSpPr bwMode="auto">
            <a:xfrm>
              <a:off x="-76200" y="2779513"/>
              <a:ext cx="6069013" cy="461962"/>
              <a:chOff x="-76759" y="3529797"/>
              <a:chExt cx="6069270" cy="461665"/>
            </a:xfrm>
          </p:grpSpPr>
          <p:cxnSp>
            <p:nvCxnSpPr>
              <p:cNvPr id="55325" name="Straight Connector 11">
                <a:extLst>
                  <a:ext uri="{FF2B5EF4-FFF2-40B4-BE49-F238E27FC236}">
                    <a16:creationId xmlns:a16="http://schemas.microsoft.com/office/drawing/2014/main" id="{89E24D11-814B-4EEC-A242-9AA36880E47A}"/>
                  </a:ext>
                </a:extLst>
              </p:cNvPr>
              <p:cNvCxnSpPr>
                <a:cxnSpLocks noChangeShapeType="1"/>
              </p:cNvCxnSpPr>
              <p:nvPr/>
            </p:nvCxnSpPr>
            <p:spPr bwMode="auto">
              <a:xfrm>
                <a:off x="3681111" y="3805238"/>
                <a:ext cx="2311400" cy="0"/>
              </a:xfrm>
              <a:prstGeom prst="line">
                <a:avLst/>
              </a:prstGeom>
              <a:noFill/>
              <a:ln w="57150" algn="ctr">
                <a:solidFill>
                  <a:srgbClr val="00B050"/>
                </a:solidFill>
                <a:round/>
                <a:headEnd/>
                <a:tailEnd/>
              </a:ln>
              <a:extLst>
                <a:ext uri="{909E8E84-426E-40DD-AFC4-6F175D3DCCD1}">
                  <a14:hiddenFill xmlns:a14="http://schemas.microsoft.com/office/drawing/2010/main">
                    <a:noFill/>
                  </a14:hiddenFill>
                </a:ext>
              </a:extLst>
            </p:spPr>
          </p:cxnSp>
          <p:grpSp>
            <p:nvGrpSpPr>
              <p:cNvPr id="55326" name="Group 23">
                <a:extLst>
                  <a:ext uri="{FF2B5EF4-FFF2-40B4-BE49-F238E27FC236}">
                    <a16:creationId xmlns:a16="http://schemas.microsoft.com/office/drawing/2014/main" id="{5454A250-E892-4F72-A0E5-200616A34BA6}"/>
                  </a:ext>
                </a:extLst>
              </p:cNvPr>
              <p:cNvGrpSpPr>
                <a:grpSpLocks/>
              </p:cNvGrpSpPr>
              <p:nvPr/>
            </p:nvGrpSpPr>
            <p:grpSpPr bwMode="auto">
              <a:xfrm>
                <a:off x="-76759" y="3529797"/>
                <a:ext cx="4996120" cy="461665"/>
                <a:chOff x="-76759" y="3529797"/>
                <a:chExt cx="4996120" cy="461665"/>
              </a:xfrm>
            </p:grpSpPr>
            <p:sp>
              <p:nvSpPr>
                <p:cNvPr id="55327" name="TextBox 7">
                  <a:extLst>
                    <a:ext uri="{FF2B5EF4-FFF2-40B4-BE49-F238E27FC236}">
                      <a16:creationId xmlns:a16="http://schemas.microsoft.com/office/drawing/2014/main" id="{38FDC9A9-BAAE-40CB-BFA4-02AB9CE943DF}"/>
                    </a:ext>
                  </a:extLst>
                </p:cNvPr>
                <p:cNvSpPr txBox="1">
                  <a:spLocks noChangeArrowheads="1"/>
                </p:cNvSpPr>
                <p:nvPr/>
              </p:nvSpPr>
              <p:spPr bwMode="auto">
                <a:xfrm>
                  <a:off x="-76759" y="3529797"/>
                  <a:ext cx="3408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r" eaLnBrk="1" hangingPunct="1">
                    <a:lnSpc>
                      <a:spcPct val="100000"/>
                    </a:lnSpc>
                    <a:spcBef>
                      <a:spcPct val="0"/>
                    </a:spcBef>
                    <a:buClrTx/>
                    <a:buFontTx/>
                    <a:buNone/>
                  </a:pPr>
                  <a:r>
                    <a:rPr lang="en-US" altLang="de-DE" b="1">
                      <a:solidFill>
                        <a:srgbClr val="00B050"/>
                      </a:solidFill>
                      <a:ea typeface="MS PGothic" panose="020B0600070205080204" pitchFamily="34" charset="-128"/>
                    </a:rPr>
                    <a:t>Denosumab </a:t>
                  </a:r>
                  <a:r>
                    <a:rPr lang="en-US" altLang="de-DE" sz="1800" b="1">
                      <a:solidFill>
                        <a:srgbClr val="00B050"/>
                      </a:solidFill>
                      <a:ea typeface="MS PGothic" panose="020B0600070205080204" pitchFamily="34" charset="-128"/>
                    </a:rPr>
                    <a:t>(n=74) </a:t>
                  </a:r>
                </a:p>
              </p:txBody>
            </p:sp>
            <p:sp>
              <p:nvSpPr>
                <p:cNvPr id="55328" name="Oval 12">
                  <a:extLst>
                    <a:ext uri="{FF2B5EF4-FFF2-40B4-BE49-F238E27FC236}">
                      <a16:creationId xmlns:a16="http://schemas.microsoft.com/office/drawing/2014/main" id="{8E330390-2DB2-43F5-A4C0-4D03DEDC7DF7}"/>
                    </a:ext>
                  </a:extLst>
                </p:cNvPr>
                <p:cNvSpPr>
                  <a:spLocks noChangeArrowheads="1"/>
                </p:cNvSpPr>
                <p:nvPr/>
              </p:nvSpPr>
              <p:spPr bwMode="auto">
                <a:xfrm>
                  <a:off x="4733624" y="3706813"/>
                  <a:ext cx="185737" cy="206375"/>
                </a:xfrm>
                <a:prstGeom prst="ellipse">
                  <a:avLst/>
                </a:prstGeom>
                <a:solidFill>
                  <a:srgbClr val="00B050"/>
                </a:solidFill>
                <a:ln w="28575" algn="ctr">
                  <a:solidFill>
                    <a:srgbClr val="00B050"/>
                  </a:solidFill>
                  <a:round/>
                  <a:headEnd/>
                  <a:tailEnd/>
                </a:ln>
              </p:spPr>
              <p:txBody>
                <a:bodyPr wrap="none"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Bef>
                      <a:spcPct val="0"/>
                    </a:spcBef>
                    <a:buClrTx/>
                    <a:buFontTx/>
                    <a:buNone/>
                  </a:pPr>
                  <a:endParaRPr lang="de-DE" altLang="de-DE" sz="1800">
                    <a:solidFill>
                      <a:srgbClr val="000000"/>
                    </a:solidFill>
                    <a:ea typeface="MS PGothic" panose="020B0600070205080204" pitchFamily="34" charset="-128"/>
                  </a:endParaRPr>
                </a:p>
              </p:txBody>
            </p:sp>
          </p:grpSp>
        </p:grpSp>
        <p:sp>
          <p:nvSpPr>
            <p:cNvPr id="55323" name="TextBox 25">
              <a:extLst>
                <a:ext uri="{FF2B5EF4-FFF2-40B4-BE49-F238E27FC236}">
                  <a16:creationId xmlns:a16="http://schemas.microsoft.com/office/drawing/2014/main" id="{CBA2163B-5F9C-4857-AE3D-139816F877E3}"/>
                </a:ext>
              </a:extLst>
            </p:cNvPr>
            <p:cNvSpPr txBox="1">
              <a:spLocks noChangeArrowheads="1"/>
            </p:cNvSpPr>
            <p:nvPr/>
          </p:nvSpPr>
          <p:spPr bwMode="auto">
            <a:xfrm>
              <a:off x="4660039" y="2482900"/>
              <a:ext cx="344966" cy="585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de-DE" sz="3200" b="1">
                  <a:solidFill>
                    <a:srgbClr val="00B050"/>
                  </a:solidFill>
                  <a:ea typeface="MS PGothic" panose="020B0600070205080204" pitchFamily="34" charset="-128"/>
                </a:rPr>
                <a:t>*</a:t>
              </a:r>
            </a:p>
          </p:txBody>
        </p:sp>
        <p:sp>
          <p:nvSpPr>
            <p:cNvPr id="55324" name="TextBox 28">
              <a:extLst>
                <a:ext uri="{FF2B5EF4-FFF2-40B4-BE49-F238E27FC236}">
                  <a16:creationId xmlns:a16="http://schemas.microsoft.com/office/drawing/2014/main" id="{CAF792A0-6F82-4038-BC81-C3AE3ECA8BD1}"/>
                </a:ext>
              </a:extLst>
            </p:cNvPr>
            <p:cNvSpPr txBox="1">
              <a:spLocks noChangeArrowheads="1"/>
            </p:cNvSpPr>
            <p:nvPr/>
          </p:nvSpPr>
          <p:spPr bwMode="auto">
            <a:xfrm>
              <a:off x="4457071" y="3167926"/>
              <a:ext cx="710451" cy="369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de-DE" sz="1800">
                  <a:solidFill>
                    <a:srgbClr val="00B050"/>
                  </a:solidFill>
                  <a:ea typeface="MS PGothic" panose="020B0600070205080204" pitchFamily="34" charset="-128"/>
                </a:rPr>
                <a:t>-2,98</a:t>
              </a:r>
              <a:endParaRPr lang="en-US" altLang="de-DE" sz="1400">
                <a:solidFill>
                  <a:srgbClr val="00B050"/>
                </a:solidFill>
                <a:ea typeface="MS PGothic" panose="020B0600070205080204" pitchFamily="34" charset="-128"/>
              </a:endParaRPr>
            </a:p>
          </p:txBody>
        </p:sp>
      </p:grpSp>
      <p:sp>
        <p:nvSpPr>
          <p:cNvPr id="55314" name="TextBox 8">
            <a:extLst>
              <a:ext uri="{FF2B5EF4-FFF2-40B4-BE49-F238E27FC236}">
                <a16:creationId xmlns:a16="http://schemas.microsoft.com/office/drawing/2014/main" id="{0729A220-78B2-493F-8680-8FDD1615909F}"/>
              </a:ext>
            </a:extLst>
          </p:cNvPr>
          <p:cNvSpPr txBox="1">
            <a:spLocks noChangeArrowheads="1"/>
          </p:cNvSpPr>
          <p:nvPr/>
        </p:nvSpPr>
        <p:spPr bwMode="auto">
          <a:xfrm>
            <a:off x="-155575" y="3543300"/>
            <a:ext cx="3486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r" eaLnBrk="1" hangingPunct="1">
              <a:lnSpc>
                <a:spcPct val="100000"/>
              </a:lnSpc>
              <a:spcBef>
                <a:spcPct val="0"/>
              </a:spcBef>
              <a:buClrTx/>
              <a:buFontTx/>
              <a:buNone/>
            </a:pPr>
            <a:r>
              <a:rPr lang="en-US" altLang="de-DE" b="1">
                <a:solidFill>
                  <a:srgbClr val="FFC000"/>
                </a:solidFill>
                <a:ea typeface="MS PGothic" panose="020B0600070205080204" pitchFamily="34" charset="-128"/>
              </a:rPr>
              <a:t>Alendronat </a:t>
            </a:r>
            <a:r>
              <a:rPr lang="en-US" altLang="de-DE" sz="1800" b="1">
                <a:solidFill>
                  <a:srgbClr val="FFC000"/>
                </a:solidFill>
                <a:ea typeface="MS PGothic" panose="020B0600070205080204" pitchFamily="34" charset="-128"/>
              </a:rPr>
              <a:t>(n=69)</a:t>
            </a:r>
            <a:endParaRPr lang="en-US" altLang="de-DE" b="1">
              <a:solidFill>
                <a:srgbClr val="FFC000"/>
              </a:solidFill>
              <a:ea typeface="MS PGothic" panose="020B0600070205080204" pitchFamily="34" charset="-128"/>
            </a:endParaRPr>
          </a:p>
        </p:txBody>
      </p:sp>
      <p:cxnSp>
        <p:nvCxnSpPr>
          <p:cNvPr id="55315" name="Straight Connector 13">
            <a:extLst>
              <a:ext uri="{FF2B5EF4-FFF2-40B4-BE49-F238E27FC236}">
                <a16:creationId xmlns:a16="http://schemas.microsoft.com/office/drawing/2014/main" id="{C765121A-8C74-4CA4-A254-332D147C6585}"/>
              </a:ext>
            </a:extLst>
          </p:cNvPr>
          <p:cNvCxnSpPr>
            <a:cxnSpLocks noChangeShapeType="1"/>
          </p:cNvCxnSpPr>
          <p:nvPr/>
        </p:nvCxnSpPr>
        <p:spPr bwMode="auto">
          <a:xfrm>
            <a:off x="5029200" y="3808413"/>
            <a:ext cx="3489325" cy="0"/>
          </a:xfrm>
          <a:prstGeom prst="line">
            <a:avLst/>
          </a:prstGeom>
          <a:noFill/>
          <a:ln w="57150" algn="ctr">
            <a:solidFill>
              <a:srgbClr val="FFC000"/>
            </a:solidFill>
            <a:round/>
            <a:headEnd/>
            <a:tailEnd/>
          </a:ln>
          <a:extLst>
            <a:ext uri="{909E8E84-426E-40DD-AFC4-6F175D3DCCD1}">
              <a14:hiddenFill xmlns:a14="http://schemas.microsoft.com/office/drawing/2010/main">
                <a:noFill/>
              </a14:hiddenFill>
            </a:ext>
          </a:extLst>
        </p:spPr>
      </p:cxnSp>
      <p:sp>
        <p:nvSpPr>
          <p:cNvPr id="55316" name="Oval 14">
            <a:extLst>
              <a:ext uri="{FF2B5EF4-FFF2-40B4-BE49-F238E27FC236}">
                <a16:creationId xmlns:a16="http://schemas.microsoft.com/office/drawing/2014/main" id="{9987091D-114D-4151-AF98-D58FC2394321}"/>
              </a:ext>
            </a:extLst>
          </p:cNvPr>
          <p:cNvSpPr>
            <a:spLocks noChangeArrowheads="1"/>
          </p:cNvSpPr>
          <p:nvPr/>
        </p:nvSpPr>
        <p:spPr bwMode="auto">
          <a:xfrm>
            <a:off x="6675438" y="3714750"/>
            <a:ext cx="187325" cy="206375"/>
          </a:xfrm>
          <a:prstGeom prst="ellipse">
            <a:avLst/>
          </a:prstGeom>
          <a:solidFill>
            <a:srgbClr val="FFC000"/>
          </a:solidFill>
          <a:ln w="28575" algn="ctr">
            <a:solidFill>
              <a:srgbClr val="FFC000"/>
            </a:solidFill>
            <a:round/>
            <a:headEnd/>
            <a:tailEnd/>
          </a:ln>
        </p:spPr>
        <p:txBody>
          <a:bodyPr wrap="none"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Bef>
                <a:spcPct val="0"/>
              </a:spcBef>
              <a:buClrTx/>
              <a:buFontTx/>
              <a:buNone/>
            </a:pPr>
            <a:endParaRPr lang="de-DE" altLang="de-DE" sz="1800"/>
          </a:p>
        </p:txBody>
      </p:sp>
      <p:sp>
        <p:nvSpPr>
          <p:cNvPr id="55317" name="TextBox 29">
            <a:extLst>
              <a:ext uri="{FF2B5EF4-FFF2-40B4-BE49-F238E27FC236}">
                <a16:creationId xmlns:a16="http://schemas.microsoft.com/office/drawing/2014/main" id="{7E6755FB-ACC9-4CE2-B34E-34C791A2F58B}"/>
              </a:ext>
            </a:extLst>
          </p:cNvPr>
          <p:cNvSpPr txBox="1">
            <a:spLocks noChangeArrowheads="1"/>
          </p:cNvSpPr>
          <p:nvPr/>
        </p:nvSpPr>
        <p:spPr bwMode="auto">
          <a:xfrm>
            <a:off x="6324600" y="3924300"/>
            <a:ext cx="768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de-DE" sz="1800">
                <a:solidFill>
                  <a:srgbClr val="FFC000"/>
                </a:solidFill>
                <a:ea typeface="MS PGothic" panose="020B0600070205080204" pitchFamily="34" charset="-128"/>
              </a:rPr>
              <a:t>+2,86</a:t>
            </a:r>
            <a:endParaRPr lang="en-US" altLang="de-DE" sz="1400">
              <a:solidFill>
                <a:srgbClr val="FFC000"/>
              </a:solidFill>
              <a:ea typeface="MS PGothic" panose="020B0600070205080204" pitchFamily="34" charset="-128"/>
            </a:endParaRPr>
          </a:p>
        </p:txBody>
      </p:sp>
      <p:sp>
        <p:nvSpPr>
          <p:cNvPr id="55318" name="TextBox 30">
            <a:extLst>
              <a:ext uri="{FF2B5EF4-FFF2-40B4-BE49-F238E27FC236}">
                <a16:creationId xmlns:a16="http://schemas.microsoft.com/office/drawing/2014/main" id="{DD2C9FB9-B962-4FB8-BF5D-780F532648CF}"/>
              </a:ext>
            </a:extLst>
          </p:cNvPr>
          <p:cNvSpPr txBox="1">
            <a:spLocks noChangeArrowheads="1"/>
          </p:cNvSpPr>
          <p:nvPr/>
        </p:nvSpPr>
        <p:spPr bwMode="auto">
          <a:xfrm>
            <a:off x="7092950" y="4643438"/>
            <a:ext cx="766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de-DE" sz="1800">
                <a:solidFill>
                  <a:srgbClr val="A6A6A6"/>
                </a:solidFill>
                <a:ea typeface="MS PGothic" panose="020B0600070205080204" pitchFamily="34" charset="-128"/>
              </a:rPr>
              <a:t>+5,19</a:t>
            </a:r>
            <a:endParaRPr lang="en-US" altLang="de-DE" sz="1400">
              <a:solidFill>
                <a:srgbClr val="A6A6A6"/>
              </a:solidFill>
              <a:ea typeface="MS PGothic" panose="020B0600070205080204" pitchFamily="34" charset="-128"/>
            </a:endParaRPr>
          </a:p>
        </p:txBody>
      </p:sp>
      <p:sp useBgFill="1">
        <p:nvSpPr>
          <p:cNvPr id="55319" name="Rectangle 3">
            <a:extLst>
              <a:ext uri="{FF2B5EF4-FFF2-40B4-BE49-F238E27FC236}">
                <a16:creationId xmlns:a16="http://schemas.microsoft.com/office/drawing/2014/main" id="{BD220DD0-C040-488D-8B7C-A0D43260B589}"/>
              </a:ext>
            </a:extLst>
          </p:cNvPr>
          <p:cNvSpPr>
            <a:spLocks noChangeArrowheads="1"/>
          </p:cNvSpPr>
          <p:nvPr/>
        </p:nvSpPr>
        <p:spPr bwMode="auto">
          <a:xfrm>
            <a:off x="7413625" y="6692900"/>
            <a:ext cx="1695450" cy="165100"/>
          </a:xfrm>
          <a:prstGeom prst="rect">
            <a:avLst/>
          </a:prstGeom>
          <a:ln>
            <a:noFill/>
          </a:ln>
          <a:extLst>
            <a:ext uri="{91240B29-F687-4F45-9708-019B960494DF}">
              <a14:hiddenLine xmlns:a14="http://schemas.microsoft.com/office/drawing/2010/main" w="9525" algn="ctr">
                <a:solidFill>
                  <a:srgbClr val="000000"/>
                </a:solidFill>
                <a:round/>
                <a:headEnd/>
                <a:tailEnd/>
              </a14:hiddenLine>
            </a:ext>
          </a:extLst>
        </p:spPr>
        <p:txBody>
          <a:bodyPr wrap="none" lIns="18288" tIns="18288" rIns="18288" bIns="18288"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de-DE" altLang="de-DE" sz="2000"/>
          </a:p>
        </p:txBody>
      </p:sp>
      <p:sp>
        <p:nvSpPr>
          <p:cNvPr id="55320" name="Text Box 35">
            <a:extLst>
              <a:ext uri="{FF2B5EF4-FFF2-40B4-BE49-F238E27FC236}">
                <a16:creationId xmlns:a16="http://schemas.microsoft.com/office/drawing/2014/main" id="{E68C411A-2A3D-4D5D-9289-24BA36C433B0}"/>
              </a:ext>
            </a:extLst>
          </p:cNvPr>
          <p:cNvSpPr txBox="1">
            <a:spLocks noChangeArrowheads="1"/>
          </p:cNvSpPr>
          <p:nvPr/>
        </p:nvSpPr>
        <p:spPr bwMode="auto">
          <a:xfrm>
            <a:off x="5303838" y="6484938"/>
            <a:ext cx="46450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161925">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de-DE" sz="1000">
                <a:ea typeface="MS PGothic" panose="020B0600070205080204" pitchFamily="34" charset="-128"/>
              </a:rPr>
              <a:t>Boyd et al. ECTS congress 2011,  Abstract und Poster PP264</a:t>
            </a:r>
          </a:p>
          <a:p>
            <a:pPr eaLnBrk="1" hangingPunct="1">
              <a:lnSpc>
                <a:spcPct val="100000"/>
              </a:lnSpc>
              <a:spcBef>
                <a:spcPct val="0"/>
              </a:spcBef>
              <a:buClrTx/>
              <a:buFontTx/>
              <a:buNone/>
            </a:pPr>
            <a:r>
              <a:rPr lang="fr-FR" altLang="de-DE" sz="1000">
                <a:solidFill>
                  <a:srgbClr val="FFFFFF"/>
                </a:solidFill>
                <a:ea typeface="MS PGothic" panose="020B0600070205080204" pitchFamily="34" charset="-128"/>
              </a:rPr>
              <a:t>Zebaze RM et al. </a:t>
            </a:r>
            <a:r>
              <a:rPr lang="fr-FR" altLang="de-DE" sz="1000" i="1">
                <a:solidFill>
                  <a:srgbClr val="FFFFFF"/>
                </a:solidFill>
                <a:ea typeface="MS PGothic" panose="020B0600070205080204" pitchFamily="34" charset="-128"/>
              </a:rPr>
              <a:t>Lancet</a:t>
            </a:r>
            <a:r>
              <a:rPr lang="fr-FR" altLang="de-DE" sz="1000">
                <a:solidFill>
                  <a:srgbClr val="FFFFFF"/>
                </a:solidFill>
                <a:ea typeface="MS PGothic" panose="020B0600070205080204" pitchFamily="34" charset="-128"/>
              </a:rPr>
              <a:t> 2010:9727:1729</a:t>
            </a:r>
            <a:r>
              <a:rPr lang="fr-FR" altLang="de-DE" sz="1000">
                <a:solidFill>
                  <a:srgbClr val="FFFFFF"/>
                </a:solidFill>
                <a:ea typeface="MS PGothic" panose="020B0600070205080204" pitchFamily="34" charset="-128"/>
                <a:sym typeface="Symbol" panose="05050102010706020507" pitchFamily="18" charset="2"/>
              </a:rPr>
              <a:t></a:t>
            </a:r>
            <a:r>
              <a:rPr lang="fr-FR" altLang="de-DE" sz="1000">
                <a:solidFill>
                  <a:srgbClr val="FFFFFF"/>
                </a:solidFill>
                <a:ea typeface="MS PGothic" panose="020B0600070205080204" pitchFamily="34" charset="-128"/>
              </a:rPr>
              <a:t>1736.</a:t>
            </a:r>
            <a:endParaRPr lang="de-DE" altLang="de-DE" sz="1000">
              <a:ea typeface="MS PGothic" panose="020B0600070205080204" pitchFamily="34" charset="-128"/>
            </a:endParaRPr>
          </a:p>
          <a:p>
            <a:pPr eaLnBrk="1" hangingPunct="1">
              <a:lnSpc>
                <a:spcPct val="100000"/>
              </a:lnSpc>
              <a:spcBef>
                <a:spcPct val="0"/>
              </a:spcBef>
              <a:buClrTx/>
              <a:buFontTx/>
              <a:buNone/>
            </a:pPr>
            <a:endParaRPr lang="en-US" altLang="de-DE" sz="1000">
              <a:ea typeface="MS PGothic" panose="020B0600070205080204" pitchFamily="34" charset="-128"/>
            </a:endParaRPr>
          </a:p>
        </p:txBody>
      </p:sp>
      <p:sp>
        <p:nvSpPr>
          <p:cNvPr id="55321" name="TextBox 31">
            <a:extLst>
              <a:ext uri="{FF2B5EF4-FFF2-40B4-BE49-F238E27FC236}">
                <a16:creationId xmlns:a16="http://schemas.microsoft.com/office/drawing/2014/main" id="{7BCE8BD9-3810-4CB8-9F44-AD17744BA278}"/>
              </a:ext>
            </a:extLst>
          </p:cNvPr>
          <p:cNvSpPr txBox="1">
            <a:spLocks noChangeArrowheads="1"/>
          </p:cNvSpPr>
          <p:nvPr/>
        </p:nvSpPr>
        <p:spPr bwMode="auto">
          <a:xfrm>
            <a:off x="193675" y="6616700"/>
            <a:ext cx="2189163" cy="19843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Bef>
                <a:spcPct val="0"/>
              </a:spcBef>
              <a:buClrTx/>
              <a:buFontTx/>
              <a:buNone/>
            </a:pPr>
            <a:endParaRPr lang="de-DE" altLang="de-DE" sz="1800"/>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 112">
            <a:extLst>
              <a:ext uri="{FF2B5EF4-FFF2-40B4-BE49-F238E27FC236}">
                <a16:creationId xmlns:a16="http://schemas.microsoft.com/office/drawing/2014/main" id="{8DC2676B-1869-4F01-8673-0FD2B445CE9B}"/>
              </a:ext>
            </a:extLst>
          </p:cNvPr>
          <p:cNvGrpSpPr>
            <a:grpSpLocks/>
          </p:cNvGrpSpPr>
          <p:nvPr/>
        </p:nvGrpSpPr>
        <p:grpSpPr bwMode="auto">
          <a:xfrm>
            <a:off x="4735513" y="4738688"/>
            <a:ext cx="395287" cy="368300"/>
            <a:chOff x="2494" y="3404"/>
            <a:chExt cx="242" cy="340"/>
          </a:xfrm>
        </p:grpSpPr>
        <p:sp>
          <p:nvSpPr>
            <p:cNvPr id="57453" name="Line 113">
              <a:extLst>
                <a:ext uri="{FF2B5EF4-FFF2-40B4-BE49-F238E27FC236}">
                  <a16:creationId xmlns:a16="http://schemas.microsoft.com/office/drawing/2014/main" id="{38E60CE0-FE6C-43AB-B5AC-257207D9B157}"/>
                </a:ext>
              </a:extLst>
            </p:cNvPr>
            <p:cNvSpPr>
              <a:spLocks noChangeShapeType="1"/>
            </p:cNvSpPr>
            <p:nvPr/>
          </p:nvSpPr>
          <p:spPr bwMode="auto">
            <a:xfrm>
              <a:off x="2494" y="3408"/>
              <a:ext cx="2" cy="33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7454" name="Line 114">
              <a:extLst>
                <a:ext uri="{FF2B5EF4-FFF2-40B4-BE49-F238E27FC236}">
                  <a16:creationId xmlns:a16="http://schemas.microsoft.com/office/drawing/2014/main" id="{A518E19D-E9AE-43BE-81D3-A3DEC501CC1E}"/>
                </a:ext>
              </a:extLst>
            </p:cNvPr>
            <p:cNvSpPr>
              <a:spLocks noChangeShapeType="1"/>
            </p:cNvSpPr>
            <p:nvPr/>
          </p:nvSpPr>
          <p:spPr bwMode="auto">
            <a:xfrm>
              <a:off x="2736" y="3404"/>
              <a:ext cx="0" cy="9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7455" name="Line 115">
              <a:extLst>
                <a:ext uri="{FF2B5EF4-FFF2-40B4-BE49-F238E27FC236}">
                  <a16:creationId xmlns:a16="http://schemas.microsoft.com/office/drawing/2014/main" id="{3CAB54F5-CA89-4F3B-8536-0A6F87882387}"/>
                </a:ext>
              </a:extLst>
            </p:cNvPr>
            <p:cNvSpPr>
              <a:spLocks noChangeShapeType="1"/>
            </p:cNvSpPr>
            <p:nvPr/>
          </p:nvSpPr>
          <p:spPr bwMode="auto">
            <a:xfrm>
              <a:off x="2494" y="3406"/>
              <a:ext cx="24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grpSp>
      <p:grpSp>
        <p:nvGrpSpPr>
          <p:cNvPr id="57347" name="Gruppierung 151">
            <a:extLst>
              <a:ext uri="{FF2B5EF4-FFF2-40B4-BE49-F238E27FC236}">
                <a16:creationId xmlns:a16="http://schemas.microsoft.com/office/drawing/2014/main" id="{D0123390-C4A3-4948-9F44-8834437FCE3B}"/>
              </a:ext>
            </a:extLst>
          </p:cNvPr>
          <p:cNvGrpSpPr>
            <a:grpSpLocks/>
          </p:cNvGrpSpPr>
          <p:nvPr/>
        </p:nvGrpSpPr>
        <p:grpSpPr bwMode="auto">
          <a:xfrm>
            <a:off x="1347788" y="2479675"/>
            <a:ext cx="34925" cy="3140075"/>
            <a:chOff x="1936229" y="1824038"/>
            <a:chExt cx="38100" cy="3638550"/>
          </a:xfrm>
        </p:grpSpPr>
        <p:sp>
          <p:nvSpPr>
            <p:cNvPr id="57428" name="Line 26">
              <a:extLst>
                <a:ext uri="{FF2B5EF4-FFF2-40B4-BE49-F238E27FC236}">
                  <a16:creationId xmlns:a16="http://schemas.microsoft.com/office/drawing/2014/main" id="{D362CF57-D42C-4DA1-9A2D-E70BB4DBB9F9}"/>
                </a:ext>
              </a:extLst>
            </p:cNvPr>
            <p:cNvSpPr>
              <a:spLocks noChangeShapeType="1"/>
            </p:cNvSpPr>
            <p:nvPr/>
          </p:nvSpPr>
          <p:spPr bwMode="auto">
            <a:xfrm>
              <a:off x="1945754" y="5314950"/>
              <a:ext cx="28575" cy="0"/>
            </a:xfrm>
            <a:prstGeom prst="line">
              <a:avLst/>
            </a:prstGeom>
            <a:noFill/>
            <a:ln w="6350">
              <a:solidFill>
                <a:srgbClr val="717073"/>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7429" name="Line 27">
              <a:extLst>
                <a:ext uri="{FF2B5EF4-FFF2-40B4-BE49-F238E27FC236}">
                  <a16:creationId xmlns:a16="http://schemas.microsoft.com/office/drawing/2014/main" id="{DA800617-F77B-42FE-BF39-EEE0E37DD79F}"/>
                </a:ext>
              </a:extLst>
            </p:cNvPr>
            <p:cNvSpPr>
              <a:spLocks noChangeShapeType="1"/>
            </p:cNvSpPr>
            <p:nvPr/>
          </p:nvSpPr>
          <p:spPr bwMode="auto">
            <a:xfrm>
              <a:off x="1945754" y="5159375"/>
              <a:ext cx="28575" cy="0"/>
            </a:xfrm>
            <a:prstGeom prst="line">
              <a:avLst/>
            </a:prstGeom>
            <a:noFill/>
            <a:ln w="6350">
              <a:solidFill>
                <a:srgbClr val="717073"/>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7430" name="Line 28">
              <a:extLst>
                <a:ext uri="{FF2B5EF4-FFF2-40B4-BE49-F238E27FC236}">
                  <a16:creationId xmlns:a16="http://schemas.microsoft.com/office/drawing/2014/main" id="{6445A83C-99B8-498D-B3B9-D035B17B6E5B}"/>
                </a:ext>
              </a:extLst>
            </p:cNvPr>
            <p:cNvSpPr>
              <a:spLocks noChangeShapeType="1"/>
            </p:cNvSpPr>
            <p:nvPr/>
          </p:nvSpPr>
          <p:spPr bwMode="auto">
            <a:xfrm>
              <a:off x="1945754" y="5010150"/>
              <a:ext cx="28575" cy="0"/>
            </a:xfrm>
            <a:prstGeom prst="line">
              <a:avLst/>
            </a:prstGeom>
            <a:noFill/>
            <a:ln w="6350">
              <a:solidFill>
                <a:srgbClr val="717073"/>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7431" name="Line 30">
              <a:extLst>
                <a:ext uri="{FF2B5EF4-FFF2-40B4-BE49-F238E27FC236}">
                  <a16:creationId xmlns:a16="http://schemas.microsoft.com/office/drawing/2014/main" id="{27B39FA7-ED67-445A-9E61-76725E6F60AA}"/>
                </a:ext>
              </a:extLst>
            </p:cNvPr>
            <p:cNvSpPr>
              <a:spLocks noChangeShapeType="1"/>
            </p:cNvSpPr>
            <p:nvPr/>
          </p:nvSpPr>
          <p:spPr bwMode="auto">
            <a:xfrm>
              <a:off x="1945754" y="4708525"/>
              <a:ext cx="28575" cy="0"/>
            </a:xfrm>
            <a:prstGeom prst="line">
              <a:avLst/>
            </a:prstGeom>
            <a:noFill/>
            <a:ln w="6350">
              <a:solidFill>
                <a:srgbClr val="717073"/>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7432" name="Line 31">
              <a:extLst>
                <a:ext uri="{FF2B5EF4-FFF2-40B4-BE49-F238E27FC236}">
                  <a16:creationId xmlns:a16="http://schemas.microsoft.com/office/drawing/2014/main" id="{C0F1839B-E7B1-4CF0-ACAF-FB5E326720C1}"/>
                </a:ext>
              </a:extLst>
            </p:cNvPr>
            <p:cNvSpPr>
              <a:spLocks noChangeShapeType="1"/>
            </p:cNvSpPr>
            <p:nvPr/>
          </p:nvSpPr>
          <p:spPr bwMode="auto">
            <a:xfrm>
              <a:off x="1945754" y="4552950"/>
              <a:ext cx="28575" cy="0"/>
            </a:xfrm>
            <a:prstGeom prst="line">
              <a:avLst/>
            </a:prstGeom>
            <a:noFill/>
            <a:ln w="6350">
              <a:solidFill>
                <a:srgbClr val="717073"/>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7433" name="Line 32">
              <a:extLst>
                <a:ext uri="{FF2B5EF4-FFF2-40B4-BE49-F238E27FC236}">
                  <a16:creationId xmlns:a16="http://schemas.microsoft.com/office/drawing/2014/main" id="{C175D869-CCCA-48B8-8403-7C0301028DCE}"/>
                </a:ext>
              </a:extLst>
            </p:cNvPr>
            <p:cNvSpPr>
              <a:spLocks noChangeShapeType="1"/>
            </p:cNvSpPr>
            <p:nvPr/>
          </p:nvSpPr>
          <p:spPr bwMode="auto">
            <a:xfrm>
              <a:off x="1945754" y="4405313"/>
              <a:ext cx="28575" cy="0"/>
            </a:xfrm>
            <a:prstGeom prst="line">
              <a:avLst/>
            </a:prstGeom>
            <a:noFill/>
            <a:ln w="6350">
              <a:solidFill>
                <a:srgbClr val="717073"/>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7434" name="Line 34">
              <a:extLst>
                <a:ext uri="{FF2B5EF4-FFF2-40B4-BE49-F238E27FC236}">
                  <a16:creationId xmlns:a16="http://schemas.microsoft.com/office/drawing/2014/main" id="{057D9418-168E-4D7C-99A4-140297598EF9}"/>
                </a:ext>
              </a:extLst>
            </p:cNvPr>
            <p:cNvSpPr>
              <a:spLocks noChangeShapeType="1"/>
            </p:cNvSpPr>
            <p:nvPr/>
          </p:nvSpPr>
          <p:spPr bwMode="auto">
            <a:xfrm>
              <a:off x="1945754" y="4102100"/>
              <a:ext cx="28575" cy="0"/>
            </a:xfrm>
            <a:prstGeom prst="line">
              <a:avLst/>
            </a:prstGeom>
            <a:noFill/>
            <a:ln w="6350">
              <a:solidFill>
                <a:srgbClr val="717073"/>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7435" name="Line 35">
              <a:extLst>
                <a:ext uri="{FF2B5EF4-FFF2-40B4-BE49-F238E27FC236}">
                  <a16:creationId xmlns:a16="http://schemas.microsoft.com/office/drawing/2014/main" id="{E3F4C139-140A-416B-8ACB-AA47B0F32A6B}"/>
                </a:ext>
              </a:extLst>
            </p:cNvPr>
            <p:cNvSpPr>
              <a:spLocks noChangeShapeType="1"/>
            </p:cNvSpPr>
            <p:nvPr/>
          </p:nvSpPr>
          <p:spPr bwMode="auto">
            <a:xfrm>
              <a:off x="1945754" y="3946525"/>
              <a:ext cx="28575" cy="0"/>
            </a:xfrm>
            <a:prstGeom prst="line">
              <a:avLst/>
            </a:prstGeom>
            <a:noFill/>
            <a:ln w="6350">
              <a:solidFill>
                <a:srgbClr val="717073"/>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7436" name="Line 36">
              <a:extLst>
                <a:ext uri="{FF2B5EF4-FFF2-40B4-BE49-F238E27FC236}">
                  <a16:creationId xmlns:a16="http://schemas.microsoft.com/office/drawing/2014/main" id="{A35B0034-08B0-4A96-9DD3-0597DD8E6848}"/>
                </a:ext>
              </a:extLst>
            </p:cNvPr>
            <p:cNvSpPr>
              <a:spLocks noChangeShapeType="1"/>
            </p:cNvSpPr>
            <p:nvPr/>
          </p:nvSpPr>
          <p:spPr bwMode="auto">
            <a:xfrm>
              <a:off x="1945754" y="3798888"/>
              <a:ext cx="28575" cy="0"/>
            </a:xfrm>
            <a:prstGeom prst="line">
              <a:avLst/>
            </a:prstGeom>
            <a:noFill/>
            <a:ln w="6350">
              <a:solidFill>
                <a:srgbClr val="717073"/>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7437" name="Line 38">
              <a:extLst>
                <a:ext uri="{FF2B5EF4-FFF2-40B4-BE49-F238E27FC236}">
                  <a16:creationId xmlns:a16="http://schemas.microsoft.com/office/drawing/2014/main" id="{D622D23C-B67F-4130-9A6E-C775A67BB85F}"/>
                </a:ext>
              </a:extLst>
            </p:cNvPr>
            <p:cNvSpPr>
              <a:spLocks noChangeShapeType="1"/>
            </p:cNvSpPr>
            <p:nvPr/>
          </p:nvSpPr>
          <p:spPr bwMode="auto">
            <a:xfrm>
              <a:off x="1945754" y="3495675"/>
              <a:ext cx="28575" cy="0"/>
            </a:xfrm>
            <a:prstGeom prst="line">
              <a:avLst/>
            </a:prstGeom>
            <a:noFill/>
            <a:ln w="6350">
              <a:solidFill>
                <a:srgbClr val="717073"/>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7438" name="Line 39">
              <a:extLst>
                <a:ext uri="{FF2B5EF4-FFF2-40B4-BE49-F238E27FC236}">
                  <a16:creationId xmlns:a16="http://schemas.microsoft.com/office/drawing/2014/main" id="{6FFA5F00-B4CD-4835-8613-B9A818C60EB1}"/>
                </a:ext>
              </a:extLst>
            </p:cNvPr>
            <p:cNvSpPr>
              <a:spLocks noChangeShapeType="1"/>
            </p:cNvSpPr>
            <p:nvPr/>
          </p:nvSpPr>
          <p:spPr bwMode="auto">
            <a:xfrm>
              <a:off x="1945754" y="3340100"/>
              <a:ext cx="28575" cy="0"/>
            </a:xfrm>
            <a:prstGeom prst="line">
              <a:avLst/>
            </a:prstGeom>
            <a:noFill/>
            <a:ln w="6350">
              <a:solidFill>
                <a:srgbClr val="717073"/>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7439" name="Line 40">
              <a:extLst>
                <a:ext uri="{FF2B5EF4-FFF2-40B4-BE49-F238E27FC236}">
                  <a16:creationId xmlns:a16="http://schemas.microsoft.com/office/drawing/2014/main" id="{C0DBF05C-6E44-4ABD-98AF-FB0553ECF658}"/>
                </a:ext>
              </a:extLst>
            </p:cNvPr>
            <p:cNvSpPr>
              <a:spLocks noChangeShapeType="1"/>
            </p:cNvSpPr>
            <p:nvPr/>
          </p:nvSpPr>
          <p:spPr bwMode="auto">
            <a:xfrm>
              <a:off x="1945754" y="3192463"/>
              <a:ext cx="28575" cy="0"/>
            </a:xfrm>
            <a:prstGeom prst="line">
              <a:avLst/>
            </a:prstGeom>
            <a:noFill/>
            <a:ln w="6350">
              <a:solidFill>
                <a:srgbClr val="717073"/>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7440" name="Line 42">
              <a:extLst>
                <a:ext uri="{FF2B5EF4-FFF2-40B4-BE49-F238E27FC236}">
                  <a16:creationId xmlns:a16="http://schemas.microsoft.com/office/drawing/2014/main" id="{B334DE9F-52AE-4599-A51E-CEEE6FBD0112}"/>
                </a:ext>
              </a:extLst>
            </p:cNvPr>
            <p:cNvSpPr>
              <a:spLocks noChangeShapeType="1"/>
            </p:cNvSpPr>
            <p:nvPr/>
          </p:nvSpPr>
          <p:spPr bwMode="auto">
            <a:xfrm>
              <a:off x="1945754" y="2887663"/>
              <a:ext cx="28575" cy="0"/>
            </a:xfrm>
            <a:prstGeom prst="line">
              <a:avLst/>
            </a:prstGeom>
            <a:noFill/>
            <a:ln w="6350">
              <a:solidFill>
                <a:srgbClr val="717073"/>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7441" name="Line 43">
              <a:extLst>
                <a:ext uri="{FF2B5EF4-FFF2-40B4-BE49-F238E27FC236}">
                  <a16:creationId xmlns:a16="http://schemas.microsoft.com/office/drawing/2014/main" id="{7420201B-3BA8-4757-915C-A5DD4F87F1E3}"/>
                </a:ext>
              </a:extLst>
            </p:cNvPr>
            <p:cNvSpPr>
              <a:spLocks noChangeShapeType="1"/>
            </p:cNvSpPr>
            <p:nvPr/>
          </p:nvSpPr>
          <p:spPr bwMode="auto">
            <a:xfrm>
              <a:off x="1945754" y="2733675"/>
              <a:ext cx="28575" cy="0"/>
            </a:xfrm>
            <a:prstGeom prst="line">
              <a:avLst/>
            </a:prstGeom>
            <a:noFill/>
            <a:ln w="6350">
              <a:solidFill>
                <a:srgbClr val="717073"/>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7442" name="Line 44">
              <a:extLst>
                <a:ext uri="{FF2B5EF4-FFF2-40B4-BE49-F238E27FC236}">
                  <a16:creationId xmlns:a16="http://schemas.microsoft.com/office/drawing/2014/main" id="{40F07A8F-3798-473E-87C1-4B3C32A2A832}"/>
                </a:ext>
              </a:extLst>
            </p:cNvPr>
            <p:cNvSpPr>
              <a:spLocks noChangeShapeType="1"/>
            </p:cNvSpPr>
            <p:nvPr/>
          </p:nvSpPr>
          <p:spPr bwMode="auto">
            <a:xfrm>
              <a:off x="1945754" y="2586038"/>
              <a:ext cx="28575" cy="0"/>
            </a:xfrm>
            <a:prstGeom prst="line">
              <a:avLst/>
            </a:prstGeom>
            <a:noFill/>
            <a:ln w="6350">
              <a:solidFill>
                <a:srgbClr val="717073"/>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7443" name="Line 46">
              <a:extLst>
                <a:ext uri="{FF2B5EF4-FFF2-40B4-BE49-F238E27FC236}">
                  <a16:creationId xmlns:a16="http://schemas.microsoft.com/office/drawing/2014/main" id="{9D671F14-47E0-4AA2-99AE-2CE4A715D386}"/>
                </a:ext>
              </a:extLst>
            </p:cNvPr>
            <p:cNvSpPr>
              <a:spLocks noChangeShapeType="1"/>
            </p:cNvSpPr>
            <p:nvPr/>
          </p:nvSpPr>
          <p:spPr bwMode="auto">
            <a:xfrm>
              <a:off x="1945754" y="2282825"/>
              <a:ext cx="28575" cy="0"/>
            </a:xfrm>
            <a:prstGeom prst="line">
              <a:avLst/>
            </a:prstGeom>
            <a:noFill/>
            <a:ln w="6350">
              <a:solidFill>
                <a:srgbClr val="717073"/>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7444" name="Line 47">
              <a:extLst>
                <a:ext uri="{FF2B5EF4-FFF2-40B4-BE49-F238E27FC236}">
                  <a16:creationId xmlns:a16="http://schemas.microsoft.com/office/drawing/2014/main" id="{08F9C132-4A80-4FF0-B500-E1E154A93146}"/>
                </a:ext>
              </a:extLst>
            </p:cNvPr>
            <p:cNvSpPr>
              <a:spLocks noChangeShapeType="1"/>
            </p:cNvSpPr>
            <p:nvPr/>
          </p:nvSpPr>
          <p:spPr bwMode="auto">
            <a:xfrm>
              <a:off x="1945754" y="2127250"/>
              <a:ext cx="28575" cy="0"/>
            </a:xfrm>
            <a:prstGeom prst="line">
              <a:avLst/>
            </a:prstGeom>
            <a:noFill/>
            <a:ln w="6350">
              <a:solidFill>
                <a:srgbClr val="717073"/>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7445" name="Line 48">
              <a:extLst>
                <a:ext uri="{FF2B5EF4-FFF2-40B4-BE49-F238E27FC236}">
                  <a16:creationId xmlns:a16="http://schemas.microsoft.com/office/drawing/2014/main" id="{E77513F1-773B-4137-AEDD-5777A947583A}"/>
                </a:ext>
              </a:extLst>
            </p:cNvPr>
            <p:cNvSpPr>
              <a:spLocks noChangeShapeType="1"/>
            </p:cNvSpPr>
            <p:nvPr/>
          </p:nvSpPr>
          <p:spPr bwMode="auto">
            <a:xfrm>
              <a:off x="1945754" y="1979613"/>
              <a:ext cx="28575" cy="0"/>
            </a:xfrm>
            <a:prstGeom prst="line">
              <a:avLst/>
            </a:prstGeom>
            <a:noFill/>
            <a:ln w="6350">
              <a:solidFill>
                <a:srgbClr val="717073"/>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7446" name="Line 50">
              <a:extLst>
                <a:ext uri="{FF2B5EF4-FFF2-40B4-BE49-F238E27FC236}">
                  <a16:creationId xmlns:a16="http://schemas.microsoft.com/office/drawing/2014/main" id="{8223DB76-C884-4F47-AB65-91B19526C88B}"/>
                </a:ext>
              </a:extLst>
            </p:cNvPr>
            <p:cNvSpPr>
              <a:spLocks noChangeShapeType="1"/>
            </p:cNvSpPr>
            <p:nvPr/>
          </p:nvSpPr>
          <p:spPr bwMode="auto">
            <a:xfrm>
              <a:off x="1936229" y="5462588"/>
              <a:ext cx="38100" cy="0"/>
            </a:xfrm>
            <a:prstGeom prst="line">
              <a:avLst/>
            </a:prstGeom>
            <a:noFill/>
            <a:ln w="6350">
              <a:solidFill>
                <a:srgbClr val="717073"/>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7447" name="Line 51">
              <a:extLst>
                <a:ext uri="{FF2B5EF4-FFF2-40B4-BE49-F238E27FC236}">
                  <a16:creationId xmlns:a16="http://schemas.microsoft.com/office/drawing/2014/main" id="{0E54D5DA-5268-4BAC-87EF-A5BC272D332C}"/>
                </a:ext>
              </a:extLst>
            </p:cNvPr>
            <p:cNvSpPr>
              <a:spLocks noChangeShapeType="1"/>
            </p:cNvSpPr>
            <p:nvPr/>
          </p:nvSpPr>
          <p:spPr bwMode="auto">
            <a:xfrm>
              <a:off x="1936229" y="4856163"/>
              <a:ext cx="38100" cy="0"/>
            </a:xfrm>
            <a:prstGeom prst="line">
              <a:avLst/>
            </a:prstGeom>
            <a:noFill/>
            <a:ln w="6350">
              <a:solidFill>
                <a:srgbClr val="717073"/>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7448" name="Line 52">
              <a:extLst>
                <a:ext uri="{FF2B5EF4-FFF2-40B4-BE49-F238E27FC236}">
                  <a16:creationId xmlns:a16="http://schemas.microsoft.com/office/drawing/2014/main" id="{874BD28A-09BD-49FD-A707-508E39B14090}"/>
                </a:ext>
              </a:extLst>
            </p:cNvPr>
            <p:cNvSpPr>
              <a:spLocks noChangeShapeType="1"/>
            </p:cNvSpPr>
            <p:nvPr/>
          </p:nvSpPr>
          <p:spPr bwMode="auto">
            <a:xfrm>
              <a:off x="1936229" y="4249738"/>
              <a:ext cx="38100" cy="0"/>
            </a:xfrm>
            <a:prstGeom prst="line">
              <a:avLst/>
            </a:prstGeom>
            <a:noFill/>
            <a:ln w="6350">
              <a:solidFill>
                <a:srgbClr val="717073"/>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7449" name="Line 53">
              <a:extLst>
                <a:ext uri="{FF2B5EF4-FFF2-40B4-BE49-F238E27FC236}">
                  <a16:creationId xmlns:a16="http://schemas.microsoft.com/office/drawing/2014/main" id="{0474783F-4A52-4A31-8F0D-1B79D639811B}"/>
                </a:ext>
              </a:extLst>
            </p:cNvPr>
            <p:cNvSpPr>
              <a:spLocks noChangeShapeType="1"/>
            </p:cNvSpPr>
            <p:nvPr/>
          </p:nvSpPr>
          <p:spPr bwMode="auto">
            <a:xfrm>
              <a:off x="1936229" y="3643313"/>
              <a:ext cx="38100" cy="0"/>
            </a:xfrm>
            <a:prstGeom prst="line">
              <a:avLst/>
            </a:prstGeom>
            <a:noFill/>
            <a:ln w="6350">
              <a:solidFill>
                <a:srgbClr val="717073"/>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7450" name="Line 54">
              <a:extLst>
                <a:ext uri="{FF2B5EF4-FFF2-40B4-BE49-F238E27FC236}">
                  <a16:creationId xmlns:a16="http://schemas.microsoft.com/office/drawing/2014/main" id="{8171B0D1-A5A5-494D-90BA-A13C9D63AA2F}"/>
                </a:ext>
              </a:extLst>
            </p:cNvPr>
            <p:cNvSpPr>
              <a:spLocks noChangeShapeType="1"/>
            </p:cNvSpPr>
            <p:nvPr/>
          </p:nvSpPr>
          <p:spPr bwMode="auto">
            <a:xfrm>
              <a:off x="1936229" y="3036888"/>
              <a:ext cx="38100" cy="0"/>
            </a:xfrm>
            <a:prstGeom prst="line">
              <a:avLst/>
            </a:prstGeom>
            <a:noFill/>
            <a:ln w="6350">
              <a:solidFill>
                <a:srgbClr val="717073"/>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7451" name="Line 55">
              <a:extLst>
                <a:ext uri="{FF2B5EF4-FFF2-40B4-BE49-F238E27FC236}">
                  <a16:creationId xmlns:a16="http://schemas.microsoft.com/office/drawing/2014/main" id="{51AFCBC7-43AA-4B6A-B379-B46F4539D3D8}"/>
                </a:ext>
              </a:extLst>
            </p:cNvPr>
            <p:cNvSpPr>
              <a:spLocks noChangeShapeType="1"/>
            </p:cNvSpPr>
            <p:nvPr/>
          </p:nvSpPr>
          <p:spPr bwMode="auto">
            <a:xfrm>
              <a:off x="1936229" y="2430463"/>
              <a:ext cx="38100" cy="0"/>
            </a:xfrm>
            <a:prstGeom prst="line">
              <a:avLst/>
            </a:prstGeom>
            <a:noFill/>
            <a:ln w="6350">
              <a:solidFill>
                <a:srgbClr val="717073"/>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7452" name="Line 56">
              <a:extLst>
                <a:ext uri="{FF2B5EF4-FFF2-40B4-BE49-F238E27FC236}">
                  <a16:creationId xmlns:a16="http://schemas.microsoft.com/office/drawing/2014/main" id="{241A879C-F520-43F1-B32F-CC0C758BED7F}"/>
                </a:ext>
              </a:extLst>
            </p:cNvPr>
            <p:cNvSpPr>
              <a:spLocks noChangeShapeType="1"/>
            </p:cNvSpPr>
            <p:nvPr/>
          </p:nvSpPr>
          <p:spPr bwMode="auto">
            <a:xfrm>
              <a:off x="1936229" y="1824038"/>
              <a:ext cx="38100" cy="0"/>
            </a:xfrm>
            <a:prstGeom prst="line">
              <a:avLst/>
            </a:prstGeom>
            <a:noFill/>
            <a:ln w="6350">
              <a:solidFill>
                <a:srgbClr val="717073"/>
              </a:solidFill>
              <a:round/>
              <a:headEnd/>
              <a:tailEnd/>
            </a:ln>
            <a:extLst>
              <a:ext uri="{909E8E84-426E-40DD-AFC4-6F175D3DCCD1}">
                <a14:hiddenFill xmlns:a14="http://schemas.microsoft.com/office/drawing/2010/main">
                  <a:noFill/>
                </a14:hiddenFill>
              </a:ext>
            </a:extLst>
          </p:spPr>
          <p:txBody>
            <a:bodyPr/>
            <a:lstStyle/>
            <a:p>
              <a:endParaRPr lang="de-AT"/>
            </a:p>
          </p:txBody>
        </p:sp>
      </p:grpSp>
      <p:sp>
        <p:nvSpPr>
          <p:cNvPr id="57348" name="Text Box 8">
            <a:extLst>
              <a:ext uri="{FF2B5EF4-FFF2-40B4-BE49-F238E27FC236}">
                <a16:creationId xmlns:a16="http://schemas.microsoft.com/office/drawing/2014/main" id="{C84EDEF3-31FF-46CA-92B3-AC31C8D1AE22}"/>
              </a:ext>
            </a:extLst>
          </p:cNvPr>
          <p:cNvSpPr txBox="1">
            <a:spLocks noChangeArrowheads="1"/>
          </p:cNvSpPr>
          <p:nvPr/>
        </p:nvSpPr>
        <p:spPr bwMode="auto">
          <a:xfrm rot="-5400000">
            <a:off x="-1039812" y="3781425"/>
            <a:ext cx="3902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de-DE" sz="1400">
                <a:ea typeface="MS PGothic" panose="020B0600070205080204" pitchFamily="34" charset="-128"/>
              </a:rPr>
              <a:t>Änderung der BMD vs. Ausgangswert (%) </a:t>
            </a:r>
          </a:p>
        </p:txBody>
      </p:sp>
      <p:sp>
        <p:nvSpPr>
          <p:cNvPr id="57349" name="Text Box 126">
            <a:extLst>
              <a:ext uri="{FF2B5EF4-FFF2-40B4-BE49-F238E27FC236}">
                <a16:creationId xmlns:a16="http://schemas.microsoft.com/office/drawing/2014/main" id="{FE742319-EE70-4071-A6AA-355B612E4CD7}"/>
              </a:ext>
            </a:extLst>
          </p:cNvPr>
          <p:cNvSpPr txBox="1">
            <a:spLocks noChangeArrowheads="1"/>
          </p:cNvSpPr>
          <p:nvPr/>
        </p:nvSpPr>
        <p:spPr bwMode="auto">
          <a:xfrm flipH="1">
            <a:off x="1720850" y="2244725"/>
            <a:ext cx="6746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de-DE" sz="1600">
                <a:ea typeface="MS PGothic" panose="020B0600070205080204" pitchFamily="34" charset="-128"/>
              </a:rPr>
              <a:t>26%*</a:t>
            </a:r>
          </a:p>
        </p:txBody>
      </p:sp>
      <p:sp>
        <p:nvSpPr>
          <p:cNvPr id="57350" name="Rectangle 3">
            <a:extLst>
              <a:ext uri="{FF2B5EF4-FFF2-40B4-BE49-F238E27FC236}">
                <a16:creationId xmlns:a16="http://schemas.microsoft.com/office/drawing/2014/main" id="{2A3EFA84-C218-441B-AB33-4BBE992578BE}"/>
              </a:ext>
            </a:extLst>
          </p:cNvPr>
          <p:cNvSpPr>
            <a:spLocks noChangeArrowheads="1"/>
          </p:cNvSpPr>
          <p:nvPr/>
        </p:nvSpPr>
        <p:spPr bwMode="auto">
          <a:xfrm>
            <a:off x="3017838" y="5668963"/>
            <a:ext cx="10239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buClrTx/>
              <a:buFontTx/>
              <a:buNone/>
            </a:pPr>
            <a:r>
              <a:rPr lang="en-US" altLang="de-DE" sz="1400">
                <a:ea typeface="MS PGothic" panose="020B0600070205080204" pitchFamily="34" charset="-128"/>
              </a:rPr>
              <a:t>Gesamthüfte</a:t>
            </a:r>
            <a:endParaRPr lang="en-US" altLang="de-DE" sz="1400">
              <a:latin typeface="Times New Roman" panose="02020603050405020304" pitchFamily="18" charset="0"/>
              <a:ea typeface="MS PGothic" panose="020B0600070205080204" pitchFamily="34" charset="-128"/>
            </a:endParaRPr>
          </a:p>
        </p:txBody>
      </p:sp>
      <p:sp>
        <p:nvSpPr>
          <p:cNvPr id="57351" name="Rectangle 4">
            <a:extLst>
              <a:ext uri="{FF2B5EF4-FFF2-40B4-BE49-F238E27FC236}">
                <a16:creationId xmlns:a16="http://schemas.microsoft.com/office/drawing/2014/main" id="{70E56027-B099-418B-8C1D-2F7A778ADD84}"/>
              </a:ext>
            </a:extLst>
          </p:cNvPr>
          <p:cNvSpPr>
            <a:spLocks noChangeArrowheads="1"/>
          </p:cNvSpPr>
          <p:nvPr/>
        </p:nvSpPr>
        <p:spPr bwMode="auto">
          <a:xfrm>
            <a:off x="439738" y="5668963"/>
            <a:ext cx="33655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buClrTx/>
              <a:buFontTx/>
              <a:buNone/>
            </a:pPr>
            <a:r>
              <a:rPr lang="en-US" altLang="de-DE" sz="1400">
                <a:ea typeface="MS PGothic" panose="020B0600070205080204" pitchFamily="34" charset="-128"/>
              </a:rPr>
              <a:t>Lendenwirbelsäule</a:t>
            </a:r>
            <a:endParaRPr lang="en-US" altLang="de-DE" sz="1400">
              <a:latin typeface="Times New Roman" panose="02020603050405020304" pitchFamily="18" charset="0"/>
              <a:ea typeface="MS PGothic" panose="020B0600070205080204" pitchFamily="34" charset="-128"/>
            </a:endParaRPr>
          </a:p>
        </p:txBody>
      </p:sp>
      <p:sp>
        <p:nvSpPr>
          <p:cNvPr id="57352" name="Rectangle 5">
            <a:extLst>
              <a:ext uri="{FF2B5EF4-FFF2-40B4-BE49-F238E27FC236}">
                <a16:creationId xmlns:a16="http://schemas.microsoft.com/office/drawing/2014/main" id="{304B51C4-AF5D-40B5-A32B-4953E08A8B60}"/>
              </a:ext>
            </a:extLst>
          </p:cNvPr>
          <p:cNvSpPr>
            <a:spLocks noChangeArrowheads="1"/>
          </p:cNvSpPr>
          <p:nvPr/>
        </p:nvSpPr>
        <p:spPr bwMode="auto">
          <a:xfrm>
            <a:off x="4389438" y="5668963"/>
            <a:ext cx="14287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buClrTx/>
              <a:buFontTx/>
              <a:buNone/>
            </a:pPr>
            <a:r>
              <a:rPr lang="en-US" altLang="de-DE" sz="1400">
                <a:ea typeface="MS PGothic" panose="020B0600070205080204" pitchFamily="34" charset="-128"/>
              </a:rPr>
              <a:t>distaler Radius</a:t>
            </a:r>
            <a:endParaRPr lang="en-US" altLang="de-DE" sz="1400">
              <a:latin typeface="Times New Roman" panose="02020603050405020304" pitchFamily="18" charset="0"/>
              <a:ea typeface="MS PGothic" panose="020B0600070205080204" pitchFamily="34" charset="-128"/>
            </a:endParaRPr>
          </a:p>
        </p:txBody>
      </p:sp>
      <p:sp>
        <p:nvSpPr>
          <p:cNvPr id="57353" name="Rectangle 14">
            <a:extLst>
              <a:ext uri="{FF2B5EF4-FFF2-40B4-BE49-F238E27FC236}">
                <a16:creationId xmlns:a16="http://schemas.microsoft.com/office/drawing/2014/main" id="{1E2E7371-9935-4A9E-9875-008ED1ADCC23}"/>
              </a:ext>
            </a:extLst>
          </p:cNvPr>
          <p:cNvSpPr>
            <a:spLocks noChangeArrowheads="1"/>
          </p:cNvSpPr>
          <p:nvPr/>
        </p:nvSpPr>
        <p:spPr bwMode="invGray">
          <a:xfrm>
            <a:off x="3108325" y="4249738"/>
            <a:ext cx="325438" cy="1360487"/>
          </a:xfrm>
          <a:prstGeom prst="rect">
            <a:avLst/>
          </a:prstGeom>
          <a:solidFill>
            <a:schemeClr val="tx2"/>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9144" rIns="9144"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de-AT" altLang="de-DE" sz="1800">
              <a:ea typeface="MS PGothic" panose="020B0600070205080204" pitchFamily="34" charset="-128"/>
            </a:endParaRPr>
          </a:p>
        </p:txBody>
      </p:sp>
      <p:sp>
        <p:nvSpPr>
          <p:cNvPr id="57354" name="Rectangle 15">
            <a:extLst>
              <a:ext uri="{FF2B5EF4-FFF2-40B4-BE49-F238E27FC236}">
                <a16:creationId xmlns:a16="http://schemas.microsoft.com/office/drawing/2014/main" id="{8133C986-FAF7-4227-951D-9891DACAC8DF}"/>
              </a:ext>
            </a:extLst>
          </p:cNvPr>
          <p:cNvSpPr>
            <a:spLocks noChangeArrowheads="1"/>
          </p:cNvSpPr>
          <p:nvPr/>
        </p:nvSpPr>
        <p:spPr bwMode="auto">
          <a:xfrm>
            <a:off x="3517900" y="3778250"/>
            <a:ext cx="323850" cy="1831975"/>
          </a:xfrm>
          <a:prstGeom prst="rect">
            <a:avLst/>
          </a:prstGeom>
          <a:solidFill>
            <a:srgbClr val="00B050"/>
          </a:solidFill>
          <a:ln>
            <a:noFill/>
          </a:ln>
          <a:extLst>
            <a:ext uri="{91240B29-F687-4F45-9708-019B960494DF}">
              <a14:hiddenLine xmlns:a14="http://schemas.microsoft.com/office/drawing/2010/main" w="19050">
                <a:solidFill>
                  <a:srgbClr val="000000"/>
                </a:solidFill>
                <a:miter lim="800000"/>
                <a:headEnd/>
                <a:tailEnd/>
              </a14:hiddenLine>
            </a:ext>
          </a:extLst>
        </p:spPr>
        <p:txBody>
          <a:bodyPr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de-AT" altLang="de-DE" sz="1800">
              <a:ea typeface="MS PGothic" panose="020B0600070205080204" pitchFamily="34" charset="-128"/>
            </a:endParaRPr>
          </a:p>
        </p:txBody>
      </p:sp>
      <p:grpSp>
        <p:nvGrpSpPr>
          <p:cNvPr id="57355" name="Gruppierung 141">
            <a:extLst>
              <a:ext uri="{FF2B5EF4-FFF2-40B4-BE49-F238E27FC236}">
                <a16:creationId xmlns:a16="http://schemas.microsoft.com/office/drawing/2014/main" id="{1E376E01-DF49-4226-812F-163E252D8722}"/>
              </a:ext>
            </a:extLst>
          </p:cNvPr>
          <p:cNvGrpSpPr>
            <a:grpSpLocks/>
          </p:cNvGrpSpPr>
          <p:nvPr/>
        </p:nvGrpSpPr>
        <p:grpSpPr bwMode="auto">
          <a:xfrm>
            <a:off x="3243263" y="4160838"/>
            <a:ext cx="63500" cy="207962"/>
            <a:chOff x="2145284" y="3765022"/>
            <a:chExt cx="68379" cy="242062"/>
          </a:xfrm>
        </p:grpSpPr>
        <p:sp>
          <p:nvSpPr>
            <p:cNvPr id="57424" name="Line 16">
              <a:extLst>
                <a:ext uri="{FF2B5EF4-FFF2-40B4-BE49-F238E27FC236}">
                  <a16:creationId xmlns:a16="http://schemas.microsoft.com/office/drawing/2014/main" id="{206D301B-826F-4A0F-89CA-319B74685485}"/>
                </a:ext>
              </a:extLst>
            </p:cNvPr>
            <p:cNvSpPr>
              <a:spLocks noChangeShapeType="1"/>
            </p:cNvSpPr>
            <p:nvPr/>
          </p:nvSpPr>
          <p:spPr bwMode="auto">
            <a:xfrm flipV="1">
              <a:off x="2173908" y="3765022"/>
              <a:ext cx="0" cy="12103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7425" name="Line 17">
              <a:extLst>
                <a:ext uri="{FF2B5EF4-FFF2-40B4-BE49-F238E27FC236}">
                  <a16:creationId xmlns:a16="http://schemas.microsoft.com/office/drawing/2014/main" id="{41046EC8-DDC4-42DA-90AF-57B99B9E679F}"/>
                </a:ext>
              </a:extLst>
            </p:cNvPr>
            <p:cNvSpPr>
              <a:spLocks noChangeShapeType="1"/>
            </p:cNvSpPr>
            <p:nvPr/>
          </p:nvSpPr>
          <p:spPr bwMode="auto">
            <a:xfrm>
              <a:off x="2145284" y="3765022"/>
              <a:ext cx="6837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7426" name="Line 18">
              <a:extLst>
                <a:ext uri="{FF2B5EF4-FFF2-40B4-BE49-F238E27FC236}">
                  <a16:creationId xmlns:a16="http://schemas.microsoft.com/office/drawing/2014/main" id="{21546869-3981-4FCB-8DB5-0147E4F8592F}"/>
                </a:ext>
              </a:extLst>
            </p:cNvPr>
            <p:cNvSpPr>
              <a:spLocks noChangeShapeType="1"/>
            </p:cNvSpPr>
            <p:nvPr/>
          </p:nvSpPr>
          <p:spPr bwMode="auto">
            <a:xfrm>
              <a:off x="2173908" y="3886053"/>
              <a:ext cx="0" cy="12103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7427" name="Line 19">
              <a:extLst>
                <a:ext uri="{FF2B5EF4-FFF2-40B4-BE49-F238E27FC236}">
                  <a16:creationId xmlns:a16="http://schemas.microsoft.com/office/drawing/2014/main" id="{1B5616FA-FAD4-4E28-BE89-12540E88EB4A}"/>
                </a:ext>
              </a:extLst>
            </p:cNvPr>
            <p:cNvSpPr>
              <a:spLocks noChangeShapeType="1"/>
            </p:cNvSpPr>
            <p:nvPr/>
          </p:nvSpPr>
          <p:spPr bwMode="auto">
            <a:xfrm>
              <a:off x="2145284" y="4007084"/>
              <a:ext cx="6837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grpSp>
      <p:grpSp>
        <p:nvGrpSpPr>
          <p:cNvPr id="57356" name="Gruppierung 146">
            <a:extLst>
              <a:ext uri="{FF2B5EF4-FFF2-40B4-BE49-F238E27FC236}">
                <a16:creationId xmlns:a16="http://schemas.microsoft.com/office/drawing/2014/main" id="{E316942B-593C-4A87-8AB9-3303CA375013}"/>
              </a:ext>
            </a:extLst>
          </p:cNvPr>
          <p:cNvGrpSpPr>
            <a:grpSpLocks/>
          </p:cNvGrpSpPr>
          <p:nvPr/>
        </p:nvGrpSpPr>
        <p:grpSpPr bwMode="auto">
          <a:xfrm>
            <a:off x="3652838" y="3689350"/>
            <a:ext cx="61912" cy="207963"/>
            <a:chOff x="2584279" y="3219356"/>
            <a:chExt cx="67012" cy="242062"/>
          </a:xfrm>
        </p:grpSpPr>
        <p:sp>
          <p:nvSpPr>
            <p:cNvPr id="57420" name="Line 20">
              <a:extLst>
                <a:ext uri="{FF2B5EF4-FFF2-40B4-BE49-F238E27FC236}">
                  <a16:creationId xmlns:a16="http://schemas.microsoft.com/office/drawing/2014/main" id="{4F11BFE5-8BC3-436E-9BA7-1FA40430C22F}"/>
                </a:ext>
              </a:extLst>
            </p:cNvPr>
            <p:cNvSpPr>
              <a:spLocks noChangeShapeType="1"/>
            </p:cNvSpPr>
            <p:nvPr/>
          </p:nvSpPr>
          <p:spPr bwMode="auto">
            <a:xfrm flipV="1">
              <a:off x="2611630" y="3219356"/>
              <a:ext cx="0" cy="12034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7421" name="Line 21">
              <a:extLst>
                <a:ext uri="{FF2B5EF4-FFF2-40B4-BE49-F238E27FC236}">
                  <a16:creationId xmlns:a16="http://schemas.microsoft.com/office/drawing/2014/main" id="{AF7329B1-656A-44B9-97BA-825A3B376205}"/>
                </a:ext>
              </a:extLst>
            </p:cNvPr>
            <p:cNvSpPr>
              <a:spLocks noChangeShapeType="1"/>
            </p:cNvSpPr>
            <p:nvPr/>
          </p:nvSpPr>
          <p:spPr bwMode="auto">
            <a:xfrm>
              <a:off x="2584279" y="3219356"/>
              <a:ext cx="670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7422" name="Line 22">
              <a:extLst>
                <a:ext uri="{FF2B5EF4-FFF2-40B4-BE49-F238E27FC236}">
                  <a16:creationId xmlns:a16="http://schemas.microsoft.com/office/drawing/2014/main" id="{09943C14-E1D1-4038-9FC6-80F65A6686D9}"/>
                </a:ext>
              </a:extLst>
            </p:cNvPr>
            <p:cNvSpPr>
              <a:spLocks noChangeShapeType="1"/>
            </p:cNvSpPr>
            <p:nvPr/>
          </p:nvSpPr>
          <p:spPr bwMode="auto">
            <a:xfrm>
              <a:off x="2611630" y="3339703"/>
              <a:ext cx="0" cy="12171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7423" name="Line 23">
              <a:extLst>
                <a:ext uri="{FF2B5EF4-FFF2-40B4-BE49-F238E27FC236}">
                  <a16:creationId xmlns:a16="http://schemas.microsoft.com/office/drawing/2014/main" id="{20A182FA-60C3-4418-9804-14E7AB5A83C7}"/>
                </a:ext>
              </a:extLst>
            </p:cNvPr>
            <p:cNvSpPr>
              <a:spLocks noChangeShapeType="1"/>
            </p:cNvSpPr>
            <p:nvPr/>
          </p:nvSpPr>
          <p:spPr bwMode="auto">
            <a:xfrm>
              <a:off x="2584279" y="3461418"/>
              <a:ext cx="670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grpSp>
      <p:sp>
        <p:nvSpPr>
          <p:cNvPr id="57357" name="Line 24">
            <a:extLst>
              <a:ext uri="{FF2B5EF4-FFF2-40B4-BE49-F238E27FC236}">
                <a16:creationId xmlns:a16="http://schemas.microsoft.com/office/drawing/2014/main" id="{05EA691E-A349-484F-B2A0-D3EEE9A5C41F}"/>
              </a:ext>
            </a:extLst>
          </p:cNvPr>
          <p:cNvSpPr>
            <a:spLocks noChangeShapeType="1"/>
          </p:cNvSpPr>
          <p:nvPr/>
        </p:nvSpPr>
        <p:spPr bwMode="auto">
          <a:xfrm>
            <a:off x="1382713" y="2479675"/>
            <a:ext cx="0" cy="3140075"/>
          </a:xfrm>
          <a:prstGeom prst="line">
            <a:avLst/>
          </a:prstGeom>
          <a:noFill/>
          <a:ln w="6350">
            <a:solidFill>
              <a:srgbClr val="717073"/>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7358" name="Line 57">
            <a:extLst>
              <a:ext uri="{FF2B5EF4-FFF2-40B4-BE49-F238E27FC236}">
                <a16:creationId xmlns:a16="http://schemas.microsoft.com/office/drawing/2014/main" id="{A62497EB-1467-44F2-B23C-8088CE395FA6}"/>
              </a:ext>
            </a:extLst>
          </p:cNvPr>
          <p:cNvSpPr>
            <a:spLocks noChangeShapeType="1"/>
          </p:cNvSpPr>
          <p:nvPr/>
        </p:nvSpPr>
        <p:spPr bwMode="auto">
          <a:xfrm>
            <a:off x="1382713" y="5619750"/>
            <a:ext cx="4494212" cy="3175"/>
          </a:xfrm>
          <a:prstGeom prst="line">
            <a:avLst/>
          </a:prstGeom>
          <a:noFill/>
          <a:ln w="6350">
            <a:solidFill>
              <a:srgbClr val="717073"/>
            </a:solidFill>
            <a:round/>
            <a:headEnd/>
            <a:tailEnd/>
          </a:ln>
          <a:extLst>
            <a:ext uri="{909E8E84-426E-40DD-AFC4-6F175D3DCCD1}">
              <a14:hiddenFill xmlns:a14="http://schemas.microsoft.com/office/drawing/2010/main">
                <a:noFill/>
              </a14:hiddenFill>
            </a:ext>
          </a:extLst>
        </p:spPr>
        <p:txBody>
          <a:bodyPr/>
          <a:lstStyle/>
          <a:p>
            <a:endParaRPr lang="de-AT"/>
          </a:p>
        </p:txBody>
      </p:sp>
      <p:grpSp>
        <p:nvGrpSpPr>
          <p:cNvPr id="57359" name="Gruppierung 140">
            <a:extLst>
              <a:ext uri="{FF2B5EF4-FFF2-40B4-BE49-F238E27FC236}">
                <a16:creationId xmlns:a16="http://schemas.microsoft.com/office/drawing/2014/main" id="{7A251B1B-F104-4C6E-82F0-E0629A0CD84D}"/>
              </a:ext>
            </a:extLst>
          </p:cNvPr>
          <p:cNvGrpSpPr>
            <a:grpSpLocks/>
          </p:cNvGrpSpPr>
          <p:nvPr/>
        </p:nvGrpSpPr>
        <p:grpSpPr bwMode="auto">
          <a:xfrm>
            <a:off x="1203325" y="2362200"/>
            <a:ext cx="112713" cy="3384550"/>
            <a:chOff x="1500642" y="1722172"/>
            <a:chExt cx="123593" cy="3923092"/>
          </a:xfrm>
        </p:grpSpPr>
        <p:sp>
          <p:nvSpPr>
            <p:cNvPr id="57413" name="Rectangle 59">
              <a:extLst>
                <a:ext uri="{FF2B5EF4-FFF2-40B4-BE49-F238E27FC236}">
                  <a16:creationId xmlns:a16="http://schemas.microsoft.com/office/drawing/2014/main" id="{83EC99A6-C6B3-4712-816C-9345320119C3}"/>
                </a:ext>
              </a:extLst>
            </p:cNvPr>
            <p:cNvSpPr>
              <a:spLocks noChangeArrowheads="1"/>
            </p:cNvSpPr>
            <p:nvPr/>
          </p:nvSpPr>
          <p:spPr bwMode="auto">
            <a:xfrm>
              <a:off x="1500642" y="5359948"/>
              <a:ext cx="123581" cy="28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buClrTx/>
                <a:buFontTx/>
                <a:buNone/>
              </a:pPr>
              <a:r>
                <a:rPr lang="en-US" altLang="de-DE" sz="1600">
                  <a:ea typeface="MS PGothic" panose="020B0600070205080204" pitchFamily="34" charset="-128"/>
                </a:rPr>
                <a:t>0</a:t>
              </a:r>
              <a:endParaRPr lang="en-US" altLang="de-DE" sz="1600">
                <a:latin typeface="Times New Roman" panose="02020603050405020304" pitchFamily="18" charset="0"/>
                <a:ea typeface="MS PGothic" panose="020B0600070205080204" pitchFamily="34" charset="-128"/>
              </a:endParaRPr>
            </a:p>
          </p:txBody>
        </p:sp>
        <p:sp>
          <p:nvSpPr>
            <p:cNvPr id="57414" name="Rectangle 60">
              <a:extLst>
                <a:ext uri="{FF2B5EF4-FFF2-40B4-BE49-F238E27FC236}">
                  <a16:creationId xmlns:a16="http://schemas.microsoft.com/office/drawing/2014/main" id="{C562C217-3B17-4536-90CE-B1B947754BA9}"/>
                </a:ext>
              </a:extLst>
            </p:cNvPr>
            <p:cNvSpPr>
              <a:spLocks noChangeArrowheads="1"/>
            </p:cNvSpPr>
            <p:nvPr/>
          </p:nvSpPr>
          <p:spPr bwMode="auto">
            <a:xfrm>
              <a:off x="1500651" y="4754106"/>
              <a:ext cx="123581" cy="28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buClrTx/>
                <a:buFontTx/>
                <a:buNone/>
              </a:pPr>
              <a:r>
                <a:rPr lang="en-US" altLang="de-DE" sz="1600">
                  <a:ea typeface="MS PGothic" panose="020B0600070205080204" pitchFamily="34" charset="-128"/>
                </a:rPr>
                <a:t>1</a:t>
              </a:r>
              <a:endParaRPr lang="en-US" altLang="de-DE" sz="1600">
                <a:latin typeface="Times New Roman" panose="02020603050405020304" pitchFamily="18" charset="0"/>
                <a:ea typeface="MS PGothic" panose="020B0600070205080204" pitchFamily="34" charset="-128"/>
              </a:endParaRPr>
            </a:p>
          </p:txBody>
        </p:sp>
        <p:sp>
          <p:nvSpPr>
            <p:cNvPr id="57415" name="Rectangle 61">
              <a:extLst>
                <a:ext uri="{FF2B5EF4-FFF2-40B4-BE49-F238E27FC236}">
                  <a16:creationId xmlns:a16="http://schemas.microsoft.com/office/drawing/2014/main" id="{6C586A60-28FE-403B-94C8-E4E91309A206}"/>
                </a:ext>
              </a:extLst>
            </p:cNvPr>
            <p:cNvSpPr>
              <a:spLocks noChangeArrowheads="1"/>
            </p:cNvSpPr>
            <p:nvPr/>
          </p:nvSpPr>
          <p:spPr bwMode="auto">
            <a:xfrm>
              <a:off x="1500654" y="4146899"/>
              <a:ext cx="123581" cy="28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buClrTx/>
                <a:buFontTx/>
                <a:buNone/>
              </a:pPr>
              <a:r>
                <a:rPr lang="en-US" altLang="de-DE" sz="1600">
                  <a:ea typeface="MS PGothic" panose="020B0600070205080204" pitchFamily="34" charset="-128"/>
                </a:rPr>
                <a:t>2</a:t>
              </a:r>
              <a:endParaRPr lang="en-US" altLang="de-DE" sz="1600">
                <a:latin typeface="Times New Roman" panose="02020603050405020304" pitchFamily="18" charset="0"/>
                <a:ea typeface="MS PGothic" panose="020B0600070205080204" pitchFamily="34" charset="-128"/>
              </a:endParaRPr>
            </a:p>
          </p:txBody>
        </p:sp>
        <p:sp>
          <p:nvSpPr>
            <p:cNvPr id="57416" name="Rectangle 62">
              <a:extLst>
                <a:ext uri="{FF2B5EF4-FFF2-40B4-BE49-F238E27FC236}">
                  <a16:creationId xmlns:a16="http://schemas.microsoft.com/office/drawing/2014/main" id="{1E178640-F2EE-462C-A86C-F5494FFEA2C4}"/>
                </a:ext>
              </a:extLst>
            </p:cNvPr>
            <p:cNvSpPr>
              <a:spLocks noChangeArrowheads="1"/>
            </p:cNvSpPr>
            <p:nvPr/>
          </p:nvSpPr>
          <p:spPr bwMode="auto">
            <a:xfrm>
              <a:off x="1500651" y="3541060"/>
              <a:ext cx="123581" cy="28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buClrTx/>
                <a:buFontTx/>
                <a:buNone/>
              </a:pPr>
              <a:r>
                <a:rPr lang="en-US" altLang="de-DE" sz="1600">
                  <a:ea typeface="MS PGothic" panose="020B0600070205080204" pitchFamily="34" charset="-128"/>
                </a:rPr>
                <a:t>3</a:t>
              </a:r>
              <a:endParaRPr lang="en-US" altLang="de-DE" sz="1600">
                <a:latin typeface="Times New Roman" panose="02020603050405020304" pitchFamily="18" charset="0"/>
                <a:ea typeface="MS PGothic" panose="020B0600070205080204" pitchFamily="34" charset="-128"/>
              </a:endParaRPr>
            </a:p>
          </p:txBody>
        </p:sp>
        <p:sp>
          <p:nvSpPr>
            <p:cNvPr id="57417" name="Rectangle 63">
              <a:extLst>
                <a:ext uri="{FF2B5EF4-FFF2-40B4-BE49-F238E27FC236}">
                  <a16:creationId xmlns:a16="http://schemas.microsoft.com/office/drawing/2014/main" id="{2D910F5F-6033-4306-A493-F70776F82F33}"/>
                </a:ext>
              </a:extLst>
            </p:cNvPr>
            <p:cNvSpPr>
              <a:spLocks noChangeArrowheads="1"/>
            </p:cNvSpPr>
            <p:nvPr/>
          </p:nvSpPr>
          <p:spPr bwMode="auto">
            <a:xfrm>
              <a:off x="1500651" y="2935220"/>
              <a:ext cx="123581" cy="28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buClrTx/>
                <a:buFontTx/>
                <a:buNone/>
              </a:pPr>
              <a:r>
                <a:rPr lang="en-US" altLang="de-DE" sz="1600">
                  <a:ea typeface="MS PGothic" panose="020B0600070205080204" pitchFamily="34" charset="-128"/>
                </a:rPr>
                <a:t>4</a:t>
              </a:r>
              <a:endParaRPr lang="en-US" altLang="de-DE" sz="1600">
                <a:latin typeface="Times New Roman" panose="02020603050405020304" pitchFamily="18" charset="0"/>
                <a:ea typeface="MS PGothic" panose="020B0600070205080204" pitchFamily="34" charset="-128"/>
              </a:endParaRPr>
            </a:p>
          </p:txBody>
        </p:sp>
        <p:sp>
          <p:nvSpPr>
            <p:cNvPr id="57418" name="Rectangle 64">
              <a:extLst>
                <a:ext uri="{FF2B5EF4-FFF2-40B4-BE49-F238E27FC236}">
                  <a16:creationId xmlns:a16="http://schemas.microsoft.com/office/drawing/2014/main" id="{F5ADE329-3784-448D-A447-E35C7A924C4C}"/>
                </a:ext>
              </a:extLst>
            </p:cNvPr>
            <p:cNvSpPr>
              <a:spLocks noChangeArrowheads="1"/>
            </p:cNvSpPr>
            <p:nvPr/>
          </p:nvSpPr>
          <p:spPr bwMode="auto">
            <a:xfrm>
              <a:off x="1500651" y="2328012"/>
              <a:ext cx="123581" cy="28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buClrTx/>
                <a:buFontTx/>
                <a:buNone/>
              </a:pPr>
              <a:r>
                <a:rPr lang="en-US" altLang="de-DE" sz="1600">
                  <a:ea typeface="MS PGothic" panose="020B0600070205080204" pitchFamily="34" charset="-128"/>
                </a:rPr>
                <a:t>5</a:t>
              </a:r>
              <a:endParaRPr lang="en-US" altLang="de-DE" sz="1600">
                <a:latin typeface="Times New Roman" panose="02020603050405020304" pitchFamily="18" charset="0"/>
                <a:ea typeface="MS PGothic" panose="020B0600070205080204" pitchFamily="34" charset="-128"/>
              </a:endParaRPr>
            </a:p>
          </p:txBody>
        </p:sp>
        <p:sp>
          <p:nvSpPr>
            <p:cNvPr id="57419" name="Rectangle 65">
              <a:extLst>
                <a:ext uri="{FF2B5EF4-FFF2-40B4-BE49-F238E27FC236}">
                  <a16:creationId xmlns:a16="http://schemas.microsoft.com/office/drawing/2014/main" id="{914520C6-EA2C-4F4F-B560-E02A90E2DC78}"/>
                </a:ext>
              </a:extLst>
            </p:cNvPr>
            <p:cNvSpPr>
              <a:spLocks noChangeArrowheads="1"/>
            </p:cNvSpPr>
            <p:nvPr/>
          </p:nvSpPr>
          <p:spPr bwMode="auto">
            <a:xfrm>
              <a:off x="1500651" y="1722172"/>
              <a:ext cx="123581" cy="28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buClrTx/>
                <a:buFontTx/>
                <a:buNone/>
              </a:pPr>
              <a:r>
                <a:rPr lang="en-US" altLang="de-DE" sz="1600">
                  <a:ea typeface="MS PGothic" panose="020B0600070205080204" pitchFamily="34" charset="-128"/>
                </a:rPr>
                <a:t>6</a:t>
              </a:r>
              <a:endParaRPr lang="en-US" altLang="de-DE" sz="1600">
                <a:latin typeface="Times New Roman" panose="02020603050405020304" pitchFamily="18" charset="0"/>
                <a:ea typeface="MS PGothic" panose="020B0600070205080204" pitchFamily="34" charset="-128"/>
              </a:endParaRPr>
            </a:p>
          </p:txBody>
        </p:sp>
      </p:grpSp>
      <p:sp>
        <p:nvSpPr>
          <p:cNvPr id="57360" name="Rectangle 66">
            <a:extLst>
              <a:ext uri="{FF2B5EF4-FFF2-40B4-BE49-F238E27FC236}">
                <a16:creationId xmlns:a16="http://schemas.microsoft.com/office/drawing/2014/main" id="{6572BC6F-7CBA-46F8-B651-BE7E16248789}"/>
              </a:ext>
            </a:extLst>
          </p:cNvPr>
          <p:cNvSpPr>
            <a:spLocks noChangeArrowheads="1"/>
          </p:cNvSpPr>
          <p:nvPr/>
        </p:nvSpPr>
        <p:spPr bwMode="invGray">
          <a:xfrm>
            <a:off x="1663700" y="3413125"/>
            <a:ext cx="323850" cy="2197100"/>
          </a:xfrm>
          <a:prstGeom prst="rect">
            <a:avLst/>
          </a:prstGeom>
          <a:solidFill>
            <a:schemeClr val="tx2"/>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9144" rIns="9144"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de-AT" altLang="de-DE" sz="1800">
              <a:ea typeface="MS PGothic" panose="020B0600070205080204" pitchFamily="34" charset="-128"/>
            </a:endParaRPr>
          </a:p>
        </p:txBody>
      </p:sp>
      <p:sp>
        <p:nvSpPr>
          <p:cNvPr id="57361" name="Rectangle 67">
            <a:extLst>
              <a:ext uri="{FF2B5EF4-FFF2-40B4-BE49-F238E27FC236}">
                <a16:creationId xmlns:a16="http://schemas.microsoft.com/office/drawing/2014/main" id="{3D952C56-B82B-4402-A8C8-1378579658F2}"/>
              </a:ext>
            </a:extLst>
          </p:cNvPr>
          <p:cNvSpPr>
            <a:spLocks noChangeArrowheads="1"/>
          </p:cNvSpPr>
          <p:nvPr/>
        </p:nvSpPr>
        <p:spPr bwMode="auto">
          <a:xfrm>
            <a:off x="2063750" y="2836863"/>
            <a:ext cx="327025" cy="2773362"/>
          </a:xfrm>
          <a:prstGeom prst="rect">
            <a:avLst/>
          </a:prstGeom>
          <a:solidFill>
            <a:srgbClr val="00B050"/>
          </a:solidFill>
          <a:ln>
            <a:noFill/>
          </a:ln>
          <a:extLst>
            <a:ext uri="{91240B29-F687-4F45-9708-019B960494DF}">
              <a14:hiddenLine xmlns:a14="http://schemas.microsoft.com/office/drawing/2010/main" w="19050">
                <a:solidFill>
                  <a:srgbClr val="000000"/>
                </a:solidFill>
                <a:miter lim="800000"/>
                <a:headEnd/>
                <a:tailEnd/>
              </a14:hiddenLine>
            </a:ext>
          </a:extLst>
        </p:spPr>
        <p:txBody>
          <a:bodyPr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de-AT" altLang="de-DE" sz="1800">
              <a:ea typeface="MS PGothic" panose="020B0600070205080204" pitchFamily="34" charset="-128"/>
            </a:endParaRPr>
          </a:p>
        </p:txBody>
      </p:sp>
      <p:grpSp>
        <p:nvGrpSpPr>
          <p:cNvPr id="57362" name="Gruppierung 142">
            <a:extLst>
              <a:ext uri="{FF2B5EF4-FFF2-40B4-BE49-F238E27FC236}">
                <a16:creationId xmlns:a16="http://schemas.microsoft.com/office/drawing/2014/main" id="{B1629A69-AC4C-4036-81CC-4C6E91BBF396}"/>
              </a:ext>
            </a:extLst>
          </p:cNvPr>
          <p:cNvGrpSpPr>
            <a:grpSpLocks/>
          </p:cNvGrpSpPr>
          <p:nvPr/>
        </p:nvGrpSpPr>
        <p:grpSpPr bwMode="auto">
          <a:xfrm>
            <a:off x="1798638" y="3270250"/>
            <a:ext cx="63500" cy="312738"/>
            <a:chOff x="3413034" y="2733863"/>
            <a:chExt cx="68379" cy="363778"/>
          </a:xfrm>
        </p:grpSpPr>
        <p:sp>
          <p:nvSpPr>
            <p:cNvPr id="57409" name="Line 68">
              <a:extLst>
                <a:ext uri="{FF2B5EF4-FFF2-40B4-BE49-F238E27FC236}">
                  <a16:creationId xmlns:a16="http://schemas.microsoft.com/office/drawing/2014/main" id="{F40A39ED-C4FD-44C6-99DB-DE7E6ED9C1BB}"/>
                </a:ext>
              </a:extLst>
            </p:cNvPr>
            <p:cNvSpPr>
              <a:spLocks noChangeShapeType="1"/>
            </p:cNvSpPr>
            <p:nvPr/>
          </p:nvSpPr>
          <p:spPr bwMode="auto">
            <a:xfrm flipV="1">
              <a:off x="3441658" y="2733863"/>
              <a:ext cx="0" cy="18268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7410" name="Line 69">
              <a:extLst>
                <a:ext uri="{FF2B5EF4-FFF2-40B4-BE49-F238E27FC236}">
                  <a16:creationId xmlns:a16="http://schemas.microsoft.com/office/drawing/2014/main" id="{A88F2ED3-A034-4087-A455-A22888C466D0}"/>
                </a:ext>
              </a:extLst>
            </p:cNvPr>
            <p:cNvSpPr>
              <a:spLocks noChangeShapeType="1"/>
            </p:cNvSpPr>
            <p:nvPr/>
          </p:nvSpPr>
          <p:spPr bwMode="auto">
            <a:xfrm>
              <a:off x="3413034" y="2733863"/>
              <a:ext cx="6837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7411" name="Line 70">
              <a:extLst>
                <a:ext uri="{FF2B5EF4-FFF2-40B4-BE49-F238E27FC236}">
                  <a16:creationId xmlns:a16="http://schemas.microsoft.com/office/drawing/2014/main" id="{BC3B92F0-182F-4A8C-B327-A8292D4BA9D3}"/>
                </a:ext>
              </a:extLst>
            </p:cNvPr>
            <p:cNvSpPr>
              <a:spLocks noChangeShapeType="1"/>
            </p:cNvSpPr>
            <p:nvPr/>
          </p:nvSpPr>
          <p:spPr bwMode="auto">
            <a:xfrm>
              <a:off x="3441658" y="2916547"/>
              <a:ext cx="0" cy="18109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7412" name="Line 71">
              <a:extLst>
                <a:ext uri="{FF2B5EF4-FFF2-40B4-BE49-F238E27FC236}">
                  <a16:creationId xmlns:a16="http://schemas.microsoft.com/office/drawing/2014/main" id="{2D39C2BE-749E-40F6-B14E-895592985592}"/>
                </a:ext>
              </a:extLst>
            </p:cNvPr>
            <p:cNvSpPr>
              <a:spLocks noChangeShapeType="1"/>
            </p:cNvSpPr>
            <p:nvPr/>
          </p:nvSpPr>
          <p:spPr bwMode="auto">
            <a:xfrm>
              <a:off x="3413034" y="3097641"/>
              <a:ext cx="6837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grpSp>
      <p:grpSp>
        <p:nvGrpSpPr>
          <p:cNvPr id="57363" name="Gruppierung 144">
            <a:extLst>
              <a:ext uri="{FF2B5EF4-FFF2-40B4-BE49-F238E27FC236}">
                <a16:creationId xmlns:a16="http://schemas.microsoft.com/office/drawing/2014/main" id="{4D9E84D4-4653-4A7A-81FE-B8CCB536F75D}"/>
              </a:ext>
            </a:extLst>
          </p:cNvPr>
          <p:cNvGrpSpPr>
            <a:grpSpLocks/>
          </p:cNvGrpSpPr>
          <p:nvPr/>
        </p:nvGrpSpPr>
        <p:grpSpPr bwMode="auto">
          <a:xfrm>
            <a:off x="2200275" y="2693988"/>
            <a:ext cx="63500" cy="314325"/>
            <a:chOff x="3843823" y="2066482"/>
            <a:chExt cx="68379" cy="363777"/>
          </a:xfrm>
        </p:grpSpPr>
        <p:sp>
          <p:nvSpPr>
            <p:cNvPr id="57405" name="Line 72">
              <a:extLst>
                <a:ext uri="{FF2B5EF4-FFF2-40B4-BE49-F238E27FC236}">
                  <a16:creationId xmlns:a16="http://schemas.microsoft.com/office/drawing/2014/main" id="{67C8BF3A-2AF3-46D9-B29A-31A21B109E19}"/>
                </a:ext>
              </a:extLst>
            </p:cNvPr>
            <p:cNvSpPr>
              <a:spLocks noChangeShapeType="1"/>
            </p:cNvSpPr>
            <p:nvPr/>
          </p:nvSpPr>
          <p:spPr bwMode="auto">
            <a:xfrm flipV="1">
              <a:off x="3872543" y="2066482"/>
              <a:ext cx="0" cy="18188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7406" name="Line 73">
              <a:extLst>
                <a:ext uri="{FF2B5EF4-FFF2-40B4-BE49-F238E27FC236}">
                  <a16:creationId xmlns:a16="http://schemas.microsoft.com/office/drawing/2014/main" id="{468D965F-6178-4B5C-96C9-8D59D65AFC1F}"/>
                </a:ext>
              </a:extLst>
            </p:cNvPr>
            <p:cNvSpPr>
              <a:spLocks noChangeShapeType="1"/>
            </p:cNvSpPr>
            <p:nvPr/>
          </p:nvSpPr>
          <p:spPr bwMode="auto">
            <a:xfrm>
              <a:off x="3843823" y="2066482"/>
              <a:ext cx="6837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7407" name="Line 74">
              <a:extLst>
                <a:ext uri="{FF2B5EF4-FFF2-40B4-BE49-F238E27FC236}">
                  <a16:creationId xmlns:a16="http://schemas.microsoft.com/office/drawing/2014/main" id="{98F03F2E-C03F-45B6-A255-F4A47DE8FD07}"/>
                </a:ext>
              </a:extLst>
            </p:cNvPr>
            <p:cNvSpPr>
              <a:spLocks noChangeShapeType="1"/>
            </p:cNvSpPr>
            <p:nvPr/>
          </p:nvSpPr>
          <p:spPr bwMode="auto">
            <a:xfrm>
              <a:off x="3872543" y="2248370"/>
              <a:ext cx="0" cy="18188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7408" name="Line 75">
              <a:extLst>
                <a:ext uri="{FF2B5EF4-FFF2-40B4-BE49-F238E27FC236}">
                  <a16:creationId xmlns:a16="http://schemas.microsoft.com/office/drawing/2014/main" id="{F8931710-CA52-42F4-A145-F76EC93D8D8A}"/>
                </a:ext>
              </a:extLst>
            </p:cNvPr>
            <p:cNvSpPr>
              <a:spLocks noChangeShapeType="1"/>
            </p:cNvSpPr>
            <p:nvPr/>
          </p:nvSpPr>
          <p:spPr bwMode="auto">
            <a:xfrm>
              <a:off x="3843823" y="2430259"/>
              <a:ext cx="6837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grpSp>
      <p:sp>
        <p:nvSpPr>
          <p:cNvPr id="57364" name="Rectangle 76">
            <a:extLst>
              <a:ext uri="{FF2B5EF4-FFF2-40B4-BE49-F238E27FC236}">
                <a16:creationId xmlns:a16="http://schemas.microsoft.com/office/drawing/2014/main" id="{9B38C639-EB1D-4939-A666-C4A683F1FB1C}"/>
              </a:ext>
            </a:extLst>
          </p:cNvPr>
          <p:cNvSpPr>
            <a:spLocks noChangeArrowheads="1"/>
          </p:cNvSpPr>
          <p:nvPr/>
        </p:nvSpPr>
        <p:spPr bwMode="invGray">
          <a:xfrm>
            <a:off x="4600575" y="5295900"/>
            <a:ext cx="303213" cy="314325"/>
          </a:xfrm>
          <a:prstGeom prst="rect">
            <a:avLst/>
          </a:prstGeom>
          <a:solidFill>
            <a:schemeClr val="tx2"/>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9144" rIns="9144"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de-AT" altLang="de-DE" sz="1800">
              <a:ea typeface="MS PGothic" panose="020B0600070205080204" pitchFamily="34" charset="-128"/>
            </a:endParaRPr>
          </a:p>
        </p:txBody>
      </p:sp>
      <p:sp>
        <p:nvSpPr>
          <p:cNvPr id="57365" name="Rectangle 77">
            <a:extLst>
              <a:ext uri="{FF2B5EF4-FFF2-40B4-BE49-F238E27FC236}">
                <a16:creationId xmlns:a16="http://schemas.microsoft.com/office/drawing/2014/main" id="{09100409-79F6-4EA1-9C2E-E639986C479C}"/>
              </a:ext>
            </a:extLst>
          </p:cNvPr>
          <p:cNvSpPr>
            <a:spLocks noChangeArrowheads="1"/>
          </p:cNvSpPr>
          <p:nvPr/>
        </p:nvSpPr>
        <p:spPr bwMode="auto">
          <a:xfrm>
            <a:off x="4979988" y="5035550"/>
            <a:ext cx="293687" cy="574675"/>
          </a:xfrm>
          <a:prstGeom prst="rect">
            <a:avLst/>
          </a:prstGeom>
          <a:solidFill>
            <a:srgbClr val="00B050"/>
          </a:solidFill>
          <a:ln>
            <a:noFill/>
          </a:ln>
          <a:extLst>
            <a:ext uri="{91240B29-F687-4F45-9708-019B960494DF}">
              <a14:hiddenLine xmlns:a14="http://schemas.microsoft.com/office/drawing/2010/main" w="19050">
                <a:solidFill>
                  <a:srgbClr val="000000"/>
                </a:solidFill>
                <a:miter lim="800000"/>
                <a:headEnd/>
                <a:tailEnd/>
              </a14:hiddenLine>
            </a:ext>
          </a:extLst>
        </p:spPr>
        <p:txBody>
          <a:bodyPr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de-AT" altLang="de-DE" sz="1800">
              <a:ea typeface="MS PGothic" panose="020B0600070205080204" pitchFamily="34" charset="-128"/>
            </a:endParaRPr>
          </a:p>
        </p:txBody>
      </p:sp>
      <p:grpSp>
        <p:nvGrpSpPr>
          <p:cNvPr id="57366" name="Gruppierung 150">
            <a:extLst>
              <a:ext uri="{FF2B5EF4-FFF2-40B4-BE49-F238E27FC236}">
                <a16:creationId xmlns:a16="http://schemas.microsoft.com/office/drawing/2014/main" id="{D1DCC3B7-D111-42A0-8F97-9482CA0442E0}"/>
              </a:ext>
            </a:extLst>
          </p:cNvPr>
          <p:cNvGrpSpPr>
            <a:grpSpLocks/>
          </p:cNvGrpSpPr>
          <p:nvPr/>
        </p:nvGrpSpPr>
        <p:grpSpPr bwMode="auto">
          <a:xfrm>
            <a:off x="4722813" y="5153025"/>
            <a:ext cx="57150" cy="314325"/>
            <a:chOff x="7082262" y="4916528"/>
            <a:chExt cx="60174" cy="363778"/>
          </a:xfrm>
        </p:grpSpPr>
        <p:sp>
          <p:nvSpPr>
            <p:cNvPr id="57401" name="Line 78">
              <a:extLst>
                <a:ext uri="{FF2B5EF4-FFF2-40B4-BE49-F238E27FC236}">
                  <a16:creationId xmlns:a16="http://schemas.microsoft.com/office/drawing/2014/main" id="{99E73158-DBE0-458B-9665-FEC2AB3356D2}"/>
                </a:ext>
              </a:extLst>
            </p:cNvPr>
            <p:cNvSpPr>
              <a:spLocks noChangeShapeType="1"/>
            </p:cNvSpPr>
            <p:nvPr/>
          </p:nvSpPr>
          <p:spPr bwMode="auto">
            <a:xfrm flipV="1">
              <a:off x="7107598" y="4916528"/>
              <a:ext cx="0" cy="18268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7402" name="Line 79">
              <a:extLst>
                <a:ext uri="{FF2B5EF4-FFF2-40B4-BE49-F238E27FC236}">
                  <a16:creationId xmlns:a16="http://schemas.microsoft.com/office/drawing/2014/main" id="{9C6AB791-AB51-408D-AFE7-3DAFB20B969C}"/>
                </a:ext>
              </a:extLst>
            </p:cNvPr>
            <p:cNvSpPr>
              <a:spLocks noChangeShapeType="1"/>
            </p:cNvSpPr>
            <p:nvPr/>
          </p:nvSpPr>
          <p:spPr bwMode="auto">
            <a:xfrm>
              <a:off x="7082262" y="4916528"/>
              <a:ext cx="6017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7403" name="Line 80">
              <a:extLst>
                <a:ext uri="{FF2B5EF4-FFF2-40B4-BE49-F238E27FC236}">
                  <a16:creationId xmlns:a16="http://schemas.microsoft.com/office/drawing/2014/main" id="{2602A31A-C2BB-410B-937B-643A6839E033}"/>
                </a:ext>
              </a:extLst>
            </p:cNvPr>
            <p:cNvSpPr>
              <a:spLocks noChangeShapeType="1"/>
            </p:cNvSpPr>
            <p:nvPr/>
          </p:nvSpPr>
          <p:spPr bwMode="auto">
            <a:xfrm>
              <a:off x="7107598" y="5099211"/>
              <a:ext cx="0" cy="18109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7404" name="Line 81">
              <a:extLst>
                <a:ext uri="{FF2B5EF4-FFF2-40B4-BE49-F238E27FC236}">
                  <a16:creationId xmlns:a16="http://schemas.microsoft.com/office/drawing/2014/main" id="{6838CB26-96A1-42C1-9599-21062B90AC6A}"/>
                </a:ext>
              </a:extLst>
            </p:cNvPr>
            <p:cNvSpPr>
              <a:spLocks noChangeShapeType="1"/>
            </p:cNvSpPr>
            <p:nvPr/>
          </p:nvSpPr>
          <p:spPr bwMode="invGray">
            <a:xfrm>
              <a:off x="7082262" y="5280306"/>
              <a:ext cx="6017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9144" rIns="9144" anchor="ctr"/>
            <a:lstStyle/>
            <a:p>
              <a:endParaRPr lang="de-AT"/>
            </a:p>
          </p:txBody>
        </p:sp>
      </p:grpSp>
      <p:grpSp>
        <p:nvGrpSpPr>
          <p:cNvPr id="57367" name="Gruppierung 149">
            <a:extLst>
              <a:ext uri="{FF2B5EF4-FFF2-40B4-BE49-F238E27FC236}">
                <a16:creationId xmlns:a16="http://schemas.microsoft.com/office/drawing/2014/main" id="{0EC34C5B-3E8B-419B-B810-F4D544AA623B}"/>
              </a:ext>
            </a:extLst>
          </p:cNvPr>
          <p:cNvGrpSpPr>
            <a:grpSpLocks/>
          </p:cNvGrpSpPr>
          <p:nvPr/>
        </p:nvGrpSpPr>
        <p:grpSpPr bwMode="auto">
          <a:xfrm>
            <a:off x="5102225" y="4892675"/>
            <a:ext cx="58738" cy="314325"/>
            <a:chOff x="7488435" y="4614292"/>
            <a:chExt cx="61541" cy="363778"/>
          </a:xfrm>
        </p:grpSpPr>
        <p:sp>
          <p:nvSpPr>
            <p:cNvPr id="57397" name="Line 82">
              <a:extLst>
                <a:ext uri="{FF2B5EF4-FFF2-40B4-BE49-F238E27FC236}">
                  <a16:creationId xmlns:a16="http://schemas.microsoft.com/office/drawing/2014/main" id="{52507C7A-1BF2-4735-A9AB-4A6A231C2C6D}"/>
                </a:ext>
              </a:extLst>
            </p:cNvPr>
            <p:cNvSpPr>
              <a:spLocks noChangeShapeType="1"/>
            </p:cNvSpPr>
            <p:nvPr/>
          </p:nvSpPr>
          <p:spPr bwMode="auto">
            <a:xfrm flipV="1">
              <a:off x="7514419" y="4614292"/>
              <a:ext cx="0" cy="18188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7398" name="Line 83">
              <a:extLst>
                <a:ext uri="{FF2B5EF4-FFF2-40B4-BE49-F238E27FC236}">
                  <a16:creationId xmlns:a16="http://schemas.microsoft.com/office/drawing/2014/main" id="{BCF1AD01-C907-448A-B9AF-024C497F2007}"/>
                </a:ext>
              </a:extLst>
            </p:cNvPr>
            <p:cNvSpPr>
              <a:spLocks noChangeShapeType="1"/>
            </p:cNvSpPr>
            <p:nvPr/>
          </p:nvSpPr>
          <p:spPr bwMode="auto">
            <a:xfrm>
              <a:off x="7488435" y="4614292"/>
              <a:ext cx="61541"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7399" name="Line 84">
              <a:extLst>
                <a:ext uri="{FF2B5EF4-FFF2-40B4-BE49-F238E27FC236}">
                  <a16:creationId xmlns:a16="http://schemas.microsoft.com/office/drawing/2014/main" id="{4ECA5633-CEB6-432A-B28C-D8F68D1619F3}"/>
                </a:ext>
              </a:extLst>
            </p:cNvPr>
            <p:cNvSpPr>
              <a:spLocks noChangeShapeType="1"/>
            </p:cNvSpPr>
            <p:nvPr/>
          </p:nvSpPr>
          <p:spPr bwMode="auto">
            <a:xfrm>
              <a:off x="7514419" y="4796181"/>
              <a:ext cx="0" cy="18188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7400" name="Line 85">
              <a:extLst>
                <a:ext uri="{FF2B5EF4-FFF2-40B4-BE49-F238E27FC236}">
                  <a16:creationId xmlns:a16="http://schemas.microsoft.com/office/drawing/2014/main" id="{22C5C19D-302F-45A8-AF3E-65CC0D57D756}"/>
                </a:ext>
              </a:extLst>
            </p:cNvPr>
            <p:cNvSpPr>
              <a:spLocks noChangeShapeType="1"/>
            </p:cNvSpPr>
            <p:nvPr/>
          </p:nvSpPr>
          <p:spPr bwMode="auto">
            <a:xfrm>
              <a:off x="7488435" y="4978069"/>
              <a:ext cx="61541"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grpSp>
      <p:sp>
        <p:nvSpPr>
          <p:cNvPr id="57368" name="Text Box 106">
            <a:extLst>
              <a:ext uri="{FF2B5EF4-FFF2-40B4-BE49-F238E27FC236}">
                <a16:creationId xmlns:a16="http://schemas.microsoft.com/office/drawing/2014/main" id="{ABD80227-99CE-416B-B6C7-2E487BC46C49}"/>
              </a:ext>
            </a:extLst>
          </p:cNvPr>
          <p:cNvSpPr txBox="1">
            <a:spLocks noChangeArrowheads="1"/>
          </p:cNvSpPr>
          <p:nvPr/>
        </p:nvSpPr>
        <p:spPr bwMode="auto">
          <a:xfrm flipH="1">
            <a:off x="3175000" y="3095625"/>
            <a:ext cx="6746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de-DE" sz="1600">
                <a:ea typeface="MS PGothic" panose="020B0600070205080204" pitchFamily="34" charset="-128"/>
              </a:rPr>
              <a:t>35%*</a:t>
            </a:r>
          </a:p>
        </p:txBody>
      </p:sp>
      <p:grpSp>
        <p:nvGrpSpPr>
          <p:cNvPr id="57369" name="Group 107">
            <a:extLst>
              <a:ext uri="{FF2B5EF4-FFF2-40B4-BE49-F238E27FC236}">
                <a16:creationId xmlns:a16="http://schemas.microsoft.com/office/drawing/2014/main" id="{4D32DBF4-3FFC-49C3-925F-8E4780A4450A}"/>
              </a:ext>
            </a:extLst>
          </p:cNvPr>
          <p:cNvGrpSpPr>
            <a:grpSpLocks/>
          </p:cNvGrpSpPr>
          <p:nvPr/>
        </p:nvGrpSpPr>
        <p:grpSpPr bwMode="auto">
          <a:xfrm>
            <a:off x="3259138" y="3443288"/>
            <a:ext cx="415925" cy="657225"/>
            <a:chOff x="1066" y="1943"/>
            <a:chExt cx="280" cy="606"/>
          </a:xfrm>
        </p:grpSpPr>
        <p:sp>
          <p:nvSpPr>
            <p:cNvPr id="57394" name="Line 108">
              <a:extLst>
                <a:ext uri="{FF2B5EF4-FFF2-40B4-BE49-F238E27FC236}">
                  <a16:creationId xmlns:a16="http://schemas.microsoft.com/office/drawing/2014/main" id="{053C8681-C4B8-4E2E-8EAB-2D33E02ADDB6}"/>
                </a:ext>
              </a:extLst>
            </p:cNvPr>
            <p:cNvSpPr>
              <a:spLocks noChangeShapeType="1"/>
            </p:cNvSpPr>
            <p:nvPr/>
          </p:nvSpPr>
          <p:spPr bwMode="auto">
            <a:xfrm>
              <a:off x="1066" y="1943"/>
              <a:ext cx="0" cy="60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7395" name="Line 109">
              <a:extLst>
                <a:ext uri="{FF2B5EF4-FFF2-40B4-BE49-F238E27FC236}">
                  <a16:creationId xmlns:a16="http://schemas.microsoft.com/office/drawing/2014/main" id="{81874712-BA50-4BF0-82AB-CF7D06D22F16}"/>
                </a:ext>
              </a:extLst>
            </p:cNvPr>
            <p:cNvSpPr>
              <a:spLocks noChangeShapeType="1"/>
            </p:cNvSpPr>
            <p:nvPr/>
          </p:nvSpPr>
          <p:spPr bwMode="auto">
            <a:xfrm>
              <a:off x="1066" y="1943"/>
              <a:ext cx="28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7396" name="Line 110">
              <a:extLst>
                <a:ext uri="{FF2B5EF4-FFF2-40B4-BE49-F238E27FC236}">
                  <a16:creationId xmlns:a16="http://schemas.microsoft.com/office/drawing/2014/main" id="{FEBD0835-4869-4B19-97F2-84790623FE24}"/>
                </a:ext>
              </a:extLst>
            </p:cNvPr>
            <p:cNvSpPr>
              <a:spLocks noChangeShapeType="1"/>
            </p:cNvSpPr>
            <p:nvPr/>
          </p:nvSpPr>
          <p:spPr bwMode="auto">
            <a:xfrm>
              <a:off x="1346" y="1943"/>
              <a:ext cx="0" cy="184"/>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grpSp>
      <p:sp>
        <p:nvSpPr>
          <p:cNvPr id="57370" name="Text Box 111">
            <a:extLst>
              <a:ext uri="{FF2B5EF4-FFF2-40B4-BE49-F238E27FC236}">
                <a16:creationId xmlns:a16="http://schemas.microsoft.com/office/drawing/2014/main" id="{5C38DBEC-A035-4F22-AFF1-E8B8D7602221}"/>
              </a:ext>
            </a:extLst>
          </p:cNvPr>
          <p:cNvSpPr txBox="1">
            <a:spLocks noChangeArrowheads="1"/>
          </p:cNvSpPr>
          <p:nvPr/>
        </p:nvSpPr>
        <p:spPr bwMode="auto">
          <a:xfrm flipH="1">
            <a:off x="4649788" y="4402138"/>
            <a:ext cx="796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de-DE" sz="1600">
                <a:ea typeface="MS PGothic" panose="020B0600070205080204" pitchFamily="34" charset="-128"/>
              </a:rPr>
              <a:t>83%*</a:t>
            </a:r>
          </a:p>
        </p:txBody>
      </p:sp>
      <p:grpSp>
        <p:nvGrpSpPr>
          <p:cNvPr id="57371" name="Group 127">
            <a:extLst>
              <a:ext uri="{FF2B5EF4-FFF2-40B4-BE49-F238E27FC236}">
                <a16:creationId xmlns:a16="http://schemas.microsoft.com/office/drawing/2014/main" id="{A6BF0C8F-5DBB-4CD6-ABC3-53764EBE5310}"/>
              </a:ext>
            </a:extLst>
          </p:cNvPr>
          <p:cNvGrpSpPr>
            <a:grpSpLocks/>
          </p:cNvGrpSpPr>
          <p:nvPr/>
        </p:nvGrpSpPr>
        <p:grpSpPr bwMode="auto">
          <a:xfrm>
            <a:off x="1825625" y="2581275"/>
            <a:ext cx="398463" cy="649288"/>
            <a:chOff x="912" y="2208"/>
            <a:chExt cx="288" cy="600"/>
          </a:xfrm>
        </p:grpSpPr>
        <p:sp>
          <p:nvSpPr>
            <p:cNvPr id="57391" name="Line 128">
              <a:extLst>
                <a:ext uri="{FF2B5EF4-FFF2-40B4-BE49-F238E27FC236}">
                  <a16:creationId xmlns:a16="http://schemas.microsoft.com/office/drawing/2014/main" id="{C47A93AF-CAC8-4D8C-A5D0-FB725B99FDE5}"/>
                </a:ext>
              </a:extLst>
            </p:cNvPr>
            <p:cNvSpPr>
              <a:spLocks noChangeShapeType="1"/>
            </p:cNvSpPr>
            <p:nvPr/>
          </p:nvSpPr>
          <p:spPr bwMode="auto">
            <a:xfrm>
              <a:off x="912" y="2208"/>
              <a:ext cx="0" cy="60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7392" name="Line 129">
              <a:extLst>
                <a:ext uri="{FF2B5EF4-FFF2-40B4-BE49-F238E27FC236}">
                  <a16:creationId xmlns:a16="http://schemas.microsoft.com/office/drawing/2014/main" id="{E7661037-4A3F-406F-BFC6-D2A3CE0C75DC}"/>
                </a:ext>
              </a:extLst>
            </p:cNvPr>
            <p:cNvSpPr>
              <a:spLocks noChangeShapeType="1"/>
            </p:cNvSpPr>
            <p:nvPr/>
          </p:nvSpPr>
          <p:spPr bwMode="auto">
            <a:xfrm>
              <a:off x="912" y="2208"/>
              <a:ext cx="288"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7393" name="Line 130">
              <a:extLst>
                <a:ext uri="{FF2B5EF4-FFF2-40B4-BE49-F238E27FC236}">
                  <a16:creationId xmlns:a16="http://schemas.microsoft.com/office/drawing/2014/main" id="{0461B4FD-ABC3-4E73-B02F-E6199B610037}"/>
                </a:ext>
              </a:extLst>
            </p:cNvPr>
            <p:cNvSpPr>
              <a:spLocks noChangeShapeType="1"/>
            </p:cNvSpPr>
            <p:nvPr/>
          </p:nvSpPr>
          <p:spPr bwMode="auto">
            <a:xfrm>
              <a:off x="1200" y="2208"/>
              <a:ext cx="0" cy="74"/>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grpSp>
      <p:sp>
        <p:nvSpPr>
          <p:cNvPr id="94" name="Oval 93">
            <a:extLst>
              <a:ext uri="{FF2B5EF4-FFF2-40B4-BE49-F238E27FC236}">
                <a16:creationId xmlns:a16="http://schemas.microsoft.com/office/drawing/2014/main" id="{EF1C1F82-F043-479D-AAA0-415B0161237C}"/>
              </a:ext>
            </a:extLst>
          </p:cNvPr>
          <p:cNvSpPr/>
          <p:nvPr/>
        </p:nvSpPr>
        <p:spPr>
          <a:xfrm>
            <a:off x="4619625" y="4311650"/>
            <a:ext cx="719138" cy="5889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de-DE" altLang="de-DE"/>
          </a:p>
        </p:txBody>
      </p:sp>
      <p:sp>
        <p:nvSpPr>
          <p:cNvPr id="57373" name="Rectangle 13">
            <a:extLst>
              <a:ext uri="{FF2B5EF4-FFF2-40B4-BE49-F238E27FC236}">
                <a16:creationId xmlns:a16="http://schemas.microsoft.com/office/drawing/2014/main" id="{9962442E-EED5-4A37-B0FC-6E62FB7B10B8}"/>
              </a:ext>
            </a:extLst>
          </p:cNvPr>
          <p:cNvSpPr>
            <a:spLocks noChangeArrowheads="1"/>
          </p:cNvSpPr>
          <p:nvPr/>
        </p:nvSpPr>
        <p:spPr bwMode="auto">
          <a:xfrm>
            <a:off x="1316038" y="1944688"/>
            <a:ext cx="6103937"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de-AT" altLang="de-DE" sz="1800">
              <a:ea typeface="MS PGothic" panose="020B0600070205080204" pitchFamily="34" charset="-128"/>
            </a:endParaRPr>
          </a:p>
        </p:txBody>
      </p:sp>
      <p:grpSp>
        <p:nvGrpSpPr>
          <p:cNvPr id="57374" name="Group 95">
            <a:extLst>
              <a:ext uri="{FF2B5EF4-FFF2-40B4-BE49-F238E27FC236}">
                <a16:creationId xmlns:a16="http://schemas.microsoft.com/office/drawing/2014/main" id="{B6B33E80-3491-4E02-B156-C0C9D75794CF}"/>
              </a:ext>
            </a:extLst>
          </p:cNvPr>
          <p:cNvGrpSpPr>
            <a:grpSpLocks/>
          </p:cNvGrpSpPr>
          <p:nvPr/>
        </p:nvGrpSpPr>
        <p:grpSpPr bwMode="auto">
          <a:xfrm>
            <a:off x="5613400" y="2811463"/>
            <a:ext cx="2803525" cy="549275"/>
            <a:chOff x="4486531" y="2086376"/>
            <a:chExt cx="2804462" cy="549276"/>
          </a:xfrm>
        </p:grpSpPr>
        <p:grpSp>
          <p:nvGrpSpPr>
            <p:cNvPr id="57385" name="Group 9">
              <a:extLst>
                <a:ext uri="{FF2B5EF4-FFF2-40B4-BE49-F238E27FC236}">
                  <a16:creationId xmlns:a16="http://schemas.microsoft.com/office/drawing/2014/main" id="{F0082A94-E0FB-4CCE-88AA-F53F8910673D}"/>
                </a:ext>
              </a:extLst>
            </p:cNvPr>
            <p:cNvGrpSpPr>
              <a:grpSpLocks/>
            </p:cNvGrpSpPr>
            <p:nvPr/>
          </p:nvGrpSpPr>
          <p:grpSpPr bwMode="auto">
            <a:xfrm>
              <a:off x="4486533" y="2389589"/>
              <a:ext cx="2804460" cy="246063"/>
              <a:chOff x="3959" y="1316"/>
              <a:chExt cx="2051" cy="180"/>
            </a:xfrm>
          </p:grpSpPr>
          <p:sp>
            <p:nvSpPr>
              <p:cNvPr id="57389" name="Rectangle 10">
                <a:extLst>
                  <a:ext uri="{FF2B5EF4-FFF2-40B4-BE49-F238E27FC236}">
                    <a16:creationId xmlns:a16="http://schemas.microsoft.com/office/drawing/2014/main" id="{E35ABA34-4B63-4D5F-8787-BDE2770C3AC6}"/>
                  </a:ext>
                </a:extLst>
              </p:cNvPr>
              <p:cNvSpPr>
                <a:spLocks noChangeAspect="1" noChangeArrowheads="1"/>
              </p:cNvSpPr>
              <p:nvPr/>
            </p:nvSpPr>
            <p:spPr bwMode="auto">
              <a:xfrm>
                <a:off x="3959" y="1356"/>
                <a:ext cx="111" cy="111"/>
              </a:xfrm>
              <a:prstGeom prst="rect">
                <a:avLst/>
              </a:prstGeom>
              <a:solidFill>
                <a:srgbClr val="00B050"/>
              </a:solidFill>
              <a:ln>
                <a:noFill/>
              </a:ln>
              <a:extLst>
                <a:ext uri="{91240B29-F687-4F45-9708-019B960494DF}">
                  <a14:hiddenLine xmlns:a14="http://schemas.microsoft.com/office/drawing/2010/main" w="19050">
                    <a:solidFill>
                      <a:srgbClr val="000000"/>
                    </a:solidFill>
                    <a:miter lim="800000"/>
                    <a:headEnd/>
                    <a:tailEnd/>
                  </a14:hiddenLine>
                </a:ext>
              </a:extLst>
            </p:spPr>
            <p:txBody>
              <a:bodyPr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de-AT" altLang="de-DE" sz="1800">
                  <a:ea typeface="MS PGothic" panose="020B0600070205080204" pitchFamily="34" charset="-128"/>
                </a:endParaRPr>
              </a:p>
            </p:txBody>
          </p:sp>
          <p:sp>
            <p:nvSpPr>
              <p:cNvPr id="57390" name="Rectangle 11">
                <a:extLst>
                  <a:ext uri="{FF2B5EF4-FFF2-40B4-BE49-F238E27FC236}">
                    <a16:creationId xmlns:a16="http://schemas.microsoft.com/office/drawing/2014/main" id="{E065AE44-3CD1-497A-9356-5F1C83CBE3CD}"/>
                  </a:ext>
                </a:extLst>
              </p:cNvPr>
              <p:cNvSpPr>
                <a:spLocks noChangeArrowheads="1"/>
              </p:cNvSpPr>
              <p:nvPr/>
            </p:nvSpPr>
            <p:spPr bwMode="auto">
              <a:xfrm>
                <a:off x="4132" y="1316"/>
                <a:ext cx="1878"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de-DE" sz="1600">
                    <a:ea typeface="MS PGothic" panose="020B0600070205080204" pitchFamily="34" charset="-128"/>
                  </a:rPr>
                  <a:t>Denosumab 60 mg s.c. q6m</a:t>
                </a:r>
              </a:p>
            </p:txBody>
          </p:sp>
        </p:grpSp>
        <p:grpSp>
          <p:nvGrpSpPr>
            <p:cNvPr id="57386" name="Group 132">
              <a:extLst>
                <a:ext uri="{FF2B5EF4-FFF2-40B4-BE49-F238E27FC236}">
                  <a16:creationId xmlns:a16="http://schemas.microsoft.com/office/drawing/2014/main" id="{BBFF0EFB-896E-425C-B984-4347B295449F}"/>
                </a:ext>
              </a:extLst>
            </p:cNvPr>
            <p:cNvGrpSpPr>
              <a:grpSpLocks/>
            </p:cNvGrpSpPr>
            <p:nvPr/>
          </p:nvGrpSpPr>
          <p:grpSpPr bwMode="auto">
            <a:xfrm>
              <a:off x="4486531" y="2086376"/>
              <a:ext cx="2580547" cy="246063"/>
              <a:chOff x="3959" y="1095"/>
              <a:chExt cx="1887" cy="180"/>
            </a:xfrm>
          </p:grpSpPr>
          <p:sp>
            <p:nvSpPr>
              <p:cNvPr id="57387" name="Rectangle 133">
                <a:extLst>
                  <a:ext uri="{FF2B5EF4-FFF2-40B4-BE49-F238E27FC236}">
                    <a16:creationId xmlns:a16="http://schemas.microsoft.com/office/drawing/2014/main" id="{5517D1F2-3360-442B-B540-AB5644023678}"/>
                  </a:ext>
                </a:extLst>
              </p:cNvPr>
              <p:cNvSpPr>
                <a:spLocks noChangeArrowheads="1"/>
              </p:cNvSpPr>
              <p:nvPr/>
            </p:nvSpPr>
            <p:spPr bwMode="auto">
              <a:xfrm>
                <a:off x="4136" y="1095"/>
                <a:ext cx="171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de-DE" sz="1600">
                    <a:ea typeface="MS PGothic" panose="020B0600070205080204" pitchFamily="34" charset="-128"/>
                  </a:rPr>
                  <a:t>Alendronat 70 mg p.o. qw</a:t>
                </a:r>
              </a:p>
            </p:txBody>
          </p:sp>
          <p:sp>
            <p:nvSpPr>
              <p:cNvPr id="57388" name="Rectangle 134">
                <a:extLst>
                  <a:ext uri="{FF2B5EF4-FFF2-40B4-BE49-F238E27FC236}">
                    <a16:creationId xmlns:a16="http://schemas.microsoft.com/office/drawing/2014/main" id="{43D08C2B-FFCD-463A-A0DD-25A38945C40D}"/>
                  </a:ext>
                </a:extLst>
              </p:cNvPr>
              <p:cNvSpPr>
                <a:spLocks noChangeAspect="1" noChangeArrowheads="1"/>
              </p:cNvSpPr>
              <p:nvPr/>
            </p:nvSpPr>
            <p:spPr bwMode="auto">
              <a:xfrm>
                <a:off x="3959" y="1134"/>
                <a:ext cx="111" cy="108"/>
              </a:xfrm>
              <a:prstGeom prst="rect">
                <a:avLst/>
              </a:prstGeom>
              <a:solidFill>
                <a:schemeClr val="tx2"/>
              </a:solidFill>
              <a:ln>
                <a:noFill/>
              </a:ln>
              <a:extLst>
                <a:ext uri="{91240B29-F687-4F45-9708-019B960494DF}">
                  <a14:hiddenLine xmlns:a14="http://schemas.microsoft.com/office/drawing/2010/main" w="19050">
                    <a:solidFill>
                      <a:srgbClr val="000000"/>
                    </a:solidFill>
                    <a:miter lim="800000"/>
                    <a:headEnd/>
                    <a:tailEnd/>
                  </a14:hiddenLine>
                </a:ext>
              </a:extLst>
            </p:spPr>
            <p:txBody>
              <a:bodyPr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de-AT" altLang="de-DE" sz="1800">
                  <a:ea typeface="MS PGothic" panose="020B0600070205080204" pitchFamily="34" charset="-128"/>
                </a:endParaRPr>
              </a:p>
            </p:txBody>
          </p:sp>
        </p:grpSp>
      </p:grpSp>
      <p:sp>
        <p:nvSpPr>
          <p:cNvPr id="57375" name="Rechteck 139">
            <a:extLst>
              <a:ext uri="{FF2B5EF4-FFF2-40B4-BE49-F238E27FC236}">
                <a16:creationId xmlns:a16="http://schemas.microsoft.com/office/drawing/2014/main" id="{F1EC782E-E080-446F-B21D-92869B61102A}"/>
              </a:ext>
            </a:extLst>
          </p:cNvPr>
          <p:cNvSpPr>
            <a:spLocks noChangeArrowheads="1"/>
          </p:cNvSpPr>
          <p:nvPr/>
        </p:nvSpPr>
        <p:spPr bwMode="auto">
          <a:xfrm>
            <a:off x="5613400" y="3630613"/>
            <a:ext cx="364807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FontTx/>
              <a:buNone/>
            </a:pPr>
            <a:r>
              <a:rPr lang="en-US" altLang="de-DE" sz="1400">
                <a:ea typeface="MS PGothic" panose="020B0600070205080204" pitchFamily="34" charset="-128"/>
              </a:rPr>
              <a:t>* Relativer Unterschied der BMD-Änderung </a:t>
            </a:r>
          </a:p>
          <a:p>
            <a:pPr eaLnBrk="1" hangingPunct="1">
              <a:spcBef>
                <a:spcPct val="50000"/>
              </a:spcBef>
              <a:buClrTx/>
              <a:buFontTx/>
              <a:buNone/>
            </a:pPr>
            <a:r>
              <a:rPr lang="en-US" altLang="de-DE" sz="1400">
                <a:ea typeface="MS PGothic" panose="020B0600070205080204" pitchFamily="34" charset="-128"/>
              </a:rPr>
              <a:t>berechnet aus den absoluten Zahlen</a:t>
            </a:r>
            <a:endParaRPr lang="de-DE" altLang="de-DE" sz="1400">
              <a:ea typeface="MS PGothic" panose="020B0600070205080204" pitchFamily="34" charset="-128"/>
            </a:endParaRPr>
          </a:p>
        </p:txBody>
      </p:sp>
      <p:sp>
        <p:nvSpPr>
          <p:cNvPr id="57376" name="Rectangle 11">
            <a:extLst>
              <a:ext uri="{FF2B5EF4-FFF2-40B4-BE49-F238E27FC236}">
                <a16:creationId xmlns:a16="http://schemas.microsoft.com/office/drawing/2014/main" id="{E926D97C-77FC-445A-BF6E-89FB6558AD0C}"/>
              </a:ext>
            </a:extLst>
          </p:cNvPr>
          <p:cNvSpPr>
            <a:spLocks noChangeArrowheads="1"/>
          </p:cNvSpPr>
          <p:nvPr/>
        </p:nvSpPr>
        <p:spPr bwMode="gray">
          <a:xfrm>
            <a:off x="307975" y="215900"/>
            <a:ext cx="8704263"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2600" b="1">
                <a:solidFill>
                  <a:srgbClr val="FFFFFF"/>
                </a:solidFill>
              </a:rPr>
              <a:t>Größere BMD-Zunahme mit Denosumab vs. Alendronat an allen gemessenen Stellen </a:t>
            </a:r>
          </a:p>
          <a:p>
            <a:pPr eaLnBrk="1" hangingPunct="1">
              <a:lnSpc>
                <a:spcPct val="100000"/>
              </a:lnSpc>
              <a:spcBef>
                <a:spcPct val="0"/>
              </a:spcBef>
              <a:buClrTx/>
              <a:buFontTx/>
              <a:buNone/>
            </a:pPr>
            <a:r>
              <a:rPr lang="de-DE" altLang="de-DE" sz="2600" b="1" i="1">
                <a:solidFill>
                  <a:srgbClr val="FFFFFF"/>
                </a:solidFill>
              </a:rPr>
              <a:t>Phase-3-Studie (DECIDE)</a:t>
            </a:r>
          </a:p>
        </p:txBody>
      </p:sp>
      <p:grpSp>
        <p:nvGrpSpPr>
          <p:cNvPr id="57377" name="Group 204">
            <a:extLst>
              <a:ext uri="{FF2B5EF4-FFF2-40B4-BE49-F238E27FC236}">
                <a16:creationId xmlns:a16="http://schemas.microsoft.com/office/drawing/2014/main" id="{95755614-27D4-4DEE-8BC4-AEE3BC41CE42}"/>
              </a:ext>
            </a:extLst>
          </p:cNvPr>
          <p:cNvGrpSpPr>
            <a:grpSpLocks/>
          </p:cNvGrpSpPr>
          <p:nvPr/>
        </p:nvGrpSpPr>
        <p:grpSpPr bwMode="auto">
          <a:xfrm rot="159997">
            <a:off x="1128713" y="1654175"/>
            <a:ext cx="4484687" cy="765175"/>
            <a:chOff x="577851" y="1649412"/>
            <a:chExt cx="8124826" cy="1463882"/>
          </a:xfrm>
        </p:grpSpPr>
        <p:sp>
          <p:nvSpPr>
            <p:cNvPr id="111" name="Trapezoid 110">
              <a:extLst>
                <a:ext uri="{FF2B5EF4-FFF2-40B4-BE49-F238E27FC236}">
                  <a16:creationId xmlns:a16="http://schemas.microsoft.com/office/drawing/2014/main" id="{EB4E59CF-A7E3-4FC2-8994-AD274FF11EB7}"/>
                </a:ext>
              </a:extLst>
            </p:cNvPr>
            <p:cNvSpPr/>
            <p:nvPr/>
          </p:nvSpPr>
          <p:spPr bwMode="auto">
            <a:xfrm rot="16200000" flipH="1">
              <a:off x="4080084" y="-1941224"/>
              <a:ext cx="1005279" cy="8124826"/>
            </a:xfrm>
            <a:prstGeom prst="trapezoid">
              <a:avLst/>
            </a:prstGeom>
            <a:gradFill flip="none" rotWithShape="1">
              <a:gsLst>
                <a:gs pos="0">
                  <a:schemeClr val="tx1">
                    <a:lumMod val="85000"/>
                  </a:schemeClr>
                </a:gs>
                <a:gs pos="50000">
                  <a:schemeClr val="tx1">
                    <a:lumMod val="65000"/>
                  </a:schemeClr>
                </a:gs>
                <a:gs pos="100000">
                  <a:schemeClr val="tx1">
                    <a:lumMod val="50000"/>
                  </a:schemeClr>
                </a:gs>
              </a:gsLst>
              <a:lin ang="5400000" scaled="1"/>
              <a:tileRect/>
            </a:gradFill>
            <a:ln w="9525" cap="flat" cmpd="sng" algn="ctr">
              <a:noFill/>
              <a:prstDash val="solid"/>
              <a:round/>
              <a:headEnd type="none" w="med" len="med"/>
              <a:tailEnd type="none" w="med" len="med"/>
            </a:ln>
            <a:effectLst/>
          </p:spPr>
          <p:txBody>
            <a:bodyPr wrap="none" lIns="18288" tIns="18288" rIns="18288" bIns="18288" anchor="ctr"/>
            <a:lstStyle/>
            <a:p>
              <a:pPr algn="ctr" eaLnBrk="1" hangingPunct="1">
                <a:defRPr/>
              </a:pPr>
              <a:endParaRPr lang="en-US" sz="2000">
                <a:solidFill>
                  <a:srgbClr val="FFFFFF"/>
                </a:solidFill>
                <a:latin typeface="Arial" charset="0"/>
                <a:cs typeface="+mn-cs"/>
              </a:endParaRPr>
            </a:p>
          </p:txBody>
        </p:sp>
        <p:sp>
          <p:nvSpPr>
            <p:cNvPr id="112" name="Trapezoid 111">
              <a:extLst>
                <a:ext uri="{FF2B5EF4-FFF2-40B4-BE49-F238E27FC236}">
                  <a16:creationId xmlns:a16="http://schemas.microsoft.com/office/drawing/2014/main" id="{1789F0A6-1B2A-4165-8586-D7BF542EA460}"/>
                </a:ext>
              </a:extLst>
            </p:cNvPr>
            <p:cNvSpPr/>
            <p:nvPr/>
          </p:nvSpPr>
          <p:spPr bwMode="auto">
            <a:xfrm rot="5400000">
              <a:off x="4101957" y="-1510564"/>
              <a:ext cx="1005279" cy="8124828"/>
            </a:xfrm>
            <a:prstGeom prst="trapezoid">
              <a:avLst>
                <a:gd name="adj" fmla="val 36991"/>
              </a:avLst>
            </a:prstGeom>
            <a:gradFill flip="none" rotWithShape="1">
              <a:gsLst>
                <a:gs pos="0">
                  <a:schemeClr val="tx1">
                    <a:lumMod val="85000"/>
                  </a:schemeClr>
                </a:gs>
                <a:gs pos="50000">
                  <a:schemeClr val="tx1">
                    <a:lumMod val="65000"/>
                  </a:schemeClr>
                </a:gs>
                <a:gs pos="100000">
                  <a:schemeClr val="tx1">
                    <a:lumMod val="50000"/>
                  </a:schemeClr>
                </a:gs>
              </a:gsLst>
              <a:lin ang="5400000" scaled="1"/>
              <a:tileRect/>
            </a:gradFill>
            <a:ln w="9525" cap="flat" cmpd="sng" algn="ctr">
              <a:noFill/>
              <a:prstDash val="solid"/>
              <a:round/>
              <a:headEnd type="none" w="med" len="med"/>
              <a:tailEnd type="none" w="med" len="med"/>
            </a:ln>
            <a:effectLst/>
          </p:spPr>
          <p:txBody>
            <a:bodyPr wrap="none" lIns="18288" tIns="18288" rIns="18288" bIns="18288" anchor="ctr"/>
            <a:lstStyle/>
            <a:p>
              <a:pPr algn="ctr" eaLnBrk="1" hangingPunct="1">
                <a:defRPr/>
              </a:pPr>
              <a:endParaRPr lang="en-US" sz="2000">
                <a:solidFill>
                  <a:srgbClr val="FFFFFF"/>
                </a:solidFill>
                <a:latin typeface="Arial" charset="0"/>
                <a:cs typeface="+mn-cs"/>
              </a:endParaRPr>
            </a:p>
          </p:txBody>
        </p:sp>
      </p:grpSp>
      <p:sp useBgFill="1">
        <p:nvSpPr>
          <p:cNvPr id="57378" name="Rectangle 56">
            <a:extLst>
              <a:ext uri="{FF2B5EF4-FFF2-40B4-BE49-F238E27FC236}">
                <a16:creationId xmlns:a16="http://schemas.microsoft.com/office/drawing/2014/main" id="{4CFF8BD7-DD0B-4E6B-B034-C537F771C46D}"/>
              </a:ext>
            </a:extLst>
          </p:cNvPr>
          <p:cNvSpPr>
            <a:spLocks noChangeArrowheads="1"/>
          </p:cNvSpPr>
          <p:nvPr/>
        </p:nvSpPr>
        <p:spPr bwMode="auto">
          <a:xfrm>
            <a:off x="7413625" y="6692900"/>
            <a:ext cx="1695450" cy="165100"/>
          </a:xfrm>
          <a:prstGeom prst="rect">
            <a:avLst/>
          </a:prstGeom>
          <a:ln>
            <a:noFill/>
          </a:ln>
          <a:extLst>
            <a:ext uri="{91240B29-F687-4F45-9708-019B960494DF}">
              <a14:hiddenLine xmlns:a14="http://schemas.microsoft.com/office/drawing/2010/main" w="9525" algn="ctr">
                <a:solidFill>
                  <a:srgbClr val="000000"/>
                </a:solidFill>
                <a:round/>
                <a:headEnd/>
                <a:tailEnd/>
              </a14:hiddenLine>
            </a:ext>
          </a:extLst>
        </p:spPr>
        <p:txBody>
          <a:bodyPr wrap="none" lIns="18288" tIns="18288" rIns="18288" bIns="18288"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de-DE" altLang="de-DE" sz="2000"/>
          </a:p>
        </p:txBody>
      </p:sp>
      <p:sp>
        <p:nvSpPr>
          <p:cNvPr id="57379" name="Rectangle 210">
            <a:extLst>
              <a:ext uri="{FF2B5EF4-FFF2-40B4-BE49-F238E27FC236}">
                <a16:creationId xmlns:a16="http://schemas.microsoft.com/office/drawing/2014/main" id="{D464B56C-64BF-4F4F-8241-662777C31BB2}"/>
              </a:ext>
            </a:extLst>
          </p:cNvPr>
          <p:cNvSpPr>
            <a:spLocks noChangeArrowheads="1"/>
          </p:cNvSpPr>
          <p:nvPr/>
        </p:nvSpPr>
        <p:spPr bwMode="auto">
          <a:xfrm>
            <a:off x="1147763" y="2006600"/>
            <a:ext cx="1169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400" b="1" i="1">
                <a:solidFill>
                  <a:srgbClr val="D9D9D9"/>
                </a:solidFill>
                <a:latin typeface="Calibri" panose="020F0502020204030204" pitchFamily="34" charset="0"/>
              </a:rPr>
              <a:t>TRABEKULÄR</a:t>
            </a:r>
            <a:endParaRPr lang="en-US" altLang="de-DE" sz="1400">
              <a:solidFill>
                <a:srgbClr val="D9D9D9"/>
              </a:solidFill>
            </a:endParaRPr>
          </a:p>
          <a:p>
            <a:pPr eaLnBrk="1" hangingPunct="1">
              <a:lnSpc>
                <a:spcPct val="100000"/>
              </a:lnSpc>
              <a:spcBef>
                <a:spcPct val="0"/>
              </a:spcBef>
              <a:buClrTx/>
              <a:buFontTx/>
              <a:buNone/>
            </a:pPr>
            <a:endParaRPr lang="en-US" altLang="de-DE" sz="1400">
              <a:solidFill>
                <a:srgbClr val="D9D9D9"/>
              </a:solidFill>
            </a:endParaRPr>
          </a:p>
        </p:txBody>
      </p:sp>
      <p:sp>
        <p:nvSpPr>
          <p:cNvPr id="57380" name="Rectangle 211">
            <a:extLst>
              <a:ext uri="{FF2B5EF4-FFF2-40B4-BE49-F238E27FC236}">
                <a16:creationId xmlns:a16="http://schemas.microsoft.com/office/drawing/2014/main" id="{18656A25-CDC6-457C-A512-9F41950AAF69}"/>
              </a:ext>
            </a:extLst>
          </p:cNvPr>
          <p:cNvSpPr>
            <a:spLocks noChangeArrowheads="1"/>
          </p:cNvSpPr>
          <p:nvPr/>
        </p:nvSpPr>
        <p:spPr bwMode="auto">
          <a:xfrm>
            <a:off x="4619625" y="1739900"/>
            <a:ext cx="9112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de-DE" sz="1400" b="1" i="1">
                <a:solidFill>
                  <a:srgbClr val="D9D9D9"/>
                </a:solidFill>
                <a:latin typeface="Calibri" panose="020F0502020204030204" pitchFamily="34" charset="0"/>
              </a:rPr>
              <a:t>KORTIKAL</a:t>
            </a:r>
            <a:endParaRPr lang="en-US" altLang="de-DE" sz="1400">
              <a:solidFill>
                <a:srgbClr val="D9D9D9"/>
              </a:solidFill>
            </a:endParaRPr>
          </a:p>
          <a:p>
            <a:pPr eaLnBrk="1" hangingPunct="1">
              <a:lnSpc>
                <a:spcPct val="100000"/>
              </a:lnSpc>
              <a:spcBef>
                <a:spcPct val="0"/>
              </a:spcBef>
              <a:buClrTx/>
              <a:buFontTx/>
              <a:buNone/>
            </a:pPr>
            <a:endParaRPr lang="en-US" altLang="de-DE" sz="1400">
              <a:solidFill>
                <a:srgbClr val="D9D9D9"/>
              </a:solidFill>
            </a:endParaRPr>
          </a:p>
        </p:txBody>
      </p:sp>
      <p:sp>
        <p:nvSpPr>
          <p:cNvPr id="57381" name="TextBox 116">
            <a:extLst>
              <a:ext uri="{FF2B5EF4-FFF2-40B4-BE49-F238E27FC236}">
                <a16:creationId xmlns:a16="http://schemas.microsoft.com/office/drawing/2014/main" id="{FF7D3741-3A4A-4464-BFC8-E8889B86641C}"/>
              </a:ext>
            </a:extLst>
          </p:cNvPr>
          <p:cNvSpPr txBox="1">
            <a:spLocks noChangeArrowheads="1"/>
          </p:cNvSpPr>
          <p:nvPr/>
        </p:nvSpPr>
        <p:spPr bwMode="auto">
          <a:xfrm>
            <a:off x="157163" y="6400800"/>
            <a:ext cx="3149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a-DK" altLang="de-DE" sz="1000"/>
              <a:t>Brown JP et al. J Bone Miner Res 2009; 24 153–161</a:t>
            </a:r>
            <a:endParaRPr lang="de-DE" altLang="de-DE" sz="1000"/>
          </a:p>
        </p:txBody>
      </p:sp>
      <p:sp>
        <p:nvSpPr>
          <p:cNvPr id="57382" name="TextBox 112">
            <a:extLst>
              <a:ext uri="{FF2B5EF4-FFF2-40B4-BE49-F238E27FC236}">
                <a16:creationId xmlns:a16="http://schemas.microsoft.com/office/drawing/2014/main" id="{E1EF4970-9817-4103-BD46-6B929D4F43E8}"/>
              </a:ext>
            </a:extLst>
          </p:cNvPr>
          <p:cNvSpPr txBox="1">
            <a:spLocks noChangeArrowheads="1"/>
          </p:cNvSpPr>
          <p:nvPr/>
        </p:nvSpPr>
        <p:spPr bwMode="auto">
          <a:xfrm>
            <a:off x="193675" y="6616700"/>
            <a:ext cx="2189163" cy="19843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Bef>
                <a:spcPct val="0"/>
              </a:spcBef>
              <a:buClrTx/>
              <a:buFontTx/>
              <a:buNone/>
            </a:pPr>
            <a:endParaRPr lang="de-DE" altLang="de-DE" sz="180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Line 77">
            <a:extLst>
              <a:ext uri="{FF2B5EF4-FFF2-40B4-BE49-F238E27FC236}">
                <a16:creationId xmlns:a16="http://schemas.microsoft.com/office/drawing/2014/main" id="{455BDF9A-80BE-4FAB-BC4A-A6D047AEB8CC}"/>
              </a:ext>
            </a:extLst>
          </p:cNvPr>
          <p:cNvSpPr>
            <a:spLocks noChangeShapeType="1"/>
          </p:cNvSpPr>
          <p:nvPr/>
        </p:nvSpPr>
        <p:spPr bwMode="auto">
          <a:xfrm>
            <a:off x="5462588" y="6562725"/>
            <a:ext cx="298450" cy="0"/>
          </a:xfrm>
          <a:prstGeom prst="line">
            <a:avLst/>
          </a:prstGeom>
          <a:noFill/>
          <a:ln w="28575">
            <a:solidFill>
              <a:srgbClr val="FF99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395" name="Oval 78">
            <a:extLst>
              <a:ext uri="{FF2B5EF4-FFF2-40B4-BE49-F238E27FC236}">
                <a16:creationId xmlns:a16="http://schemas.microsoft.com/office/drawing/2014/main" id="{A8EA9F13-447D-4D2D-929C-2E72B40032F0}"/>
              </a:ext>
            </a:extLst>
          </p:cNvPr>
          <p:cNvSpPr>
            <a:spLocks noChangeArrowheads="1"/>
          </p:cNvSpPr>
          <p:nvPr/>
        </p:nvSpPr>
        <p:spPr bwMode="auto">
          <a:xfrm>
            <a:off x="5603875" y="6524625"/>
            <a:ext cx="52388" cy="85725"/>
          </a:xfrm>
          <a:prstGeom prst="ellipse">
            <a:avLst/>
          </a:prstGeom>
          <a:solidFill>
            <a:srgbClr val="FF9900"/>
          </a:solidFill>
          <a:ln w="19050">
            <a:solidFill>
              <a:srgbClr val="FF9900"/>
            </a:solidFill>
            <a:round/>
            <a:headEnd/>
            <a:tailEnd/>
          </a:ln>
        </p:spPr>
        <p:txBody>
          <a:bodyPr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fr-FR" altLang="de-DE" sz="1800">
              <a:solidFill>
                <a:srgbClr val="FFFFFF"/>
              </a:solidFill>
              <a:latin typeface="Calibri" panose="020F0502020204030204" pitchFamily="34" charset="0"/>
              <a:ea typeface="MS PGothic" panose="020B0600070205080204" pitchFamily="34" charset="-128"/>
            </a:endParaRPr>
          </a:p>
        </p:txBody>
      </p:sp>
      <p:sp>
        <p:nvSpPr>
          <p:cNvPr id="59396" name="Rectangle 79">
            <a:extLst>
              <a:ext uri="{FF2B5EF4-FFF2-40B4-BE49-F238E27FC236}">
                <a16:creationId xmlns:a16="http://schemas.microsoft.com/office/drawing/2014/main" id="{1330039F-9BED-4DB8-8A9F-46AC25245069}"/>
              </a:ext>
            </a:extLst>
          </p:cNvPr>
          <p:cNvSpPr>
            <a:spLocks noChangeArrowheads="1"/>
          </p:cNvSpPr>
          <p:nvPr/>
        </p:nvSpPr>
        <p:spPr bwMode="auto">
          <a:xfrm>
            <a:off x="5805488" y="6453188"/>
            <a:ext cx="2260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400">
                <a:solidFill>
                  <a:srgbClr val="FFFFFF"/>
                </a:solidFill>
                <a:latin typeface="Calibri" panose="020F0502020204030204" pitchFamily="34" charset="0"/>
              </a:rPr>
              <a:t>Alendronat 70 mg qw (n = 241)</a:t>
            </a:r>
            <a:endParaRPr lang="en-US" altLang="de-DE" sz="1400">
              <a:solidFill>
                <a:srgbClr val="FFFFFF"/>
              </a:solidFill>
              <a:latin typeface="Calibri" panose="020F0502020204030204" pitchFamily="34" charset="0"/>
              <a:ea typeface="MS PGothic" panose="020B0600070205080204" pitchFamily="34" charset="-128"/>
            </a:endParaRPr>
          </a:p>
        </p:txBody>
      </p:sp>
      <p:sp>
        <p:nvSpPr>
          <p:cNvPr id="59397" name="Line 80">
            <a:extLst>
              <a:ext uri="{FF2B5EF4-FFF2-40B4-BE49-F238E27FC236}">
                <a16:creationId xmlns:a16="http://schemas.microsoft.com/office/drawing/2014/main" id="{1C71E90E-40F7-4C45-B8AE-B914023A47F1}"/>
              </a:ext>
            </a:extLst>
          </p:cNvPr>
          <p:cNvSpPr>
            <a:spLocks noChangeShapeType="1"/>
          </p:cNvSpPr>
          <p:nvPr/>
        </p:nvSpPr>
        <p:spPr bwMode="auto">
          <a:xfrm>
            <a:off x="5462588" y="6299200"/>
            <a:ext cx="298450" cy="0"/>
          </a:xfrm>
          <a:prstGeom prst="line">
            <a:avLst/>
          </a:prstGeom>
          <a:noFill/>
          <a:ln w="28575">
            <a:solidFill>
              <a:srgbClr val="00B05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398" name="Oval 81">
            <a:extLst>
              <a:ext uri="{FF2B5EF4-FFF2-40B4-BE49-F238E27FC236}">
                <a16:creationId xmlns:a16="http://schemas.microsoft.com/office/drawing/2014/main" id="{C17F1562-A706-4E83-B1EC-44D262E576BD}"/>
              </a:ext>
            </a:extLst>
          </p:cNvPr>
          <p:cNvSpPr>
            <a:spLocks noChangeArrowheads="1"/>
          </p:cNvSpPr>
          <p:nvPr/>
        </p:nvSpPr>
        <p:spPr bwMode="auto">
          <a:xfrm>
            <a:off x="5592763" y="6261100"/>
            <a:ext cx="52387" cy="85725"/>
          </a:xfrm>
          <a:prstGeom prst="ellipse">
            <a:avLst/>
          </a:prstGeom>
          <a:solidFill>
            <a:srgbClr val="00B050"/>
          </a:solidFill>
          <a:ln w="9525">
            <a:solidFill>
              <a:srgbClr val="00B050"/>
            </a:solidFill>
            <a:round/>
            <a:headEnd/>
            <a:tailEnd/>
          </a:ln>
        </p:spPr>
        <p:txBody>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fr-FR" altLang="de-DE" sz="1800">
              <a:solidFill>
                <a:srgbClr val="FFFFFF"/>
              </a:solidFill>
              <a:latin typeface="Calibri" panose="020F0502020204030204" pitchFamily="34" charset="0"/>
              <a:ea typeface="MS PGothic" panose="020B0600070205080204" pitchFamily="34" charset="-128"/>
            </a:endParaRPr>
          </a:p>
        </p:txBody>
      </p:sp>
      <p:sp>
        <p:nvSpPr>
          <p:cNvPr id="59399" name="Rectangle 82">
            <a:extLst>
              <a:ext uri="{FF2B5EF4-FFF2-40B4-BE49-F238E27FC236}">
                <a16:creationId xmlns:a16="http://schemas.microsoft.com/office/drawing/2014/main" id="{98E1EB00-C923-4F91-A630-2E47957FB292}"/>
              </a:ext>
            </a:extLst>
          </p:cNvPr>
          <p:cNvSpPr>
            <a:spLocks noChangeArrowheads="1"/>
          </p:cNvSpPr>
          <p:nvPr/>
        </p:nvSpPr>
        <p:spPr bwMode="auto">
          <a:xfrm>
            <a:off x="5754688" y="6194425"/>
            <a:ext cx="24653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de-DE" sz="1400">
                <a:solidFill>
                  <a:srgbClr val="FFFFFF"/>
                </a:solidFill>
                <a:latin typeface="Calibri" panose="020F0502020204030204" pitchFamily="34" charset="0"/>
              </a:rPr>
              <a:t> </a:t>
            </a:r>
            <a:r>
              <a:rPr lang="de-DE" altLang="de-DE" sz="1400">
                <a:solidFill>
                  <a:srgbClr val="FFFFFF"/>
                </a:solidFill>
                <a:latin typeface="Calibri" panose="020F0502020204030204" pitchFamily="34" charset="0"/>
              </a:rPr>
              <a:t>Denosumab 60 mg q6m (n = 246)</a:t>
            </a:r>
            <a:endParaRPr lang="en-US" altLang="de-DE" sz="1400">
              <a:solidFill>
                <a:srgbClr val="FFFFFF"/>
              </a:solidFill>
              <a:latin typeface="Calibri" panose="020F0502020204030204" pitchFamily="34" charset="0"/>
              <a:ea typeface="MS PGothic" panose="020B0600070205080204" pitchFamily="34" charset="-128"/>
            </a:endParaRPr>
          </a:p>
        </p:txBody>
      </p:sp>
      <p:sp>
        <p:nvSpPr>
          <p:cNvPr id="59400" name="Rectangle 3">
            <a:extLst>
              <a:ext uri="{FF2B5EF4-FFF2-40B4-BE49-F238E27FC236}">
                <a16:creationId xmlns:a16="http://schemas.microsoft.com/office/drawing/2014/main" id="{ED1E6475-840C-4255-8907-5E7F6D1FEBD3}"/>
              </a:ext>
            </a:extLst>
          </p:cNvPr>
          <p:cNvSpPr>
            <a:spLocks noChangeArrowheads="1"/>
          </p:cNvSpPr>
          <p:nvPr/>
        </p:nvSpPr>
        <p:spPr bwMode="auto">
          <a:xfrm>
            <a:off x="169863" y="6078538"/>
            <a:ext cx="78009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000">
                <a:solidFill>
                  <a:srgbClr val="FFFFFF"/>
                </a:solidFill>
              </a:rPr>
              <a:t>n = </a:t>
            </a:r>
            <a:r>
              <a:rPr lang="en-US" altLang="de-DE" sz="1000"/>
              <a:t>Anzahl an Patienten, die eine Baseline- und  ≥ 1 Evaluation danach haben</a:t>
            </a:r>
          </a:p>
          <a:p>
            <a:pPr eaLnBrk="1" hangingPunct="1">
              <a:lnSpc>
                <a:spcPct val="100000"/>
              </a:lnSpc>
              <a:spcBef>
                <a:spcPct val="0"/>
              </a:spcBef>
              <a:buClrTx/>
              <a:buFontTx/>
              <a:buNone/>
            </a:pPr>
            <a:endParaRPr lang="en-US" altLang="de-DE" sz="1000">
              <a:solidFill>
                <a:srgbClr val="FFFFFF"/>
              </a:solidFill>
            </a:endParaRPr>
          </a:p>
          <a:p>
            <a:pPr eaLnBrk="1" hangingPunct="1">
              <a:lnSpc>
                <a:spcPct val="100000"/>
              </a:lnSpc>
              <a:spcBef>
                <a:spcPct val="0"/>
              </a:spcBef>
              <a:buClrTx/>
              <a:buFontTx/>
              <a:buNone/>
            </a:pPr>
            <a:r>
              <a:rPr lang="de-DE" altLang="de-DE" sz="1000">
                <a:solidFill>
                  <a:srgbClr val="FFFFFF"/>
                </a:solidFill>
              </a:rPr>
              <a:t>Kendler DL, et al.</a:t>
            </a:r>
            <a:r>
              <a:rPr lang="en-US" altLang="de-DE" sz="1000">
                <a:solidFill>
                  <a:srgbClr val="FFFFFF"/>
                </a:solidFill>
              </a:rPr>
              <a:t> </a:t>
            </a:r>
            <a:r>
              <a:rPr lang="de-DE" altLang="de-DE" sz="1000" i="1">
                <a:solidFill>
                  <a:srgbClr val="FFFFFF"/>
                </a:solidFill>
              </a:rPr>
              <a:t>J Bone Miner Res.</a:t>
            </a:r>
            <a:r>
              <a:rPr lang="en-US" altLang="de-DE" sz="1000">
                <a:solidFill>
                  <a:srgbClr val="FFFFFF"/>
                </a:solidFill>
              </a:rPr>
              <a:t> </a:t>
            </a:r>
            <a:r>
              <a:rPr lang="de-DE" altLang="de-DE" sz="1000">
                <a:solidFill>
                  <a:srgbClr val="FFFFFF"/>
                </a:solidFill>
              </a:rPr>
              <a:t>2010;25:72-81</a:t>
            </a:r>
            <a:endParaRPr lang="en-US" altLang="de-DE" sz="1000">
              <a:solidFill>
                <a:srgbClr val="FFFFFF"/>
              </a:solidFill>
            </a:endParaRPr>
          </a:p>
          <a:p>
            <a:pPr eaLnBrk="1" hangingPunct="1">
              <a:lnSpc>
                <a:spcPct val="100000"/>
              </a:lnSpc>
              <a:spcBef>
                <a:spcPct val="0"/>
              </a:spcBef>
              <a:buClrTx/>
              <a:buFontTx/>
              <a:buNone/>
            </a:pPr>
            <a:endParaRPr lang="en-US" altLang="de-DE" sz="1000">
              <a:solidFill>
                <a:srgbClr val="FFFFFF"/>
              </a:solidFill>
              <a:ea typeface="MS PGothic" panose="020B0600070205080204" pitchFamily="34" charset="-128"/>
            </a:endParaRPr>
          </a:p>
        </p:txBody>
      </p:sp>
      <p:sp>
        <p:nvSpPr>
          <p:cNvPr id="407" name="Rectangle 11">
            <a:extLst>
              <a:ext uri="{FF2B5EF4-FFF2-40B4-BE49-F238E27FC236}">
                <a16:creationId xmlns:a16="http://schemas.microsoft.com/office/drawing/2014/main" id="{E8950C95-E61A-41F8-9123-168710242C9A}"/>
              </a:ext>
            </a:extLst>
          </p:cNvPr>
          <p:cNvSpPr>
            <a:spLocks noChangeArrowheads="1"/>
          </p:cNvSpPr>
          <p:nvPr/>
        </p:nvSpPr>
        <p:spPr bwMode="gray">
          <a:xfrm>
            <a:off x="307975" y="111125"/>
            <a:ext cx="8704263" cy="1254125"/>
          </a:xfrm>
          <a:prstGeom prst="rect">
            <a:avLst/>
          </a:prstGeom>
          <a:noFill/>
          <a:ln w="9525" algn="ctr">
            <a:noFill/>
            <a:miter lim="800000"/>
            <a:headEnd/>
            <a:tailEnd/>
          </a:ln>
          <a:effec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de-DE" altLang="de-DE" sz="2600" b="1">
                <a:solidFill>
                  <a:srgbClr val="FFFFFF"/>
                </a:solidFill>
              </a:rPr>
              <a:t>Größere BMD-Zunahme mit Denosumab vs. ALN bei ALN-vorbehandelten Frauen an allen gemessenen Stellen </a:t>
            </a:r>
            <a:r>
              <a:rPr lang="de-DE" altLang="de-DE" sz="2400" b="1" i="1">
                <a:solidFill>
                  <a:srgbClr val="FFFFFF"/>
                </a:solidFill>
              </a:rPr>
              <a:t>Phase-3-STAND-Studie</a:t>
            </a:r>
            <a:endParaRPr lang="en-US" altLang="de-DE" sz="2400" b="1" i="1">
              <a:solidFill>
                <a:srgbClr val="FFFFFF"/>
              </a:solidFill>
              <a:effectLst>
                <a:outerShdw blurRad="38100" dist="38100" dir="2700000" algn="tl">
                  <a:srgbClr val="000000"/>
                </a:outerShdw>
              </a:effectLst>
              <a:ea typeface="MS PGothic" pitchFamily="34" charset="-128"/>
            </a:endParaRPr>
          </a:p>
        </p:txBody>
      </p:sp>
      <p:sp>
        <p:nvSpPr>
          <p:cNvPr id="59402" name="Text Box 14">
            <a:extLst>
              <a:ext uri="{FF2B5EF4-FFF2-40B4-BE49-F238E27FC236}">
                <a16:creationId xmlns:a16="http://schemas.microsoft.com/office/drawing/2014/main" id="{B2B398AA-39FA-4CF9-AEB8-5608325C3736}"/>
              </a:ext>
            </a:extLst>
          </p:cNvPr>
          <p:cNvSpPr txBox="1">
            <a:spLocks noChangeArrowheads="1"/>
          </p:cNvSpPr>
          <p:nvPr/>
        </p:nvSpPr>
        <p:spPr bwMode="auto">
          <a:xfrm>
            <a:off x="1522413" y="5546725"/>
            <a:ext cx="11557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Bef>
                <a:spcPct val="50000"/>
              </a:spcBef>
              <a:buClrTx/>
              <a:buFontTx/>
              <a:buNone/>
            </a:pPr>
            <a:r>
              <a:rPr lang="de-DE" altLang="de-DE" sz="1200">
                <a:solidFill>
                  <a:srgbClr val="FFFFFF"/>
                </a:solidFill>
                <a:latin typeface="Calibri" panose="020F0502020204030204" pitchFamily="34" charset="0"/>
              </a:rPr>
              <a:t>*p ≤ 0,01</a:t>
            </a:r>
            <a:endParaRPr lang="en-US" altLang="de-DE" sz="1200">
              <a:solidFill>
                <a:srgbClr val="FFFFFF"/>
              </a:solidFill>
              <a:latin typeface="Calibri" panose="020F0502020204030204" pitchFamily="34" charset="0"/>
            </a:endParaRPr>
          </a:p>
          <a:p>
            <a:pPr>
              <a:lnSpc>
                <a:spcPct val="100000"/>
              </a:lnSpc>
              <a:spcBef>
                <a:spcPct val="50000"/>
              </a:spcBef>
              <a:buClrTx/>
              <a:buFontTx/>
              <a:buNone/>
            </a:pPr>
            <a:r>
              <a:rPr lang="de-DE" altLang="de-DE" sz="1200" i="1">
                <a:solidFill>
                  <a:srgbClr val="FFFFFF"/>
                </a:solidFill>
                <a:latin typeface="Calibri" panose="020F0502020204030204" pitchFamily="34" charset="0"/>
              </a:rPr>
              <a:t>#p &lt; 0,0001</a:t>
            </a:r>
            <a:endParaRPr lang="en-US" altLang="de-DE" sz="1200">
              <a:solidFill>
                <a:srgbClr val="FFFFFF"/>
              </a:solidFill>
              <a:latin typeface="Calibri" panose="020F0502020204030204" pitchFamily="34" charset="0"/>
              <a:ea typeface="MS PGothic" panose="020B0600070205080204" pitchFamily="34" charset="-128"/>
            </a:endParaRPr>
          </a:p>
        </p:txBody>
      </p:sp>
      <p:grpSp>
        <p:nvGrpSpPr>
          <p:cNvPr id="59403" name="Group 97">
            <a:extLst>
              <a:ext uri="{FF2B5EF4-FFF2-40B4-BE49-F238E27FC236}">
                <a16:creationId xmlns:a16="http://schemas.microsoft.com/office/drawing/2014/main" id="{E04DA5E7-A863-4A2D-81AE-C053F0684023}"/>
              </a:ext>
            </a:extLst>
          </p:cNvPr>
          <p:cNvGrpSpPr>
            <a:grpSpLocks/>
          </p:cNvGrpSpPr>
          <p:nvPr/>
        </p:nvGrpSpPr>
        <p:grpSpPr bwMode="auto">
          <a:xfrm>
            <a:off x="-738188" y="2043113"/>
            <a:ext cx="0" cy="509587"/>
            <a:chOff x="3907" y="1272"/>
            <a:chExt cx="43" cy="528"/>
          </a:xfrm>
        </p:grpSpPr>
        <p:sp>
          <p:nvSpPr>
            <p:cNvPr id="59591" name="Line 48">
              <a:extLst>
                <a:ext uri="{FF2B5EF4-FFF2-40B4-BE49-F238E27FC236}">
                  <a16:creationId xmlns:a16="http://schemas.microsoft.com/office/drawing/2014/main" id="{716327E0-2522-4B22-A1B2-119A925DB293}"/>
                </a:ext>
              </a:extLst>
            </p:cNvPr>
            <p:cNvSpPr>
              <a:spLocks noChangeShapeType="1"/>
            </p:cNvSpPr>
            <p:nvPr/>
          </p:nvSpPr>
          <p:spPr bwMode="auto">
            <a:xfrm>
              <a:off x="-738188" y="2147483647"/>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592" name="Line 54">
              <a:extLst>
                <a:ext uri="{FF2B5EF4-FFF2-40B4-BE49-F238E27FC236}">
                  <a16:creationId xmlns:a16="http://schemas.microsoft.com/office/drawing/2014/main" id="{31051B4D-64A4-43ED-8DC9-410335C8C3D3}"/>
                </a:ext>
              </a:extLst>
            </p:cNvPr>
            <p:cNvSpPr>
              <a:spLocks noChangeShapeType="1"/>
            </p:cNvSpPr>
            <p:nvPr/>
          </p:nvSpPr>
          <p:spPr bwMode="auto">
            <a:xfrm>
              <a:off x="-738188" y="2147483647"/>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grpSp>
      <p:sp>
        <p:nvSpPr>
          <p:cNvPr id="59404" name="Rectangle 319">
            <a:extLst>
              <a:ext uri="{FF2B5EF4-FFF2-40B4-BE49-F238E27FC236}">
                <a16:creationId xmlns:a16="http://schemas.microsoft.com/office/drawing/2014/main" id="{16F5E70F-C4D8-4D9D-AF8D-DC00930313CF}"/>
              </a:ext>
            </a:extLst>
          </p:cNvPr>
          <p:cNvSpPr>
            <a:spLocks noChangeArrowheads="1"/>
          </p:cNvSpPr>
          <p:nvPr/>
        </p:nvSpPr>
        <p:spPr bwMode="auto">
          <a:xfrm>
            <a:off x="4021138" y="5546725"/>
            <a:ext cx="1009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200">
                <a:solidFill>
                  <a:srgbClr val="FFFFFF"/>
                </a:solidFill>
                <a:latin typeface="Calibri" panose="020F0502020204030204" pitchFamily="34" charset="0"/>
              </a:rPr>
              <a:t>*p &lt; 0,05</a:t>
            </a:r>
            <a:r>
              <a:rPr lang="en-US" altLang="de-DE" sz="1200">
                <a:solidFill>
                  <a:srgbClr val="FFFFFF"/>
                </a:solidFill>
                <a:latin typeface="Calibri" panose="020F0502020204030204" pitchFamily="34" charset="0"/>
              </a:rPr>
              <a:t> </a:t>
            </a:r>
          </a:p>
          <a:p>
            <a:pPr eaLnBrk="1" hangingPunct="1">
              <a:lnSpc>
                <a:spcPct val="100000"/>
              </a:lnSpc>
              <a:spcBef>
                <a:spcPct val="0"/>
              </a:spcBef>
              <a:buClrTx/>
              <a:buFontTx/>
              <a:buNone/>
            </a:pPr>
            <a:r>
              <a:rPr lang="de-DE" altLang="de-DE" sz="1200" i="1">
                <a:solidFill>
                  <a:srgbClr val="FFFFFF"/>
                </a:solidFill>
                <a:latin typeface="Calibri" panose="020F0502020204030204" pitchFamily="34" charset="0"/>
              </a:rPr>
              <a:t>#p &lt; 0,0001</a:t>
            </a:r>
            <a:endParaRPr lang="en-US" altLang="de-DE" sz="1200">
              <a:solidFill>
                <a:srgbClr val="FFFFFF"/>
              </a:solidFill>
              <a:latin typeface="Calibri" panose="020F0502020204030204" pitchFamily="34" charset="0"/>
              <a:ea typeface="MS PGothic" panose="020B0600070205080204" pitchFamily="34" charset="-128"/>
            </a:endParaRPr>
          </a:p>
        </p:txBody>
      </p:sp>
      <p:sp>
        <p:nvSpPr>
          <p:cNvPr id="59405" name="Text Box 185">
            <a:extLst>
              <a:ext uri="{FF2B5EF4-FFF2-40B4-BE49-F238E27FC236}">
                <a16:creationId xmlns:a16="http://schemas.microsoft.com/office/drawing/2014/main" id="{72DBAAF7-F02F-499C-90B0-54C42DED0D9E}"/>
              </a:ext>
            </a:extLst>
          </p:cNvPr>
          <p:cNvSpPr txBox="1">
            <a:spLocks noChangeArrowheads="1"/>
          </p:cNvSpPr>
          <p:nvPr/>
        </p:nvSpPr>
        <p:spPr bwMode="auto">
          <a:xfrm>
            <a:off x="7296150" y="5608638"/>
            <a:ext cx="9747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Bef>
                <a:spcPct val="50000"/>
              </a:spcBef>
              <a:buClrTx/>
              <a:buFontTx/>
              <a:buNone/>
            </a:pPr>
            <a:r>
              <a:rPr lang="de-DE" altLang="de-DE" sz="1200">
                <a:solidFill>
                  <a:srgbClr val="FFFFFF"/>
                </a:solidFill>
                <a:latin typeface="Calibri" panose="020F0502020204030204" pitchFamily="34" charset="0"/>
              </a:rPr>
              <a:t>*</a:t>
            </a:r>
            <a:r>
              <a:rPr lang="de-DE" altLang="de-DE" sz="1200" i="1">
                <a:solidFill>
                  <a:srgbClr val="FFFFFF"/>
                </a:solidFill>
                <a:latin typeface="Calibri" panose="020F0502020204030204" pitchFamily="34" charset="0"/>
              </a:rPr>
              <a:t>p = 0,0121</a:t>
            </a:r>
            <a:endParaRPr lang="en-US" altLang="de-DE" sz="1200">
              <a:solidFill>
                <a:srgbClr val="FFFFFF"/>
              </a:solidFill>
              <a:latin typeface="Calibri" panose="020F0502020204030204" pitchFamily="34" charset="0"/>
              <a:ea typeface="MS PGothic" panose="020B0600070205080204" pitchFamily="34" charset="-128"/>
            </a:endParaRPr>
          </a:p>
        </p:txBody>
      </p:sp>
      <p:sp>
        <p:nvSpPr>
          <p:cNvPr id="59406" name="Rectangle 7">
            <a:extLst>
              <a:ext uri="{FF2B5EF4-FFF2-40B4-BE49-F238E27FC236}">
                <a16:creationId xmlns:a16="http://schemas.microsoft.com/office/drawing/2014/main" id="{2C8A8C31-E117-4C3D-8D04-5FE8E4C4635A}"/>
              </a:ext>
            </a:extLst>
          </p:cNvPr>
          <p:cNvSpPr>
            <a:spLocks noChangeArrowheads="1"/>
          </p:cNvSpPr>
          <p:nvPr/>
        </p:nvSpPr>
        <p:spPr bwMode="auto">
          <a:xfrm>
            <a:off x="7197725" y="5372100"/>
            <a:ext cx="1119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400" b="1">
                <a:solidFill>
                  <a:srgbClr val="FFFFFF"/>
                </a:solidFill>
                <a:latin typeface="Calibri" panose="020F0502020204030204" pitchFamily="34" charset="0"/>
              </a:rPr>
              <a:t>Studienmonat</a:t>
            </a:r>
            <a:endParaRPr lang="en-US" altLang="de-DE" sz="1400" b="1">
              <a:solidFill>
                <a:srgbClr val="FFFFFF"/>
              </a:solidFill>
              <a:latin typeface="Calibri" panose="020F0502020204030204" pitchFamily="34" charset="0"/>
              <a:ea typeface="MS PGothic" panose="020B0600070205080204" pitchFamily="34" charset="-128"/>
            </a:endParaRPr>
          </a:p>
        </p:txBody>
      </p:sp>
      <p:sp>
        <p:nvSpPr>
          <p:cNvPr id="59407" name="Rectangle 7">
            <a:extLst>
              <a:ext uri="{FF2B5EF4-FFF2-40B4-BE49-F238E27FC236}">
                <a16:creationId xmlns:a16="http://schemas.microsoft.com/office/drawing/2014/main" id="{86ABE0B6-DA4B-4E7A-AC8C-E2C15B46656E}"/>
              </a:ext>
            </a:extLst>
          </p:cNvPr>
          <p:cNvSpPr>
            <a:spLocks noChangeArrowheads="1"/>
          </p:cNvSpPr>
          <p:nvPr/>
        </p:nvSpPr>
        <p:spPr bwMode="auto">
          <a:xfrm>
            <a:off x="3962400" y="5310188"/>
            <a:ext cx="11271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400" b="1">
                <a:solidFill>
                  <a:srgbClr val="FFFFFF"/>
                </a:solidFill>
                <a:latin typeface="Calibri" panose="020F0502020204030204" pitchFamily="34" charset="0"/>
              </a:rPr>
              <a:t>Studienmonat</a:t>
            </a:r>
            <a:endParaRPr lang="en-US" altLang="de-DE" sz="1400" b="1">
              <a:solidFill>
                <a:srgbClr val="FFFFFF"/>
              </a:solidFill>
              <a:latin typeface="Calibri" panose="020F0502020204030204" pitchFamily="34" charset="0"/>
              <a:ea typeface="MS PGothic" panose="020B0600070205080204" pitchFamily="34" charset="-128"/>
            </a:endParaRPr>
          </a:p>
        </p:txBody>
      </p:sp>
      <p:sp>
        <p:nvSpPr>
          <p:cNvPr id="59408" name="TextBox 81">
            <a:extLst>
              <a:ext uri="{FF2B5EF4-FFF2-40B4-BE49-F238E27FC236}">
                <a16:creationId xmlns:a16="http://schemas.microsoft.com/office/drawing/2014/main" id="{9C713C19-6F4B-4393-A16F-5D031D5302DE}"/>
              </a:ext>
            </a:extLst>
          </p:cNvPr>
          <p:cNvSpPr txBox="1">
            <a:spLocks noChangeArrowheads="1"/>
          </p:cNvSpPr>
          <p:nvPr/>
        </p:nvSpPr>
        <p:spPr bwMode="auto">
          <a:xfrm>
            <a:off x="4579938" y="342900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800">
                <a:solidFill>
                  <a:srgbClr val="00B050"/>
                </a:solidFill>
                <a:latin typeface="Calibri" panose="020F0502020204030204" pitchFamily="34" charset="0"/>
              </a:rPr>
              <a:t>*</a:t>
            </a:r>
            <a:endParaRPr lang="en-US" altLang="de-DE" sz="1800">
              <a:solidFill>
                <a:srgbClr val="00B050"/>
              </a:solidFill>
              <a:latin typeface="MS PGothic" panose="020B0600070205080204" pitchFamily="34" charset="-128"/>
              <a:ea typeface="MS PGothic" panose="020B0600070205080204" pitchFamily="34" charset="-128"/>
            </a:endParaRPr>
          </a:p>
          <a:p>
            <a:pPr eaLnBrk="1" hangingPunct="1">
              <a:lnSpc>
                <a:spcPct val="100000"/>
              </a:lnSpc>
              <a:spcBef>
                <a:spcPct val="0"/>
              </a:spcBef>
              <a:buClrTx/>
              <a:buFontTx/>
              <a:buNone/>
            </a:pPr>
            <a:endParaRPr lang="en-US" altLang="de-DE" sz="1800">
              <a:solidFill>
                <a:srgbClr val="00B050"/>
              </a:solidFill>
              <a:latin typeface="Calibri" panose="020F0502020204030204" pitchFamily="34" charset="0"/>
              <a:ea typeface="MS PGothic" panose="020B0600070205080204" pitchFamily="34" charset="-128"/>
            </a:endParaRPr>
          </a:p>
        </p:txBody>
      </p:sp>
      <p:sp>
        <p:nvSpPr>
          <p:cNvPr id="59409" name="Line 14">
            <a:extLst>
              <a:ext uri="{FF2B5EF4-FFF2-40B4-BE49-F238E27FC236}">
                <a16:creationId xmlns:a16="http://schemas.microsoft.com/office/drawing/2014/main" id="{6E7530AE-1A08-469A-9C51-4442E2F1F3F5}"/>
              </a:ext>
            </a:extLst>
          </p:cNvPr>
          <p:cNvSpPr>
            <a:spLocks noChangeShapeType="1"/>
          </p:cNvSpPr>
          <p:nvPr/>
        </p:nvSpPr>
        <p:spPr bwMode="auto">
          <a:xfrm>
            <a:off x="3359150" y="2874963"/>
            <a:ext cx="0" cy="21209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10" name="Line 15">
            <a:extLst>
              <a:ext uri="{FF2B5EF4-FFF2-40B4-BE49-F238E27FC236}">
                <a16:creationId xmlns:a16="http://schemas.microsoft.com/office/drawing/2014/main" id="{8DE5BE34-235F-4E59-893A-6D02218779CC}"/>
              </a:ext>
            </a:extLst>
          </p:cNvPr>
          <p:cNvSpPr>
            <a:spLocks noChangeShapeType="1"/>
          </p:cNvSpPr>
          <p:nvPr/>
        </p:nvSpPr>
        <p:spPr bwMode="auto">
          <a:xfrm>
            <a:off x="3330575" y="5003800"/>
            <a:ext cx="285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11" name="Line 16">
            <a:extLst>
              <a:ext uri="{FF2B5EF4-FFF2-40B4-BE49-F238E27FC236}">
                <a16:creationId xmlns:a16="http://schemas.microsoft.com/office/drawing/2014/main" id="{7E8C634E-4B05-45AE-84CE-2B0AFE290795}"/>
              </a:ext>
            </a:extLst>
          </p:cNvPr>
          <p:cNvSpPr>
            <a:spLocks noChangeShapeType="1"/>
          </p:cNvSpPr>
          <p:nvPr/>
        </p:nvSpPr>
        <p:spPr bwMode="auto">
          <a:xfrm>
            <a:off x="3330575" y="4818063"/>
            <a:ext cx="285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12" name="Line 17">
            <a:extLst>
              <a:ext uri="{FF2B5EF4-FFF2-40B4-BE49-F238E27FC236}">
                <a16:creationId xmlns:a16="http://schemas.microsoft.com/office/drawing/2014/main" id="{D6340EBE-19ED-4005-BFD5-AB7C71F9058A}"/>
              </a:ext>
            </a:extLst>
          </p:cNvPr>
          <p:cNvSpPr>
            <a:spLocks noChangeShapeType="1"/>
          </p:cNvSpPr>
          <p:nvPr/>
        </p:nvSpPr>
        <p:spPr bwMode="auto">
          <a:xfrm>
            <a:off x="3330575" y="4645025"/>
            <a:ext cx="285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13" name="Line 18">
            <a:extLst>
              <a:ext uri="{FF2B5EF4-FFF2-40B4-BE49-F238E27FC236}">
                <a16:creationId xmlns:a16="http://schemas.microsoft.com/office/drawing/2014/main" id="{0B30056F-264D-4F30-829A-CC8C0D2B9545}"/>
              </a:ext>
            </a:extLst>
          </p:cNvPr>
          <p:cNvSpPr>
            <a:spLocks noChangeShapeType="1"/>
          </p:cNvSpPr>
          <p:nvPr/>
        </p:nvSpPr>
        <p:spPr bwMode="auto">
          <a:xfrm>
            <a:off x="3330575" y="4465638"/>
            <a:ext cx="285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14" name="Line 19">
            <a:extLst>
              <a:ext uri="{FF2B5EF4-FFF2-40B4-BE49-F238E27FC236}">
                <a16:creationId xmlns:a16="http://schemas.microsoft.com/office/drawing/2014/main" id="{DD0E3238-BF98-4095-8C56-890983A16A2C}"/>
              </a:ext>
            </a:extLst>
          </p:cNvPr>
          <p:cNvSpPr>
            <a:spLocks noChangeShapeType="1"/>
          </p:cNvSpPr>
          <p:nvPr/>
        </p:nvSpPr>
        <p:spPr bwMode="auto">
          <a:xfrm>
            <a:off x="3330575" y="4287838"/>
            <a:ext cx="285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15" name="Line 20">
            <a:extLst>
              <a:ext uri="{FF2B5EF4-FFF2-40B4-BE49-F238E27FC236}">
                <a16:creationId xmlns:a16="http://schemas.microsoft.com/office/drawing/2014/main" id="{33DE1A72-985C-4A1E-A2EB-A1D4F2241505}"/>
              </a:ext>
            </a:extLst>
          </p:cNvPr>
          <p:cNvSpPr>
            <a:spLocks noChangeShapeType="1"/>
          </p:cNvSpPr>
          <p:nvPr/>
        </p:nvSpPr>
        <p:spPr bwMode="auto">
          <a:xfrm>
            <a:off x="3330575" y="4113213"/>
            <a:ext cx="285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16" name="Line 21">
            <a:extLst>
              <a:ext uri="{FF2B5EF4-FFF2-40B4-BE49-F238E27FC236}">
                <a16:creationId xmlns:a16="http://schemas.microsoft.com/office/drawing/2014/main" id="{DDD93E9B-1619-4B77-B853-47B3AA36A5E5}"/>
              </a:ext>
            </a:extLst>
          </p:cNvPr>
          <p:cNvSpPr>
            <a:spLocks noChangeShapeType="1"/>
          </p:cNvSpPr>
          <p:nvPr/>
        </p:nvSpPr>
        <p:spPr bwMode="auto">
          <a:xfrm>
            <a:off x="3330575" y="3935413"/>
            <a:ext cx="285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17" name="Line 22">
            <a:extLst>
              <a:ext uri="{FF2B5EF4-FFF2-40B4-BE49-F238E27FC236}">
                <a16:creationId xmlns:a16="http://schemas.microsoft.com/office/drawing/2014/main" id="{807E2D14-AC9C-43A6-89DE-ED0CD25799A4}"/>
              </a:ext>
            </a:extLst>
          </p:cNvPr>
          <p:cNvSpPr>
            <a:spLocks noChangeShapeType="1"/>
          </p:cNvSpPr>
          <p:nvPr/>
        </p:nvSpPr>
        <p:spPr bwMode="auto">
          <a:xfrm>
            <a:off x="3330575" y="3756025"/>
            <a:ext cx="285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18" name="Line 23">
            <a:extLst>
              <a:ext uri="{FF2B5EF4-FFF2-40B4-BE49-F238E27FC236}">
                <a16:creationId xmlns:a16="http://schemas.microsoft.com/office/drawing/2014/main" id="{DBDBC0E6-465F-4519-98E9-9DB13F93B6F9}"/>
              </a:ext>
            </a:extLst>
          </p:cNvPr>
          <p:cNvSpPr>
            <a:spLocks noChangeShapeType="1"/>
          </p:cNvSpPr>
          <p:nvPr/>
        </p:nvSpPr>
        <p:spPr bwMode="auto">
          <a:xfrm>
            <a:off x="3330575" y="3582988"/>
            <a:ext cx="285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19" name="Line 24">
            <a:extLst>
              <a:ext uri="{FF2B5EF4-FFF2-40B4-BE49-F238E27FC236}">
                <a16:creationId xmlns:a16="http://schemas.microsoft.com/office/drawing/2014/main" id="{8BD4CECC-7447-465A-B52F-9052F78C51CA}"/>
              </a:ext>
            </a:extLst>
          </p:cNvPr>
          <p:cNvSpPr>
            <a:spLocks noChangeShapeType="1"/>
          </p:cNvSpPr>
          <p:nvPr/>
        </p:nvSpPr>
        <p:spPr bwMode="auto">
          <a:xfrm>
            <a:off x="3330575" y="3405188"/>
            <a:ext cx="285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20" name="Line 25">
            <a:extLst>
              <a:ext uri="{FF2B5EF4-FFF2-40B4-BE49-F238E27FC236}">
                <a16:creationId xmlns:a16="http://schemas.microsoft.com/office/drawing/2014/main" id="{415C88CC-A16A-4267-A7DE-CC2ED81FAF81}"/>
              </a:ext>
            </a:extLst>
          </p:cNvPr>
          <p:cNvSpPr>
            <a:spLocks noChangeShapeType="1"/>
          </p:cNvSpPr>
          <p:nvPr/>
        </p:nvSpPr>
        <p:spPr bwMode="auto">
          <a:xfrm>
            <a:off x="3330575" y="3225800"/>
            <a:ext cx="285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21" name="Line 26">
            <a:extLst>
              <a:ext uri="{FF2B5EF4-FFF2-40B4-BE49-F238E27FC236}">
                <a16:creationId xmlns:a16="http://schemas.microsoft.com/office/drawing/2014/main" id="{F613955C-4CB4-401C-954D-34DC2ECB11EE}"/>
              </a:ext>
            </a:extLst>
          </p:cNvPr>
          <p:cNvSpPr>
            <a:spLocks noChangeShapeType="1"/>
          </p:cNvSpPr>
          <p:nvPr/>
        </p:nvSpPr>
        <p:spPr bwMode="auto">
          <a:xfrm>
            <a:off x="3330575" y="3052763"/>
            <a:ext cx="285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22" name="Line 27">
            <a:extLst>
              <a:ext uri="{FF2B5EF4-FFF2-40B4-BE49-F238E27FC236}">
                <a16:creationId xmlns:a16="http://schemas.microsoft.com/office/drawing/2014/main" id="{E1F4A7D3-C0A9-450F-AA1D-BDF399982B1C}"/>
              </a:ext>
            </a:extLst>
          </p:cNvPr>
          <p:cNvSpPr>
            <a:spLocks noChangeShapeType="1"/>
          </p:cNvSpPr>
          <p:nvPr/>
        </p:nvSpPr>
        <p:spPr bwMode="auto">
          <a:xfrm>
            <a:off x="3330575" y="2874963"/>
            <a:ext cx="285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23" name="Line 28">
            <a:extLst>
              <a:ext uri="{FF2B5EF4-FFF2-40B4-BE49-F238E27FC236}">
                <a16:creationId xmlns:a16="http://schemas.microsoft.com/office/drawing/2014/main" id="{477D55E7-A3DF-4863-8F54-6058636F6AE0}"/>
              </a:ext>
            </a:extLst>
          </p:cNvPr>
          <p:cNvSpPr>
            <a:spLocks noChangeShapeType="1"/>
          </p:cNvSpPr>
          <p:nvPr/>
        </p:nvSpPr>
        <p:spPr bwMode="auto">
          <a:xfrm>
            <a:off x="3359150" y="4989513"/>
            <a:ext cx="254793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24" name="Freeform 29">
            <a:extLst>
              <a:ext uri="{FF2B5EF4-FFF2-40B4-BE49-F238E27FC236}">
                <a16:creationId xmlns:a16="http://schemas.microsoft.com/office/drawing/2014/main" id="{9C1BFCD1-0A0B-45B1-808D-46F4C3C28344}"/>
              </a:ext>
            </a:extLst>
          </p:cNvPr>
          <p:cNvSpPr>
            <a:spLocks/>
          </p:cNvSpPr>
          <p:nvPr/>
        </p:nvSpPr>
        <p:spPr bwMode="auto">
          <a:xfrm>
            <a:off x="3783013" y="4022725"/>
            <a:ext cx="1700212" cy="928688"/>
          </a:xfrm>
          <a:custGeom>
            <a:avLst/>
            <a:gdLst>
              <a:gd name="T0" fmla="*/ 0 w 361"/>
              <a:gd name="T1" fmla="*/ 2147483646 h 156"/>
              <a:gd name="T2" fmla="*/ 2147483646 w 361"/>
              <a:gd name="T3" fmla="*/ 2147483646 h 156"/>
              <a:gd name="T4" fmla="*/ 2147483646 w 361"/>
              <a:gd name="T5" fmla="*/ 0 h 156"/>
              <a:gd name="T6" fmla="*/ 0 60000 65536"/>
              <a:gd name="T7" fmla="*/ 0 60000 65536"/>
              <a:gd name="T8" fmla="*/ 0 60000 65536"/>
              <a:gd name="T9" fmla="*/ 0 w 361"/>
              <a:gd name="T10" fmla="*/ 0 h 156"/>
              <a:gd name="T11" fmla="*/ 361 w 361"/>
              <a:gd name="T12" fmla="*/ 156 h 156"/>
            </a:gdLst>
            <a:ahLst/>
            <a:cxnLst>
              <a:cxn ang="T6">
                <a:pos x="T0" y="T1"/>
              </a:cxn>
              <a:cxn ang="T7">
                <a:pos x="T2" y="T3"/>
              </a:cxn>
              <a:cxn ang="T8">
                <a:pos x="T4" y="T5"/>
              </a:cxn>
            </a:cxnLst>
            <a:rect l="T9" t="T10" r="T11" b="T12"/>
            <a:pathLst>
              <a:path w="361" h="156">
                <a:moveTo>
                  <a:pt x="0" y="156"/>
                </a:moveTo>
                <a:lnTo>
                  <a:pt x="181" y="28"/>
                </a:lnTo>
                <a:lnTo>
                  <a:pt x="361" y="0"/>
                </a:lnTo>
              </a:path>
            </a:pathLst>
          </a:custGeom>
          <a:noFill/>
          <a:ln w="28575">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AT"/>
          </a:p>
        </p:txBody>
      </p:sp>
      <p:sp>
        <p:nvSpPr>
          <p:cNvPr id="59425" name="Line 30">
            <a:extLst>
              <a:ext uri="{FF2B5EF4-FFF2-40B4-BE49-F238E27FC236}">
                <a16:creationId xmlns:a16="http://schemas.microsoft.com/office/drawing/2014/main" id="{6C21A2D9-FB90-4AD1-8522-3B4EF0F71B9B}"/>
              </a:ext>
            </a:extLst>
          </p:cNvPr>
          <p:cNvSpPr>
            <a:spLocks noChangeShapeType="1"/>
          </p:cNvSpPr>
          <p:nvPr/>
        </p:nvSpPr>
        <p:spPr bwMode="auto">
          <a:xfrm>
            <a:off x="3783013" y="4951413"/>
            <a:ext cx="0" cy="0"/>
          </a:xfrm>
          <a:prstGeom prst="line">
            <a:avLst/>
          </a:prstGeom>
          <a:noFill/>
          <a:ln w="19050">
            <a:solidFill>
              <a:srgbClr val="ADBF25"/>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26" name="Line 31">
            <a:extLst>
              <a:ext uri="{FF2B5EF4-FFF2-40B4-BE49-F238E27FC236}">
                <a16:creationId xmlns:a16="http://schemas.microsoft.com/office/drawing/2014/main" id="{C65051D7-AA9E-47BC-A116-EE4505098884}"/>
              </a:ext>
            </a:extLst>
          </p:cNvPr>
          <p:cNvSpPr>
            <a:spLocks noChangeShapeType="1"/>
          </p:cNvSpPr>
          <p:nvPr/>
        </p:nvSpPr>
        <p:spPr bwMode="auto">
          <a:xfrm>
            <a:off x="3768725" y="4951413"/>
            <a:ext cx="33338" cy="0"/>
          </a:xfrm>
          <a:prstGeom prst="line">
            <a:avLst/>
          </a:prstGeom>
          <a:noFill/>
          <a:ln w="19050">
            <a:solidFill>
              <a:srgbClr val="ADBF25"/>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27" name="Line 32">
            <a:extLst>
              <a:ext uri="{FF2B5EF4-FFF2-40B4-BE49-F238E27FC236}">
                <a16:creationId xmlns:a16="http://schemas.microsoft.com/office/drawing/2014/main" id="{178EF4FA-38C4-4CA6-B8C0-6F32BE50AF4E}"/>
              </a:ext>
            </a:extLst>
          </p:cNvPr>
          <p:cNvSpPr>
            <a:spLocks noChangeShapeType="1"/>
          </p:cNvSpPr>
          <p:nvPr/>
        </p:nvSpPr>
        <p:spPr bwMode="auto">
          <a:xfrm flipV="1">
            <a:off x="4635500" y="3951288"/>
            <a:ext cx="0" cy="238125"/>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28" name="Line 33">
            <a:extLst>
              <a:ext uri="{FF2B5EF4-FFF2-40B4-BE49-F238E27FC236}">
                <a16:creationId xmlns:a16="http://schemas.microsoft.com/office/drawing/2014/main" id="{D1762D21-2308-4425-8BE1-6DFC2136BA8E}"/>
              </a:ext>
            </a:extLst>
          </p:cNvPr>
          <p:cNvSpPr>
            <a:spLocks noChangeShapeType="1"/>
          </p:cNvSpPr>
          <p:nvPr/>
        </p:nvSpPr>
        <p:spPr bwMode="auto">
          <a:xfrm>
            <a:off x="4621213" y="3951288"/>
            <a:ext cx="33337" cy="0"/>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29" name="Line 34">
            <a:extLst>
              <a:ext uri="{FF2B5EF4-FFF2-40B4-BE49-F238E27FC236}">
                <a16:creationId xmlns:a16="http://schemas.microsoft.com/office/drawing/2014/main" id="{4BF77068-7A61-40D3-A4BB-4D2C0B543637}"/>
              </a:ext>
            </a:extLst>
          </p:cNvPr>
          <p:cNvSpPr>
            <a:spLocks noChangeShapeType="1"/>
          </p:cNvSpPr>
          <p:nvPr/>
        </p:nvSpPr>
        <p:spPr bwMode="auto">
          <a:xfrm flipV="1">
            <a:off x="5483225" y="3765550"/>
            <a:ext cx="0" cy="257175"/>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30" name="Line 35">
            <a:extLst>
              <a:ext uri="{FF2B5EF4-FFF2-40B4-BE49-F238E27FC236}">
                <a16:creationId xmlns:a16="http://schemas.microsoft.com/office/drawing/2014/main" id="{0518BB8C-1C5A-4DE7-9323-2C1B8640077D}"/>
              </a:ext>
            </a:extLst>
          </p:cNvPr>
          <p:cNvSpPr>
            <a:spLocks noChangeShapeType="1"/>
          </p:cNvSpPr>
          <p:nvPr/>
        </p:nvSpPr>
        <p:spPr bwMode="auto">
          <a:xfrm>
            <a:off x="5468938" y="3765550"/>
            <a:ext cx="33337" cy="0"/>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31" name="Line 36">
            <a:extLst>
              <a:ext uri="{FF2B5EF4-FFF2-40B4-BE49-F238E27FC236}">
                <a16:creationId xmlns:a16="http://schemas.microsoft.com/office/drawing/2014/main" id="{0E5AC076-5621-4387-BBF5-07874F31CCED}"/>
              </a:ext>
            </a:extLst>
          </p:cNvPr>
          <p:cNvSpPr>
            <a:spLocks noChangeShapeType="1"/>
          </p:cNvSpPr>
          <p:nvPr/>
        </p:nvSpPr>
        <p:spPr bwMode="auto">
          <a:xfrm>
            <a:off x="3783013" y="4951413"/>
            <a:ext cx="0" cy="0"/>
          </a:xfrm>
          <a:prstGeom prst="line">
            <a:avLst/>
          </a:prstGeom>
          <a:noFill/>
          <a:ln w="19050">
            <a:solidFill>
              <a:srgbClr val="ADBF25"/>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32" name="Line 37">
            <a:extLst>
              <a:ext uri="{FF2B5EF4-FFF2-40B4-BE49-F238E27FC236}">
                <a16:creationId xmlns:a16="http://schemas.microsoft.com/office/drawing/2014/main" id="{4576632F-E614-480E-BEC5-41DD9426FAAA}"/>
              </a:ext>
            </a:extLst>
          </p:cNvPr>
          <p:cNvSpPr>
            <a:spLocks noChangeShapeType="1"/>
          </p:cNvSpPr>
          <p:nvPr/>
        </p:nvSpPr>
        <p:spPr bwMode="auto">
          <a:xfrm>
            <a:off x="3768725" y="4951413"/>
            <a:ext cx="33338" cy="0"/>
          </a:xfrm>
          <a:prstGeom prst="line">
            <a:avLst/>
          </a:prstGeom>
          <a:noFill/>
          <a:ln w="19050">
            <a:solidFill>
              <a:srgbClr val="ADBF25"/>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33" name="Line 38">
            <a:extLst>
              <a:ext uri="{FF2B5EF4-FFF2-40B4-BE49-F238E27FC236}">
                <a16:creationId xmlns:a16="http://schemas.microsoft.com/office/drawing/2014/main" id="{77D60F1B-64AE-469F-A759-D2C51E4A020E}"/>
              </a:ext>
            </a:extLst>
          </p:cNvPr>
          <p:cNvSpPr>
            <a:spLocks noChangeShapeType="1"/>
          </p:cNvSpPr>
          <p:nvPr/>
        </p:nvSpPr>
        <p:spPr bwMode="auto">
          <a:xfrm>
            <a:off x="4635500" y="4189413"/>
            <a:ext cx="0" cy="238125"/>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34" name="Line 39">
            <a:extLst>
              <a:ext uri="{FF2B5EF4-FFF2-40B4-BE49-F238E27FC236}">
                <a16:creationId xmlns:a16="http://schemas.microsoft.com/office/drawing/2014/main" id="{93F9853E-6E6D-4266-AE91-3C860E167BC7}"/>
              </a:ext>
            </a:extLst>
          </p:cNvPr>
          <p:cNvSpPr>
            <a:spLocks noChangeShapeType="1"/>
          </p:cNvSpPr>
          <p:nvPr/>
        </p:nvSpPr>
        <p:spPr bwMode="auto">
          <a:xfrm>
            <a:off x="4621213" y="4427538"/>
            <a:ext cx="33337" cy="0"/>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35" name="Line 40">
            <a:extLst>
              <a:ext uri="{FF2B5EF4-FFF2-40B4-BE49-F238E27FC236}">
                <a16:creationId xmlns:a16="http://schemas.microsoft.com/office/drawing/2014/main" id="{71E52373-4505-4EEC-A733-7F1D4E1849A3}"/>
              </a:ext>
            </a:extLst>
          </p:cNvPr>
          <p:cNvSpPr>
            <a:spLocks noChangeShapeType="1"/>
          </p:cNvSpPr>
          <p:nvPr/>
        </p:nvSpPr>
        <p:spPr bwMode="auto">
          <a:xfrm>
            <a:off x="5483225" y="4022725"/>
            <a:ext cx="0" cy="255588"/>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36" name="Line 41">
            <a:extLst>
              <a:ext uri="{FF2B5EF4-FFF2-40B4-BE49-F238E27FC236}">
                <a16:creationId xmlns:a16="http://schemas.microsoft.com/office/drawing/2014/main" id="{89257628-22EE-46BA-ACCC-42486F3001F3}"/>
              </a:ext>
            </a:extLst>
          </p:cNvPr>
          <p:cNvSpPr>
            <a:spLocks noChangeShapeType="1"/>
          </p:cNvSpPr>
          <p:nvPr/>
        </p:nvSpPr>
        <p:spPr bwMode="auto">
          <a:xfrm>
            <a:off x="5468938" y="4278313"/>
            <a:ext cx="33337" cy="0"/>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37" name="Freeform 42">
            <a:extLst>
              <a:ext uri="{FF2B5EF4-FFF2-40B4-BE49-F238E27FC236}">
                <a16:creationId xmlns:a16="http://schemas.microsoft.com/office/drawing/2014/main" id="{663CCD43-3A50-40DD-9B6A-27C0FBD380B1}"/>
              </a:ext>
            </a:extLst>
          </p:cNvPr>
          <p:cNvSpPr>
            <a:spLocks/>
          </p:cNvSpPr>
          <p:nvPr/>
        </p:nvSpPr>
        <p:spPr bwMode="auto">
          <a:xfrm>
            <a:off x="3783013" y="3270250"/>
            <a:ext cx="1700212" cy="1681163"/>
          </a:xfrm>
          <a:custGeom>
            <a:avLst/>
            <a:gdLst>
              <a:gd name="T0" fmla="*/ 0 w 361"/>
              <a:gd name="T1" fmla="*/ 2147483646 h 282"/>
              <a:gd name="T2" fmla="*/ 2147483646 w 361"/>
              <a:gd name="T3" fmla="*/ 2147483646 h 282"/>
              <a:gd name="T4" fmla="*/ 2147483646 w 361"/>
              <a:gd name="T5" fmla="*/ 0 h 282"/>
              <a:gd name="T6" fmla="*/ 0 60000 65536"/>
              <a:gd name="T7" fmla="*/ 0 60000 65536"/>
              <a:gd name="T8" fmla="*/ 0 60000 65536"/>
              <a:gd name="T9" fmla="*/ 0 w 361"/>
              <a:gd name="T10" fmla="*/ 0 h 282"/>
              <a:gd name="T11" fmla="*/ 361 w 361"/>
              <a:gd name="T12" fmla="*/ 282 h 282"/>
            </a:gdLst>
            <a:ahLst/>
            <a:cxnLst>
              <a:cxn ang="T6">
                <a:pos x="T0" y="T1"/>
              </a:cxn>
              <a:cxn ang="T7">
                <a:pos x="T2" y="T3"/>
              </a:cxn>
              <a:cxn ang="T8">
                <a:pos x="T4" y="T5"/>
              </a:cxn>
            </a:cxnLst>
            <a:rect l="T9" t="T10" r="T11" b="T12"/>
            <a:pathLst>
              <a:path w="361" h="282">
                <a:moveTo>
                  <a:pt x="0" y="282"/>
                </a:moveTo>
                <a:lnTo>
                  <a:pt x="181" y="94"/>
                </a:lnTo>
                <a:lnTo>
                  <a:pt x="361" y="0"/>
                </a:lnTo>
              </a:path>
            </a:pathLst>
          </a:custGeom>
          <a:noFill/>
          <a:ln w="28575">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p>
            <a:endParaRPr lang="de-AT"/>
          </a:p>
        </p:txBody>
      </p:sp>
      <p:sp>
        <p:nvSpPr>
          <p:cNvPr id="59438" name="Line 43">
            <a:extLst>
              <a:ext uri="{FF2B5EF4-FFF2-40B4-BE49-F238E27FC236}">
                <a16:creationId xmlns:a16="http://schemas.microsoft.com/office/drawing/2014/main" id="{4344FD67-8017-4B37-B0E9-E16237BF8152}"/>
              </a:ext>
            </a:extLst>
          </p:cNvPr>
          <p:cNvSpPr>
            <a:spLocks noChangeShapeType="1"/>
          </p:cNvSpPr>
          <p:nvPr/>
        </p:nvSpPr>
        <p:spPr bwMode="auto">
          <a:xfrm>
            <a:off x="3783013" y="4951413"/>
            <a:ext cx="0" cy="0"/>
          </a:xfrm>
          <a:prstGeom prst="line">
            <a:avLst/>
          </a:prstGeom>
          <a:noFill/>
          <a:ln w="19050">
            <a:solidFill>
              <a:srgbClr val="0050A8"/>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39" name="Line 44">
            <a:extLst>
              <a:ext uri="{FF2B5EF4-FFF2-40B4-BE49-F238E27FC236}">
                <a16:creationId xmlns:a16="http://schemas.microsoft.com/office/drawing/2014/main" id="{79D0F8B8-A15F-4519-ACF4-896990E7036B}"/>
              </a:ext>
            </a:extLst>
          </p:cNvPr>
          <p:cNvSpPr>
            <a:spLocks noChangeShapeType="1"/>
          </p:cNvSpPr>
          <p:nvPr/>
        </p:nvSpPr>
        <p:spPr bwMode="auto">
          <a:xfrm>
            <a:off x="3768725" y="4951413"/>
            <a:ext cx="33338" cy="0"/>
          </a:xfrm>
          <a:prstGeom prst="line">
            <a:avLst/>
          </a:prstGeom>
          <a:noFill/>
          <a:ln w="19050">
            <a:solidFill>
              <a:srgbClr val="0050A8"/>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40" name="Line 45">
            <a:extLst>
              <a:ext uri="{FF2B5EF4-FFF2-40B4-BE49-F238E27FC236}">
                <a16:creationId xmlns:a16="http://schemas.microsoft.com/office/drawing/2014/main" id="{C94D32E5-E76A-4CAE-865C-21C248F8969C}"/>
              </a:ext>
            </a:extLst>
          </p:cNvPr>
          <p:cNvSpPr>
            <a:spLocks noChangeShapeType="1"/>
          </p:cNvSpPr>
          <p:nvPr/>
        </p:nvSpPr>
        <p:spPr bwMode="auto">
          <a:xfrm flipV="1">
            <a:off x="4635500" y="3592513"/>
            <a:ext cx="0" cy="238125"/>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41" name="Line 46">
            <a:extLst>
              <a:ext uri="{FF2B5EF4-FFF2-40B4-BE49-F238E27FC236}">
                <a16:creationId xmlns:a16="http://schemas.microsoft.com/office/drawing/2014/main" id="{FF515E1F-3F06-4D21-93B0-AAD70FEA50CA}"/>
              </a:ext>
            </a:extLst>
          </p:cNvPr>
          <p:cNvSpPr>
            <a:spLocks noChangeShapeType="1"/>
          </p:cNvSpPr>
          <p:nvPr/>
        </p:nvSpPr>
        <p:spPr bwMode="auto">
          <a:xfrm>
            <a:off x="4621213" y="3592513"/>
            <a:ext cx="33337" cy="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42" name="Line 47">
            <a:extLst>
              <a:ext uri="{FF2B5EF4-FFF2-40B4-BE49-F238E27FC236}">
                <a16:creationId xmlns:a16="http://schemas.microsoft.com/office/drawing/2014/main" id="{2F59E45E-20E2-4456-A1D9-245D1CF9DC2E}"/>
              </a:ext>
            </a:extLst>
          </p:cNvPr>
          <p:cNvSpPr>
            <a:spLocks noChangeShapeType="1"/>
          </p:cNvSpPr>
          <p:nvPr/>
        </p:nvSpPr>
        <p:spPr bwMode="auto">
          <a:xfrm flipV="1">
            <a:off x="5483225" y="3025775"/>
            <a:ext cx="0" cy="244475"/>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43" name="Line 48">
            <a:extLst>
              <a:ext uri="{FF2B5EF4-FFF2-40B4-BE49-F238E27FC236}">
                <a16:creationId xmlns:a16="http://schemas.microsoft.com/office/drawing/2014/main" id="{93E87C53-8462-40D9-8234-BF41F147800A}"/>
              </a:ext>
            </a:extLst>
          </p:cNvPr>
          <p:cNvSpPr>
            <a:spLocks noChangeShapeType="1"/>
          </p:cNvSpPr>
          <p:nvPr/>
        </p:nvSpPr>
        <p:spPr bwMode="auto">
          <a:xfrm>
            <a:off x="5468938" y="3025775"/>
            <a:ext cx="33337" cy="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44" name="Line 49">
            <a:extLst>
              <a:ext uri="{FF2B5EF4-FFF2-40B4-BE49-F238E27FC236}">
                <a16:creationId xmlns:a16="http://schemas.microsoft.com/office/drawing/2014/main" id="{E12D992F-DF6D-4094-9BF5-6B3FFE755181}"/>
              </a:ext>
            </a:extLst>
          </p:cNvPr>
          <p:cNvSpPr>
            <a:spLocks noChangeShapeType="1"/>
          </p:cNvSpPr>
          <p:nvPr/>
        </p:nvSpPr>
        <p:spPr bwMode="auto">
          <a:xfrm>
            <a:off x="3783013" y="4951413"/>
            <a:ext cx="0" cy="0"/>
          </a:xfrm>
          <a:prstGeom prst="line">
            <a:avLst/>
          </a:prstGeom>
          <a:noFill/>
          <a:ln w="19050">
            <a:solidFill>
              <a:srgbClr val="0050A8"/>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45" name="Line 50">
            <a:extLst>
              <a:ext uri="{FF2B5EF4-FFF2-40B4-BE49-F238E27FC236}">
                <a16:creationId xmlns:a16="http://schemas.microsoft.com/office/drawing/2014/main" id="{FFBD2C78-7D46-42FF-9709-C043C6BA05F6}"/>
              </a:ext>
            </a:extLst>
          </p:cNvPr>
          <p:cNvSpPr>
            <a:spLocks noChangeShapeType="1"/>
          </p:cNvSpPr>
          <p:nvPr/>
        </p:nvSpPr>
        <p:spPr bwMode="auto">
          <a:xfrm>
            <a:off x="3768725" y="4951413"/>
            <a:ext cx="33338" cy="0"/>
          </a:xfrm>
          <a:prstGeom prst="line">
            <a:avLst/>
          </a:prstGeom>
          <a:noFill/>
          <a:ln w="19050">
            <a:solidFill>
              <a:srgbClr val="0050A8"/>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46" name="Line 51">
            <a:extLst>
              <a:ext uri="{FF2B5EF4-FFF2-40B4-BE49-F238E27FC236}">
                <a16:creationId xmlns:a16="http://schemas.microsoft.com/office/drawing/2014/main" id="{88BB6417-4988-4A52-9342-BD62B29E4A59}"/>
              </a:ext>
            </a:extLst>
          </p:cNvPr>
          <p:cNvSpPr>
            <a:spLocks noChangeShapeType="1"/>
          </p:cNvSpPr>
          <p:nvPr/>
        </p:nvSpPr>
        <p:spPr bwMode="auto">
          <a:xfrm>
            <a:off x="4635500" y="3830638"/>
            <a:ext cx="0" cy="227012"/>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47" name="Line 52">
            <a:extLst>
              <a:ext uri="{FF2B5EF4-FFF2-40B4-BE49-F238E27FC236}">
                <a16:creationId xmlns:a16="http://schemas.microsoft.com/office/drawing/2014/main" id="{D358F17B-3091-4BC0-9637-6E1895BEBD75}"/>
              </a:ext>
            </a:extLst>
          </p:cNvPr>
          <p:cNvSpPr>
            <a:spLocks noChangeShapeType="1"/>
          </p:cNvSpPr>
          <p:nvPr/>
        </p:nvSpPr>
        <p:spPr bwMode="auto">
          <a:xfrm>
            <a:off x="4621213" y="4057650"/>
            <a:ext cx="33337" cy="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48" name="Line 53">
            <a:extLst>
              <a:ext uri="{FF2B5EF4-FFF2-40B4-BE49-F238E27FC236}">
                <a16:creationId xmlns:a16="http://schemas.microsoft.com/office/drawing/2014/main" id="{09F77A7F-C9B7-4551-A653-8437CD4DBAA0}"/>
              </a:ext>
            </a:extLst>
          </p:cNvPr>
          <p:cNvSpPr>
            <a:spLocks noChangeShapeType="1"/>
          </p:cNvSpPr>
          <p:nvPr/>
        </p:nvSpPr>
        <p:spPr bwMode="auto">
          <a:xfrm>
            <a:off x="5483225" y="3270250"/>
            <a:ext cx="0" cy="257175"/>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49" name="Line 54">
            <a:extLst>
              <a:ext uri="{FF2B5EF4-FFF2-40B4-BE49-F238E27FC236}">
                <a16:creationId xmlns:a16="http://schemas.microsoft.com/office/drawing/2014/main" id="{7F997F1A-1FFF-4288-9557-D793C25877BE}"/>
              </a:ext>
            </a:extLst>
          </p:cNvPr>
          <p:cNvSpPr>
            <a:spLocks noChangeShapeType="1"/>
          </p:cNvSpPr>
          <p:nvPr/>
        </p:nvSpPr>
        <p:spPr bwMode="auto">
          <a:xfrm>
            <a:off x="5468938" y="3527425"/>
            <a:ext cx="33337" cy="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50" name="Oval 56">
            <a:extLst>
              <a:ext uri="{FF2B5EF4-FFF2-40B4-BE49-F238E27FC236}">
                <a16:creationId xmlns:a16="http://schemas.microsoft.com/office/drawing/2014/main" id="{80CC12AD-1D86-4E65-B9EE-8BC2465017D2}"/>
              </a:ext>
            </a:extLst>
          </p:cNvPr>
          <p:cNvSpPr>
            <a:spLocks noChangeArrowheads="1"/>
          </p:cNvSpPr>
          <p:nvPr/>
        </p:nvSpPr>
        <p:spPr bwMode="auto">
          <a:xfrm>
            <a:off x="4606925" y="4152900"/>
            <a:ext cx="52388" cy="65088"/>
          </a:xfrm>
          <a:prstGeom prst="ellipse">
            <a:avLst/>
          </a:prstGeom>
          <a:solidFill>
            <a:srgbClr val="FF9900"/>
          </a:solidFill>
          <a:ln w="9525">
            <a:solidFill>
              <a:srgbClr val="FF9900"/>
            </a:solidFill>
            <a:round/>
            <a:headEnd/>
            <a:tailEnd/>
          </a:ln>
        </p:spPr>
        <p:txBody>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fr-FR" altLang="de-DE" sz="1800">
              <a:solidFill>
                <a:srgbClr val="FFFFFF"/>
              </a:solidFill>
              <a:latin typeface="Calibri" panose="020F0502020204030204" pitchFamily="34" charset="0"/>
              <a:ea typeface="MS PGothic" panose="020B0600070205080204" pitchFamily="34" charset="-128"/>
            </a:endParaRPr>
          </a:p>
        </p:txBody>
      </p:sp>
      <p:sp>
        <p:nvSpPr>
          <p:cNvPr id="59451" name="Oval 57">
            <a:extLst>
              <a:ext uri="{FF2B5EF4-FFF2-40B4-BE49-F238E27FC236}">
                <a16:creationId xmlns:a16="http://schemas.microsoft.com/office/drawing/2014/main" id="{15101EF6-02CC-46FD-8E5E-FD6C9C93AF24}"/>
              </a:ext>
            </a:extLst>
          </p:cNvPr>
          <p:cNvSpPr>
            <a:spLocks noChangeArrowheads="1"/>
          </p:cNvSpPr>
          <p:nvPr/>
        </p:nvSpPr>
        <p:spPr bwMode="auto">
          <a:xfrm>
            <a:off x="5454650" y="3986213"/>
            <a:ext cx="52388" cy="66675"/>
          </a:xfrm>
          <a:prstGeom prst="ellipse">
            <a:avLst/>
          </a:prstGeom>
          <a:solidFill>
            <a:srgbClr val="FF9900"/>
          </a:solidFill>
          <a:ln w="9525">
            <a:solidFill>
              <a:srgbClr val="FF9900"/>
            </a:solidFill>
            <a:round/>
            <a:headEnd/>
            <a:tailEnd/>
          </a:ln>
        </p:spPr>
        <p:txBody>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fr-FR" altLang="de-DE" sz="1800">
              <a:solidFill>
                <a:srgbClr val="FFFFFF"/>
              </a:solidFill>
              <a:latin typeface="Calibri" panose="020F0502020204030204" pitchFamily="34" charset="0"/>
              <a:ea typeface="MS PGothic" panose="020B0600070205080204" pitchFamily="34" charset="-128"/>
            </a:endParaRPr>
          </a:p>
        </p:txBody>
      </p:sp>
      <p:sp>
        <p:nvSpPr>
          <p:cNvPr id="59452" name="Oval 58">
            <a:extLst>
              <a:ext uri="{FF2B5EF4-FFF2-40B4-BE49-F238E27FC236}">
                <a16:creationId xmlns:a16="http://schemas.microsoft.com/office/drawing/2014/main" id="{92AE360A-047D-4A53-AE63-48BB3C9EC8D7}"/>
              </a:ext>
            </a:extLst>
          </p:cNvPr>
          <p:cNvSpPr>
            <a:spLocks noChangeArrowheads="1"/>
          </p:cNvSpPr>
          <p:nvPr/>
        </p:nvSpPr>
        <p:spPr bwMode="auto">
          <a:xfrm>
            <a:off x="3754438" y="4937125"/>
            <a:ext cx="52387" cy="66675"/>
          </a:xfrm>
          <a:prstGeom prst="ellipse">
            <a:avLst/>
          </a:prstGeom>
          <a:solidFill>
            <a:schemeClr val="tx1"/>
          </a:solidFill>
          <a:ln w="9525">
            <a:solidFill>
              <a:schemeClr val="tx1"/>
            </a:solidFill>
            <a:round/>
            <a:headEnd/>
            <a:tailEnd/>
          </a:ln>
        </p:spPr>
        <p:txBody>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fr-FR" altLang="de-DE" sz="1800">
              <a:solidFill>
                <a:srgbClr val="FFFFFF"/>
              </a:solidFill>
              <a:latin typeface="Calibri" panose="020F0502020204030204" pitchFamily="34" charset="0"/>
              <a:ea typeface="MS PGothic" panose="020B0600070205080204" pitchFamily="34" charset="-128"/>
            </a:endParaRPr>
          </a:p>
        </p:txBody>
      </p:sp>
      <p:sp>
        <p:nvSpPr>
          <p:cNvPr id="59453" name="Oval 59">
            <a:extLst>
              <a:ext uri="{FF2B5EF4-FFF2-40B4-BE49-F238E27FC236}">
                <a16:creationId xmlns:a16="http://schemas.microsoft.com/office/drawing/2014/main" id="{AC1C81DE-4118-4363-81BE-833F83DFFEAD}"/>
              </a:ext>
            </a:extLst>
          </p:cNvPr>
          <p:cNvSpPr>
            <a:spLocks noChangeArrowheads="1"/>
          </p:cNvSpPr>
          <p:nvPr/>
        </p:nvSpPr>
        <p:spPr bwMode="auto">
          <a:xfrm>
            <a:off x="4606925" y="3795713"/>
            <a:ext cx="52388" cy="66675"/>
          </a:xfrm>
          <a:prstGeom prst="ellipse">
            <a:avLst/>
          </a:prstGeom>
          <a:solidFill>
            <a:srgbClr val="00B050"/>
          </a:solidFill>
          <a:ln w="9525">
            <a:solidFill>
              <a:srgbClr val="00B050"/>
            </a:solidFill>
            <a:round/>
            <a:headEnd/>
            <a:tailEnd/>
          </a:ln>
        </p:spPr>
        <p:txBody>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fr-FR" altLang="de-DE" sz="1800">
              <a:solidFill>
                <a:srgbClr val="FFFFFF"/>
              </a:solidFill>
              <a:latin typeface="Calibri" panose="020F0502020204030204" pitchFamily="34" charset="0"/>
              <a:ea typeface="MS PGothic" panose="020B0600070205080204" pitchFamily="34" charset="-128"/>
            </a:endParaRPr>
          </a:p>
        </p:txBody>
      </p:sp>
      <p:sp>
        <p:nvSpPr>
          <p:cNvPr id="59454" name="Oval 60">
            <a:extLst>
              <a:ext uri="{FF2B5EF4-FFF2-40B4-BE49-F238E27FC236}">
                <a16:creationId xmlns:a16="http://schemas.microsoft.com/office/drawing/2014/main" id="{A05D427B-E905-4921-91DD-867A43563281}"/>
              </a:ext>
            </a:extLst>
          </p:cNvPr>
          <p:cNvSpPr>
            <a:spLocks noChangeArrowheads="1"/>
          </p:cNvSpPr>
          <p:nvPr/>
        </p:nvSpPr>
        <p:spPr bwMode="auto">
          <a:xfrm>
            <a:off x="5454650" y="3235325"/>
            <a:ext cx="52388" cy="65088"/>
          </a:xfrm>
          <a:prstGeom prst="ellipse">
            <a:avLst/>
          </a:prstGeom>
          <a:solidFill>
            <a:srgbClr val="00B050"/>
          </a:solidFill>
          <a:ln w="9525">
            <a:solidFill>
              <a:srgbClr val="00B050"/>
            </a:solidFill>
            <a:round/>
            <a:headEnd/>
            <a:tailEnd/>
          </a:ln>
        </p:spPr>
        <p:txBody>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fr-FR" altLang="de-DE" sz="1800">
              <a:solidFill>
                <a:srgbClr val="00B050"/>
              </a:solidFill>
              <a:latin typeface="Calibri" panose="020F0502020204030204" pitchFamily="34" charset="0"/>
              <a:ea typeface="MS PGothic" panose="020B0600070205080204" pitchFamily="34" charset="-128"/>
            </a:endParaRPr>
          </a:p>
        </p:txBody>
      </p:sp>
      <p:sp>
        <p:nvSpPr>
          <p:cNvPr id="59455" name="Rectangle 61">
            <a:extLst>
              <a:ext uri="{FF2B5EF4-FFF2-40B4-BE49-F238E27FC236}">
                <a16:creationId xmlns:a16="http://schemas.microsoft.com/office/drawing/2014/main" id="{97B02D79-09DD-49F4-B04F-B10BA4BFCD7E}"/>
              </a:ext>
            </a:extLst>
          </p:cNvPr>
          <p:cNvSpPr>
            <a:spLocks noChangeArrowheads="1"/>
          </p:cNvSpPr>
          <p:nvPr/>
        </p:nvSpPr>
        <p:spPr bwMode="auto">
          <a:xfrm>
            <a:off x="3098800" y="4899025"/>
            <a:ext cx="1952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200">
                <a:solidFill>
                  <a:srgbClr val="FFFFFF"/>
                </a:solidFill>
                <a:latin typeface="Calibri" panose="020F0502020204030204" pitchFamily="34" charset="0"/>
              </a:rPr>
              <a:t>0,0</a:t>
            </a:r>
            <a:endParaRPr lang="en-US" altLang="de-DE" sz="1200">
              <a:solidFill>
                <a:srgbClr val="FFFFFF"/>
              </a:solidFill>
              <a:latin typeface="Calibri" panose="020F0502020204030204" pitchFamily="34" charset="0"/>
            </a:endParaRPr>
          </a:p>
          <a:p>
            <a:pPr algn="ctr" eaLnBrk="1" hangingPunct="1">
              <a:lnSpc>
                <a:spcPct val="100000"/>
              </a:lnSpc>
              <a:spcBef>
                <a:spcPct val="0"/>
              </a:spcBef>
              <a:buClrTx/>
              <a:buFontTx/>
              <a:buNone/>
            </a:pPr>
            <a:endParaRPr lang="en-US" altLang="de-DE" sz="1200">
              <a:solidFill>
                <a:srgbClr val="FFFFFF"/>
              </a:solidFill>
              <a:latin typeface="Calibri" panose="020F0502020204030204" pitchFamily="34" charset="0"/>
              <a:ea typeface="MS PGothic" panose="020B0600070205080204" pitchFamily="34" charset="-128"/>
            </a:endParaRPr>
          </a:p>
        </p:txBody>
      </p:sp>
      <p:sp>
        <p:nvSpPr>
          <p:cNvPr id="59456" name="Rectangle 62">
            <a:extLst>
              <a:ext uri="{FF2B5EF4-FFF2-40B4-BE49-F238E27FC236}">
                <a16:creationId xmlns:a16="http://schemas.microsoft.com/office/drawing/2014/main" id="{130D429B-4121-4D62-B8E9-03E81638F346}"/>
              </a:ext>
            </a:extLst>
          </p:cNvPr>
          <p:cNvSpPr>
            <a:spLocks noChangeArrowheads="1"/>
          </p:cNvSpPr>
          <p:nvPr/>
        </p:nvSpPr>
        <p:spPr bwMode="auto">
          <a:xfrm>
            <a:off x="3098800" y="4719638"/>
            <a:ext cx="1952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200">
                <a:solidFill>
                  <a:srgbClr val="FFFFFF"/>
                </a:solidFill>
                <a:latin typeface="Calibri" panose="020F0502020204030204" pitchFamily="34" charset="0"/>
              </a:rPr>
              <a:t>0,2</a:t>
            </a:r>
            <a:endParaRPr lang="en-US" altLang="de-DE" sz="1200">
              <a:solidFill>
                <a:srgbClr val="FFFFFF"/>
              </a:solidFill>
              <a:latin typeface="Calibri" panose="020F0502020204030204" pitchFamily="34" charset="0"/>
            </a:endParaRPr>
          </a:p>
          <a:p>
            <a:pPr algn="ctr" eaLnBrk="1" hangingPunct="1">
              <a:lnSpc>
                <a:spcPct val="100000"/>
              </a:lnSpc>
              <a:spcBef>
                <a:spcPct val="0"/>
              </a:spcBef>
              <a:buClrTx/>
              <a:buFontTx/>
              <a:buNone/>
            </a:pPr>
            <a:endParaRPr lang="en-US" altLang="de-DE" sz="1200">
              <a:solidFill>
                <a:srgbClr val="FFFFFF"/>
              </a:solidFill>
              <a:latin typeface="Calibri" panose="020F0502020204030204" pitchFamily="34" charset="0"/>
              <a:ea typeface="MS PGothic" panose="020B0600070205080204" pitchFamily="34" charset="-128"/>
            </a:endParaRPr>
          </a:p>
        </p:txBody>
      </p:sp>
      <p:sp>
        <p:nvSpPr>
          <p:cNvPr id="59457" name="Rectangle 63">
            <a:extLst>
              <a:ext uri="{FF2B5EF4-FFF2-40B4-BE49-F238E27FC236}">
                <a16:creationId xmlns:a16="http://schemas.microsoft.com/office/drawing/2014/main" id="{480023A0-E0E6-4DC0-AED8-F4693929BE0F}"/>
              </a:ext>
            </a:extLst>
          </p:cNvPr>
          <p:cNvSpPr>
            <a:spLocks noChangeArrowheads="1"/>
          </p:cNvSpPr>
          <p:nvPr/>
        </p:nvSpPr>
        <p:spPr bwMode="auto">
          <a:xfrm>
            <a:off x="3098800" y="4548188"/>
            <a:ext cx="1952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200">
                <a:solidFill>
                  <a:srgbClr val="FFFFFF"/>
                </a:solidFill>
                <a:latin typeface="Calibri" panose="020F0502020204030204" pitchFamily="34" charset="0"/>
              </a:rPr>
              <a:t>0,4</a:t>
            </a:r>
            <a:endParaRPr lang="en-US" altLang="de-DE" sz="1200">
              <a:solidFill>
                <a:srgbClr val="FFFFFF"/>
              </a:solidFill>
              <a:latin typeface="Calibri" panose="020F0502020204030204" pitchFamily="34" charset="0"/>
            </a:endParaRPr>
          </a:p>
          <a:p>
            <a:pPr algn="ctr" eaLnBrk="1" hangingPunct="1">
              <a:lnSpc>
                <a:spcPct val="100000"/>
              </a:lnSpc>
              <a:spcBef>
                <a:spcPct val="0"/>
              </a:spcBef>
              <a:buClrTx/>
              <a:buFontTx/>
              <a:buNone/>
            </a:pPr>
            <a:endParaRPr lang="en-US" altLang="de-DE" sz="1200">
              <a:solidFill>
                <a:srgbClr val="FFFFFF"/>
              </a:solidFill>
              <a:latin typeface="Calibri" panose="020F0502020204030204" pitchFamily="34" charset="0"/>
              <a:ea typeface="MS PGothic" panose="020B0600070205080204" pitchFamily="34" charset="-128"/>
            </a:endParaRPr>
          </a:p>
        </p:txBody>
      </p:sp>
      <p:sp>
        <p:nvSpPr>
          <p:cNvPr id="59458" name="Rectangle 64">
            <a:extLst>
              <a:ext uri="{FF2B5EF4-FFF2-40B4-BE49-F238E27FC236}">
                <a16:creationId xmlns:a16="http://schemas.microsoft.com/office/drawing/2014/main" id="{0BCF91EA-B1E2-46F8-8EE5-577F9F38E594}"/>
              </a:ext>
            </a:extLst>
          </p:cNvPr>
          <p:cNvSpPr>
            <a:spLocks noChangeArrowheads="1"/>
          </p:cNvSpPr>
          <p:nvPr/>
        </p:nvSpPr>
        <p:spPr bwMode="auto">
          <a:xfrm>
            <a:off x="3098800" y="4368800"/>
            <a:ext cx="1952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200">
                <a:solidFill>
                  <a:srgbClr val="FFFFFF"/>
                </a:solidFill>
                <a:latin typeface="Calibri" panose="020F0502020204030204" pitchFamily="34" charset="0"/>
              </a:rPr>
              <a:t>0,6</a:t>
            </a:r>
            <a:endParaRPr lang="en-US" altLang="de-DE" sz="1200">
              <a:solidFill>
                <a:srgbClr val="FFFFFF"/>
              </a:solidFill>
              <a:latin typeface="Calibri" panose="020F0502020204030204" pitchFamily="34" charset="0"/>
            </a:endParaRPr>
          </a:p>
          <a:p>
            <a:pPr algn="ctr" eaLnBrk="1" hangingPunct="1">
              <a:lnSpc>
                <a:spcPct val="100000"/>
              </a:lnSpc>
              <a:spcBef>
                <a:spcPct val="0"/>
              </a:spcBef>
              <a:buClrTx/>
              <a:buFontTx/>
              <a:buNone/>
            </a:pPr>
            <a:endParaRPr lang="en-US" altLang="de-DE" sz="1200">
              <a:solidFill>
                <a:srgbClr val="FFFFFF"/>
              </a:solidFill>
              <a:latin typeface="Calibri" panose="020F0502020204030204" pitchFamily="34" charset="0"/>
              <a:ea typeface="MS PGothic" panose="020B0600070205080204" pitchFamily="34" charset="-128"/>
            </a:endParaRPr>
          </a:p>
        </p:txBody>
      </p:sp>
      <p:sp>
        <p:nvSpPr>
          <p:cNvPr id="59459" name="Rectangle 65">
            <a:extLst>
              <a:ext uri="{FF2B5EF4-FFF2-40B4-BE49-F238E27FC236}">
                <a16:creationId xmlns:a16="http://schemas.microsoft.com/office/drawing/2014/main" id="{1D96C251-1E01-42AE-A644-46E7A36DCB89}"/>
              </a:ext>
            </a:extLst>
          </p:cNvPr>
          <p:cNvSpPr>
            <a:spLocks noChangeArrowheads="1"/>
          </p:cNvSpPr>
          <p:nvPr/>
        </p:nvSpPr>
        <p:spPr bwMode="auto">
          <a:xfrm>
            <a:off x="3098800" y="4189413"/>
            <a:ext cx="1952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200">
                <a:solidFill>
                  <a:srgbClr val="FFFFFF"/>
                </a:solidFill>
                <a:latin typeface="Calibri" panose="020F0502020204030204" pitchFamily="34" charset="0"/>
              </a:rPr>
              <a:t>0,8</a:t>
            </a:r>
            <a:endParaRPr lang="en-US" altLang="de-DE" sz="1200">
              <a:solidFill>
                <a:srgbClr val="FFFFFF"/>
              </a:solidFill>
              <a:latin typeface="Calibri" panose="020F0502020204030204" pitchFamily="34" charset="0"/>
            </a:endParaRPr>
          </a:p>
          <a:p>
            <a:pPr algn="ctr" eaLnBrk="1" hangingPunct="1">
              <a:lnSpc>
                <a:spcPct val="100000"/>
              </a:lnSpc>
              <a:spcBef>
                <a:spcPct val="0"/>
              </a:spcBef>
              <a:buClrTx/>
              <a:buFontTx/>
              <a:buNone/>
            </a:pPr>
            <a:endParaRPr lang="en-US" altLang="de-DE" sz="1200">
              <a:solidFill>
                <a:srgbClr val="FFFFFF"/>
              </a:solidFill>
              <a:latin typeface="Calibri" panose="020F0502020204030204" pitchFamily="34" charset="0"/>
              <a:ea typeface="MS PGothic" panose="020B0600070205080204" pitchFamily="34" charset="-128"/>
            </a:endParaRPr>
          </a:p>
        </p:txBody>
      </p:sp>
      <p:sp>
        <p:nvSpPr>
          <p:cNvPr id="59460" name="Rectangle 66">
            <a:extLst>
              <a:ext uri="{FF2B5EF4-FFF2-40B4-BE49-F238E27FC236}">
                <a16:creationId xmlns:a16="http://schemas.microsoft.com/office/drawing/2014/main" id="{4B740075-F005-4208-AD41-F4AFAD43B135}"/>
              </a:ext>
            </a:extLst>
          </p:cNvPr>
          <p:cNvSpPr>
            <a:spLocks noChangeArrowheads="1"/>
          </p:cNvSpPr>
          <p:nvPr/>
        </p:nvSpPr>
        <p:spPr bwMode="auto">
          <a:xfrm>
            <a:off x="3098800" y="4016375"/>
            <a:ext cx="1952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200">
                <a:solidFill>
                  <a:srgbClr val="FFFFFF"/>
                </a:solidFill>
                <a:latin typeface="Calibri" panose="020F0502020204030204" pitchFamily="34" charset="0"/>
              </a:rPr>
              <a:t>1,0</a:t>
            </a:r>
            <a:endParaRPr lang="en-US" altLang="de-DE" sz="1200">
              <a:solidFill>
                <a:srgbClr val="FFFFFF"/>
              </a:solidFill>
              <a:latin typeface="Calibri" panose="020F0502020204030204" pitchFamily="34" charset="0"/>
            </a:endParaRPr>
          </a:p>
          <a:p>
            <a:pPr algn="ctr" eaLnBrk="1" hangingPunct="1">
              <a:lnSpc>
                <a:spcPct val="100000"/>
              </a:lnSpc>
              <a:spcBef>
                <a:spcPct val="0"/>
              </a:spcBef>
              <a:buClrTx/>
              <a:buFontTx/>
              <a:buNone/>
            </a:pPr>
            <a:endParaRPr lang="en-US" altLang="de-DE" sz="1200">
              <a:solidFill>
                <a:srgbClr val="FFFFFF"/>
              </a:solidFill>
              <a:latin typeface="Calibri" panose="020F0502020204030204" pitchFamily="34" charset="0"/>
              <a:ea typeface="MS PGothic" panose="020B0600070205080204" pitchFamily="34" charset="-128"/>
            </a:endParaRPr>
          </a:p>
        </p:txBody>
      </p:sp>
      <p:sp>
        <p:nvSpPr>
          <p:cNvPr id="59461" name="Rectangle 67">
            <a:extLst>
              <a:ext uri="{FF2B5EF4-FFF2-40B4-BE49-F238E27FC236}">
                <a16:creationId xmlns:a16="http://schemas.microsoft.com/office/drawing/2014/main" id="{16908FD8-D6AF-4784-A18A-EA59B9E3AC13}"/>
              </a:ext>
            </a:extLst>
          </p:cNvPr>
          <p:cNvSpPr>
            <a:spLocks noChangeArrowheads="1"/>
          </p:cNvSpPr>
          <p:nvPr/>
        </p:nvSpPr>
        <p:spPr bwMode="auto">
          <a:xfrm>
            <a:off x="3098800" y="3836988"/>
            <a:ext cx="1952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200">
                <a:solidFill>
                  <a:srgbClr val="FFFFFF"/>
                </a:solidFill>
                <a:latin typeface="Calibri" panose="020F0502020204030204" pitchFamily="34" charset="0"/>
              </a:rPr>
              <a:t>1,2</a:t>
            </a:r>
            <a:endParaRPr lang="en-US" altLang="de-DE" sz="1200">
              <a:solidFill>
                <a:srgbClr val="FFFFFF"/>
              </a:solidFill>
              <a:latin typeface="Calibri" panose="020F0502020204030204" pitchFamily="34" charset="0"/>
            </a:endParaRPr>
          </a:p>
          <a:p>
            <a:pPr algn="ctr" eaLnBrk="1" hangingPunct="1">
              <a:lnSpc>
                <a:spcPct val="100000"/>
              </a:lnSpc>
              <a:spcBef>
                <a:spcPct val="0"/>
              </a:spcBef>
              <a:buClrTx/>
              <a:buFontTx/>
              <a:buNone/>
            </a:pPr>
            <a:endParaRPr lang="en-US" altLang="de-DE" sz="1200">
              <a:solidFill>
                <a:srgbClr val="FFFFFF"/>
              </a:solidFill>
              <a:latin typeface="Calibri" panose="020F0502020204030204" pitchFamily="34" charset="0"/>
              <a:ea typeface="MS PGothic" panose="020B0600070205080204" pitchFamily="34" charset="-128"/>
            </a:endParaRPr>
          </a:p>
        </p:txBody>
      </p:sp>
      <p:sp>
        <p:nvSpPr>
          <p:cNvPr id="59462" name="Rectangle 68">
            <a:extLst>
              <a:ext uri="{FF2B5EF4-FFF2-40B4-BE49-F238E27FC236}">
                <a16:creationId xmlns:a16="http://schemas.microsoft.com/office/drawing/2014/main" id="{84A142B3-5848-4FD6-A43B-6DBCBE81B3B1}"/>
              </a:ext>
            </a:extLst>
          </p:cNvPr>
          <p:cNvSpPr>
            <a:spLocks noChangeArrowheads="1"/>
          </p:cNvSpPr>
          <p:nvPr/>
        </p:nvSpPr>
        <p:spPr bwMode="auto">
          <a:xfrm>
            <a:off x="3098800" y="3659188"/>
            <a:ext cx="1952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200">
                <a:solidFill>
                  <a:srgbClr val="FFFFFF"/>
                </a:solidFill>
                <a:latin typeface="Calibri" panose="020F0502020204030204" pitchFamily="34" charset="0"/>
              </a:rPr>
              <a:t>1,4</a:t>
            </a:r>
            <a:endParaRPr lang="en-US" altLang="de-DE" sz="1200">
              <a:solidFill>
                <a:srgbClr val="FFFFFF"/>
              </a:solidFill>
              <a:latin typeface="Calibri" panose="020F0502020204030204" pitchFamily="34" charset="0"/>
            </a:endParaRPr>
          </a:p>
          <a:p>
            <a:pPr algn="ctr" eaLnBrk="1" hangingPunct="1">
              <a:lnSpc>
                <a:spcPct val="100000"/>
              </a:lnSpc>
              <a:spcBef>
                <a:spcPct val="0"/>
              </a:spcBef>
              <a:buClrTx/>
              <a:buFontTx/>
              <a:buNone/>
            </a:pPr>
            <a:endParaRPr lang="en-US" altLang="de-DE" sz="1200">
              <a:solidFill>
                <a:srgbClr val="FFFFFF"/>
              </a:solidFill>
              <a:latin typeface="Calibri" panose="020F0502020204030204" pitchFamily="34" charset="0"/>
              <a:ea typeface="MS PGothic" panose="020B0600070205080204" pitchFamily="34" charset="-128"/>
            </a:endParaRPr>
          </a:p>
        </p:txBody>
      </p:sp>
      <p:sp>
        <p:nvSpPr>
          <p:cNvPr id="59463" name="Rectangle 69">
            <a:extLst>
              <a:ext uri="{FF2B5EF4-FFF2-40B4-BE49-F238E27FC236}">
                <a16:creationId xmlns:a16="http://schemas.microsoft.com/office/drawing/2014/main" id="{4D57AA8D-18ED-4647-89FB-36580F2DFA4D}"/>
              </a:ext>
            </a:extLst>
          </p:cNvPr>
          <p:cNvSpPr>
            <a:spLocks noChangeArrowheads="1"/>
          </p:cNvSpPr>
          <p:nvPr/>
        </p:nvSpPr>
        <p:spPr bwMode="auto">
          <a:xfrm>
            <a:off x="3098800" y="3486150"/>
            <a:ext cx="1952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200">
                <a:solidFill>
                  <a:srgbClr val="FFFFFF"/>
                </a:solidFill>
                <a:latin typeface="Calibri" panose="020F0502020204030204" pitchFamily="34" charset="0"/>
              </a:rPr>
              <a:t>1,6</a:t>
            </a:r>
            <a:endParaRPr lang="en-US" altLang="de-DE" sz="1200">
              <a:solidFill>
                <a:srgbClr val="FFFFFF"/>
              </a:solidFill>
              <a:latin typeface="Calibri" panose="020F0502020204030204" pitchFamily="34" charset="0"/>
            </a:endParaRPr>
          </a:p>
          <a:p>
            <a:pPr algn="ctr" eaLnBrk="1" hangingPunct="1">
              <a:lnSpc>
                <a:spcPct val="100000"/>
              </a:lnSpc>
              <a:spcBef>
                <a:spcPct val="0"/>
              </a:spcBef>
              <a:buClrTx/>
              <a:buFontTx/>
              <a:buNone/>
            </a:pPr>
            <a:endParaRPr lang="en-US" altLang="de-DE" sz="1200">
              <a:solidFill>
                <a:srgbClr val="FFFFFF"/>
              </a:solidFill>
              <a:latin typeface="Calibri" panose="020F0502020204030204" pitchFamily="34" charset="0"/>
              <a:ea typeface="MS PGothic" panose="020B0600070205080204" pitchFamily="34" charset="-128"/>
            </a:endParaRPr>
          </a:p>
        </p:txBody>
      </p:sp>
      <p:sp>
        <p:nvSpPr>
          <p:cNvPr id="59464" name="Rectangle 70">
            <a:extLst>
              <a:ext uri="{FF2B5EF4-FFF2-40B4-BE49-F238E27FC236}">
                <a16:creationId xmlns:a16="http://schemas.microsoft.com/office/drawing/2014/main" id="{B2DC4068-0453-4D1D-8C3F-1E2B1F6F6F67}"/>
              </a:ext>
            </a:extLst>
          </p:cNvPr>
          <p:cNvSpPr>
            <a:spLocks noChangeArrowheads="1"/>
          </p:cNvSpPr>
          <p:nvPr/>
        </p:nvSpPr>
        <p:spPr bwMode="auto">
          <a:xfrm>
            <a:off x="3098800" y="3306763"/>
            <a:ext cx="1952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200">
                <a:solidFill>
                  <a:srgbClr val="FFFFFF"/>
                </a:solidFill>
                <a:latin typeface="Calibri" panose="020F0502020204030204" pitchFamily="34" charset="0"/>
              </a:rPr>
              <a:t>1,8</a:t>
            </a:r>
            <a:endParaRPr lang="en-US" altLang="de-DE" sz="1200">
              <a:solidFill>
                <a:srgbClr val="FFFFFF"/>
              </a:solidFill>
              <a:latin typeface="Calibri" panose="020F0502020204030204" pitchFamily="34" charset="0"/>
            </a:endParaRPr>
          </a:p>
          <a:p>
            <a:pPr algn="ctr" eaLnBrk="1" hangingPunct="1">
              <a:lnSpc>
                <a:spcPct val="100000"/>
              </a:lnSpc>
              <a:spcBef>
                <a:spcPct val="0"/>
              </a:spcBef>
              <a:buClrTx/>
              <a:buFontTx/>
              <a:buNone/>
            </a:pPr>
            <a:endParaRPr lang="en-US" altLang="de-DE" sz="1200">
              <a:solidFill>
                <a:srgbClr val="FFFFFF"/>
              </a:solidFill>
              <a:latin typeface="Calibri" panose="020F0502020204030204" pitchFamily="34" charset="0"/>
              <a:ea typeface="MS PGothic" panose="020B0600070205080204" pitchFamily="34" charset="-128"/>
            </a:endParaRPr>
          </a:p>
        </p:txBody>
      </p:sp>
      <p:sp>
        <p:nvSpPr>
          <p:cNvPr id="59465" name="Rectangle 71">
            <a:extLst>
              <a:ext uri="{FF2B5EF4-FFF2-40B4-BE49-F238E27FC236}">
                <a16:creationId xmlns:a16="http://schemas.microsoft.com/office/drawing/2014/main" id="{C2D75833-9A13-4DAC-889E-26A140414881}"/>
              </a:ext>
            </a:extLst>
          </p:cNvPr>
          <p:cNvSpPr>
            <a:spLocks noChangeArrowheads="1"/>
          </p:cNvSpPr>
          <p:nvPr/>
        </p:nvSpPr>
        <p:spPr bwMode="auto">
          <a:xfrm>
            <a:off x="3098800" y="3127375"/>
            <a:ext cx="1952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200">
                <a:solidFill>
                  <a:srgbClr val="FFFFFF"/>
                </a:solidFill>
                <a:latin typeface="Calibri" panose="020F0502020204030204" pitchFamily="34" charset="0"/>
              </a:rPr>
              <a:t>2,0</a:t>
            </a:r>
            <a:endParaRPr lang="en-US" altLang="de-DE" sz="1200">
              <a:solidFill>
                <a:srgbClr val="FFFFFF"/>
              </a:solidFill>
              <a:latin typeface="Calibri" panose="020F0502020204030204" pitchFamily="34" charset="0"/>
            </a:endParaRPr>
          </a:p>
          <a:p>
            <a:pPr algn="ctr" eaLnBrk="1" hangingPunct="1">
              <a:lnSpc>
                <a:spcPct val="100000"/>
              </a:lnSpc>
              <a:spcBef>
                <a:spcPct val="0"/>
              </a:spcBef>
              <a:buClrTx/>
              <a:buFontTx/>
              <a:buNone/>
            </a:pPr>
            <a:endParaRPr lang="en-US" altLang="de-DE" sz="1200">
              <a:solidFill>
                <a:srgbClr val="FFFFFF"/>
              </a:solidFill>
              <a:latin typeface="Calibri" panose="020F0502020204030204" pitchFamily="34" charset="0"/>
              <a:ea typeface="MS PGothic" panose="020B0600070205080204" pitchFamily="34" charset="-128"/>
            </a:endParaRPr>
          </a:p>
        </p:txBody>
      </p:sp>
      <p:sp>
        <p:nvSpPr>
          <p:cNvPr id="59466" name="Rectangle 72">
            <a:extLst>
              <a:ext uri="{FF2B5EF4-FFF2-40B4-BE49-F238E27FC236}">
                <a16:creationId xmlns:a16="http://schemas.microsoft.com/office/drawing/2014/main" id="{8E38B436-ED5D-4151-9F8C-520CEAA15F69}"/>
              </a:ext>
            </a:extLst>
          </p:cNvPr>
          <p:cNvSpPr>
            <a:spLocks noChangeArrowheads="1"/>
          </p:cNvSpPr>
          <p:nvPr/>
        </p:nvSpPr>
        <p:spPr bwMode="auto">
          <a:xfrm>
            <a:off x="3098800" y="2954338"/>
            <a:ext cx="1952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200">
                <a:solidFill>
                  <a:srgbClr val="FFFFFF"/>
                </a:solidFill>
                <a:latin typeface="Calibri" panose="020F0502020204030204" pitchFamily="34" charset="0"/>
              </a:rPr>
              <a:t>2,2</a:t>
            </a:r>
            <a:endParaRPr lang="en-US" altLang="de-DE" sz="1200">
              <a:solidFill>
                <a:srgbClr val="FFFFFF"/>
              </a:solidFill>
              <a:latin typeface="Calibri" panose="020F0502020204030204" pitchFamily="34" charset="0"/>
            </a:endParaRPr>
          </a:p>
          <a:p>
            <a:pPr algn="ctr" eaLnBrk="1" hangingPunct="1">
              <a:lnSpc>
                <a:spcPct val="100000"/>
              </a:lnSpc>
              <a:spcBef>
                <a:spcPct val="0"/>
              </a:spcBef>
              <a:buClrTx/>
              <a:buFontTx/>
              <a:buNone/>
            </a:pPr>
            <a:endParaRPr lang="en-US" altLang="de-DE" sz="1200">
              <a:solidFill>
                <a:srgbClr val="FFFFFF"/>
              </a:solidFill>
              <a:latin typeface="Calibri" panose="020F0502020204030204" pitchFamily="34" charset="0"/>
              <a:ea typeface="MS PGothic" panose="020B0600070205080204" pitchFamily="34" charset="-128"/>
            </a:endParaRPr>
          </a:p>
        </p:txBody>
      </p:sp>
      <p:sp>
        <p:nvSpPr>
          <p:cNvPr id="59467" name="Rectangle 73">
            <a:extLst>
              <a:ext uri="{FF2B5EF4-FFF2-40B4-BE49-F238E27FC236}">
                <a16:creationId xmlns:a16="http://schemas.microsoft.com/office/drawing/2014/main" id="{CA805B3F-0355-4CD4-81DC-363E0716F829}"/>
              </a:ext>
            </a:extLst>
          </p:cNvPr>
          <p:cNvSpPr>
            <a:spLocks noChangeArrowheads="1"/>
          </p:cNvSpPr>
          <p:nvPr/>
        </p:nvSpPr>
        <p:spPr bwMode="auto">
          <a:xfrm>
            <a:off x="3098800" y="2776538"/>
            <a:ext cx="1952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200">
                <a:solidFill>
                  <a:srgbClr val="FFFFFF"/>
                </a:solidFill>
                <a:latin typeface="Calibri" panose="020F0502020204030204" pitchFamily="34" charset="0"/>
              </a:rPr>
              <a:t>2,4</a:t>
            </a:r>
            <a:endParaRPr lang="en-US" altLang="de-DE" sz="1200">
              <a:solidFill>
                <a:srgbClr val="FFFFFF"/>
              </a:solidFill>
              <a:latin typeface="Calibri" panose="020F0502020204030204" pitchFamily="34" charset="0"/>
            </a:endParaRPr>
          </a:p>
          <a:p>
            <a:pPr algn="ctr" eaLnBrk="1" hangingPunct="1">
              <a:lnSpc>
                <a:spcPct val="100000"/>
              </a:lnSpc>
              <a:spcBef>
                <a:spcPct val="0"/>
              </a:spcBef>
              <a:buClrTx/>
              <a:buFontTx/>
              <a:buNone/>
            </a:pPr>
            <a:endParaRPr lang="en-US" altLang="de-DE" sz="1200">
              <a:solidFill>
                <a:srgbClr val="FFFFFF"/>
              </a:solidFill>
              <a:latin typeface="Calibri" panose="020F0502020204030204" pitchFamily="34" charset="0"/>
              <a:ea typeface="MS PGothic" panose="020B0600070205080204" pitchFamily="34" charset="-128"/>
            </a:endParaRPr>
          </a:p>
        </p:txBody>
      </p:sp>
      <p:sp>
        <p:nvSpPr>
          <p:cNvPr id="59468" name="Rectangle 74">
            <a:extLst>
              <a:ext uri="{FF2B5EF4-FFF2-40B4-BE49-F238E27FC236}">
                <a16:creationId xmlns:a16="http://schemas.microsoft.com/office/drawing/2014/main" id="{6B4D3A1D-7478-42A6-B6F0-5F69FCC09308}"/>
              </a:ext>
            </a:extLst>
          </p:cNvPr>
          <p:cNvSpPr>
            <a:spLocks noChangeArrowheads="1"/>
          </p:cNvSpPr>
          <p:nvPr/>
        </p:nvSpPr>
        <p:spPr bwMode="auto">
          <a:xfrm>
            <a:off x="3738563" y="5102225"/>
            <a:ext cx="904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400" b="1">
                <a:solidFill>
                  <a:srgbClr val="FFFFFF"/>
                </a:solidFill>
                <a:latin typeface="Calibri" panose="020F0502020204030204" pitchFamily="34" charset="0"/>
              </a:rPr>
              <a:t>0</a:t>
            </a:r>
            <a:endParaRPr lang="en-US" altLang="de-DE" sz="1400" b="1">
              <a:solidFill>
                <a:srgbClr val="FFFFFF"/>
              </a:solidFill>
              <a:latin typeface="MS PGothic" panose="020B0600070205080204" pitchFamily="34" charset="-128"/>
              <a:ea typeface="MS PGothic" panose="020B0600070205080204" pitchFamily="34" charset="-128"/>
            </a:endParaRPr>
          </a:p>
          <a:p>
            <a:pPr algn="ctr" eaLnBrk="1" hangingPunct="1">
              <a:lnSpc>
                <a:spcPct val="100000"/>
              </a:lnSpc>
              <a:spcBef>
                <a:spcPct val="0"/>
              </a:spcBef>
              <a:buClrTx/>
              <a:buFontTx/>
              <a:buNone/>
            </a:pPr>
            <a:endParaRPr lang="en-US" altLang="de-DE" sz="1400" b="1">
              <a:solidFill>
                <a:srgbClr val="FFFFFF"/>
              </a:solidFill>
              <a:latin typeface="Calibri" panose="020F0502020204030204" pitchFamily="34" charset="0"/>
              <a:ea typeface="MS PGothic" panose="020B0600070205080204" pitchFamily="34" charset="-128"/>
            </a:endParaRPr>
          </a:p>
        </p:txBody>
      </p:sp>
      <p:sp>
        <p:nvSpPr>
          <p:cNvPr id="59469" name="Rectangle 75">
            <a:extLst>
              <a:ext uri="{FF2B5EF4-FFF2-40B4-BE49-F238E27FC236}">
                <a16:creationId xmlns:a16="http://schemas.microsoft.com/office/drawing/2014/main" id="{F849042B-B228-4A47-AC2F-99F9DBECE247}"/>
              </a:ext>
            </a:extLst>
          </p:cNvPr>
          <p:cNvSpPr>
            <a:spLocks noChangeArrowheads="1"/>
          </p:cNvSpPr>
          <p:nvPr/>
        </p:nvSpPr>
        <p:spPr bwMode="auto">
          <a:xfrm>
            <a:off x="4591050" y="5102225"/>
            <a:ext cx="904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400" b="1">
                <a:solidFill>
                  <a:srgbClr val="FFFFFF"/>
                </a:solidFill>
                <a:latin typeface="Calibri" panose="020F0502020204030204" pitchFamily="34" charset="0"/>
              </a:rPr>
              <a:t>6</a:t>
            </a:r>
            <a:endParaRPr lang="en-US" altLang="de-DE" sz="1400" b="1">
              <a:solidFill>
                <a:srgbClr val="FFFFFF"/>
              </a:solidFill>
              <a:latin typeface="MS PGothic" panose="020B0600070205080204" pitchFamily="34" charset="-128"/>
              <a:ea typeface="MS PGothic" panose="020B0600070205080204" pitchFamily="34" charset="-128"/>
            </a:endParaRPr>
          </a:p>
          <a:p>
            <a:pPr algn="ctr" eaLnBrk="1" hangingPunct="1">
              <a:lnSpc>
                <a:spcPct val="100000"/>
              </a:lnSpc>
              <a:spcBef>
                <a:spcPct val="0"/>
              </a:spcBef>
              <a:buClrTx/>
              <a:buFontTx/>
              <a:buNone/>
            </a:pPr>
            <a:endParaRPr lang="en-US" altLang="de-DE" sz="1400" b="1">
              <a:solidFill>
                <a:srgbClr val="FFFFFF"/>
              </a:solidFill>
              <a:latin typeface="Calibri" panose="020F0502020204030204" pitchFamily="34" charset="0"/>
              <a:ea typeface="MS PGothic" panose="020B0600070205080204" pitchFamily="34" charset="-128"/>
            </a:endParaRPr>
          </a:p>
        </p:txBody>
      </p:sp>
      <p:sp>
        <p:nvSpPr>
          <p:cNvPr id="59470" name="Rectangle 76">
            <a:extLst>
              <a:ext uri="{FF2B5EF4-FFF2-40B4-BE49-F238E27FC236}">
                <a16:creationId xmlns:a16="http://schemas.microsoft.com/office/drawing/2014/main" id="{FEAD2CC5-283E-4976-9C4A-C1A91A998EDF}"/>
              </a:ext>
            </a:extLst>
          </p:cNvPr>
          <p:cNvSpPr>
            <a:spLocks noChangeArrowheads="1"/>
          </p:cNvSpPr>
          <p:nvPr/>
        </p:nvSpPr>
        <p:spPr bwMode="auto">
          <a:xfrm>
            <a:off x="5394325" y="5102225"/>
            <a:ext cx="1809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400" b="1">
                <a:solidFill>
                  <a:srgbClr val="FFFFFF"/>
                </a:solidFill>
                <a:latin typeface="Calibri" panose="020F0502020204030204" pitchFamily="34" charset="0"/>
              </a:rPr>
              <a:t>12</a:t>
            </a:r>
            <a:endParaRPr lang="en-US" altLang="de-DE" sz="1400" b="1">
              <a:solidFill>
                <a:srgbClr val="FFFFFF"/>
              </a:solidFill>
              <a:latin typeface="Calibri" panose="020F0502020204030204" pitchFamily="34" charset="0"/>
            </a:endParaRPr>
          </a:p>
          <a:p>
            <a:pPr algn="ctr" eaLnBrk="1" hangingPunct="1">
              <a:lnSpc>
                <a:spcPct val="100000"/>
              </a:lnSpc>
              <a:spcBef>
                <a:spcPct val="0"/>
              </a:spcBef>
              <a:buClrTx/>
              <a:buFontTx/>
              <a:buNone/>
            </a:pPr>
            <a:endParaRPr lang="en-US" altLang="de-DE" sz="1400" b="1">
              <a:solidFill>
                <a:srgbClr val="FFFFFF"/>
              </a:solidFill>
              <a:latin typeface="Calibri" panose="020F0502020204030204" pitchFamily="34" charset="0"/>
              <a:ea typeface="MS PGothic" panose="020B0600070205080204" pitchFamily="34" charset="-128"/>
            </a:endParaRPr>
          </a:p>
        </p:txBody>
      </p:sp>
      <p:sp>
        <p:nvSpPr>
          <p:cNvPr id="59471" name="Rectangle 7">
            <a:extLst>
              <a:ext uri="{FF2B5EF4-FFF2-40B4-BE49-F238E27FC236}">
                <a16:creationId xmlns:a16="http://schemas.microsoft.com/office/drawing/2014/main" id="{EA2DE0A6-38E8-4827-AA83-A6DC501A9C11}"/>
              </a:ext>
            </a:extLst>
          </p:cNvPr>
          <p:cNvSpPr>
            <a:spLocks noChangeArrowheads="1"/>
          </p:cNvSpPr>
          <p:nvPr/>
        </p:nvSpPr>
        <p:spPr bwMode="auto">
          <a:xfrm>
            <a:off x="1552575" y="5310188"/>
            <a:ext cx="111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400" b="1">
                <a:solidFill>
                  <a:srgbClr val="FFFFFF"/>
                </a:solidFill>
                <a:latin typeface="Calibri" panose="020F0502020204030204" pitchFamily="34" charset="0"/>
              </a:rPr>
              <a:t>Studienmonat</a:t>
            </a:r>
            <a:endParaRPr lang="en-US" altLang="de-DE" sz="1400" b="1">
              <a:solidFill>
                <a:srgbClr val="FFFFFF"/>
              </a:solidFill>
              <a:latin typeface="Calibri" panose="020F0502020204030204" pitchFamily="34" charset="0"/>
              <a:ea typeface="MS PGothic" panose="020B0600070205080204" pitchFamily="34" charset="-128"/>
            </a:endParaRPr>
          </a:p>
        </p:txBody>
      </p:sp>
      <p:sp>
        <p:nvSpPr>
          <p:cNvPr id="59472" name="TextBox 9">
            <a:extLst>
              <a:ext uri="{FF2B5EF4-FFF2-40B4-BE49-F238E27FC236}">
                <a16:creationId xmlns:a16="http://schemas.microsoft.com/office/drawing/2014/main" id="{9833EF95-D2F2-40FF-B5AA-D9E2DAA5E935}"/>
              </a:ext>
            </a:extLst>
          </p:cNvPr>
          <p:cNvSpPr txBox="1">
            <a:spLocks noChangeArrowheads="1"/>
          </p:cNvSpPr>
          <p:nvPr/>
        </p:nvSpPr>
        <p:spPr bwMode="auto">
          <a:xfrm>
            <a:off x="1844675" y="3697288"/>
            <a:ext cx="18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800">
                <a:solidFill>
                  <a:srgbClr val="00B050"/>
                </a:solidFill>
                <a:latin typeface="Calibri" panose="020F0502020204030204" pitchFamily="34" charset="0"/>
              </a:rPr>
              <a:t>*</a:t>
            </a:r>
            <a:endParaRPr lang="en-US" altLang="de-DE" sz="1800">
              <a:solidFill>
                <a:srgbClr val="00B050"/>
              </a:solidFill>
              <a:latin typeface="MS PGothic" panose="020B0600070205080204" pitchFamily="34" charset="-128"/>
              <a:ea typeface="MS PGothic" panose="020B0600070205080204" pitchFamily="34" charset="-128"/>
            </a:endParaRPr>
          </a:p>
          <a:p>
            <a:pPr eaLnBrk="1" hangingPunct="1">
              <a:lnSpc>
                <a:spcPct val="100000"/>
              </a:lnSpc>
              <a:spcBef>
                <a:spcPct val="0"/>
              </a:spcBef>
              <a:buClrTx/>
              <a:buFontTx/>
              <a:buNone/>
            </a:pPr>
            <a:endParaRPr lang="en-US" altLang="de-DE" sz="1800">
              <a:solidFill>
                <a:srgbClr val="00B050"/>
              </a:solidFill>
              <a:latin typeface="Calibri" panose="020F0502020204030204" pitchFamily="34" charset="0"/>
              <a:ea typeface="MS PGothic" panose="020B0600070205080204" pitchFamily="34" charset="-128"/>
            </a:endParaRPr>
          </a:p>
        </p:txBody>
      </p:sp>
      <p:sp>
        <p:nvSpPr>
          <p:cNvPr id="59473" name="TextBox 10">
            <a:extLst>
              <a:ext uri="{FF2B5EF4-FFF2-40B4-BE49-F238E27FC236}">
                <a16:creationId xmlns:a16="http://schemas.microsoft.com/office/drawing/2014/main" id="{E554CB7B-942B-40DA-A7F5-61860E42D16F}"/>
              </a:ext>
            </a:extLst>
          </p:cNvPr>
          <p:cNvSpPr txBox="1">
            <a:spLocks noChangeArrowheads="1"/>
          </p:cNvSpPr>
          <p:nvPr/>
        </p:nvSpPr>
        <p:spPr bwMode="auto">
          <a:xfrm>
            <a:off x="2573338" y="3198813"/>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200">
                <a:solidFill>
                  <a:srgbClr val="00B050"/>
                </a:solidFill>
                <a:latin typeface="Calibri" panose="020F0502020204030204" pitchFamily="34" charset="0"/>
              </a:rPr>
              <a:t>#</a:t>
            </a:r>
            <a:endParaRPr lang="en-US" altLang="de-DE" sz="1200">
              <a:solidFill>
                <a:srgbClr val="00B050"/>
              </a:solidFill>
              <a:latin typeface="MS PGothic" panose="020B0600070205080204" pitchFamily="34" charset="-128"/>
              <a:ea typeface="MS PGothic" panose="020B0600070205080204" pitchFamily="34" charset="-128"/>
            </a:endParaRPr>
          </a:p>
          <a:p>
            <a:pPr eaLnBrk="1" hangingPunct="1">
              <a:lnSpc>
                <a:spcPct val="100000"/>
              </a:lnSpc>
              <a:spcBef>
                <a:spcPct val="0"/>
              </a:spcBef>
              <a:buClrTx/>
              <a:buFontTx/>
              <a:buNone/>
            </a:pPr>
            <a:endParaRPr lang="en-US" altLang="de-DE" sz="1200">
              <a:solidFill>
                <a:srgbClr val="FFFFFF"/>
              </a:solidFill>
              <a:latin typeface="Calibri" panose="020F0502020204030204" pitchFamily="34" charset="0"/>
              <a:ea typeface="MS PGothic" panose="020B0600070205080204" pitchFamily="34" charset="-128"/>
            </a:endParaRPr>
          </a:p>
        </p:txBody>
      </p:sp>
      <p:sp>
        <p:nvSpPr>
          <p:cNvPr id="59474" name="Line 18">
            <a:extLst>
              <a:ext uri="{FF2B5EF4-FFF2-40B4-BE49-F238E27FC236}">
                <a16:creationId xmlns:a16="http://schemas.microsoft.com/office/drawing/2014/main" id="{6917AD6E-B517-44E9-A40F-87428FDE8CD3}"/>
              </a:ext>
            </a:extLst>
          </p:cNvPr>
          <p:cNvSpPr>
            <a:spLocks noChangeShapeType="1"/>
          </p:cNvSpPr>
          <p:nvPr/>
        </p:nvSpPr>
        <p:spPr bwMode="auto">
          <a:xfrm>
            <a:off x="842963" y="3057525"/>
            <a:ext cx="0" cy="19272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75" name="Line 19">
            <a:extLst>
              <a:ext uri="{FF2B5EF4-FFF2-40B4-BE49-F238E27FC236}">
                <a16:creationId xmlns:a16="http://schemas.microsoft.com/office/drawing/2014/main" id="{296C73A2-25CC-43BE-8817-483580CA9A24}"/>
              </a:ext>
            </a:extLst>
          </p:cNvPr>
          <p:cNvSpPr>
            <a:spLocks noChangeShapeType="1"/>
          </p:cNvSpPr>
          <p:nvPr/>
        </p:nvSpPr>
        <p:spPr bwMode="auto">
          <a:xfrm>
            <a:off x="819150" y="4984750"/>
            <a:ext cx="238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76" name="Line 20">
            <a:extLst>
              <a:ext uri="{FF2B5EF4-FFF2-40B4-BE49-F238E27FC236}">
                <a16:creationId xmlns:a16="http://schemas.microsoft.com/office/drawing/2014/main" id="{796163F1-1646-477F-94C7-CE7268304C64}"/>
              </a:ext>
            </a:extLst>
          </p:cNvPr>
          <p:cNvSpPr>
            <a:spLocks noChangeShapeType="1"/>
          </p:cNvSpPr>
          <p:nvPr/>
        </p:nvSpPr>
        <p:spPr bwMode="auto">
          <a:xfrm>
            <a:off x="819150" y="4741863"/>
            <a:ext cx="238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77" name="Line 21">
            <a:extLst>
              <a:ext uri="{FF2B5EF4-FFF2-40B4-BE49-F238E27FC236}">
                <a16:creationId xmlns:a16="http://schemas.microsoft.com/office/drawing/2014/main" id="{F0DA7A93-4AA5-435A-9EED-70A136AB56A3}"/>
              </a:ext>
            </a:extLst>
          </p:cNvPr>
          <p:cNvSpPr>
            <a:spLocks noChangeShapeType="1"/>
          </p:cNvSpPr>
          <p:nvPr/>
        </p:nvSpPr>
        <p:spPr bwMode="auto">
          <a:xfrm>
            <a:off x="819150" y="4503738"/>
            <a:ext cx="238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78" name="Line 22">
            <a:extLst>
              <a:ext uri="{FF2B5EF4-FFF2-40B4-BE49-F238E27FC236}">
                <a16:creationId xmlns:a16="http://schemas.microsoft.com/office/drawing/2014/main" id="{EE2DC3BC-ED25-47F9-9FBD-5815B04CCC30}"/>
              </a:ext>
            </a:extLst>
          </p:cNvPr>
          <p:cNvSpPr>
            <a:spLocks noChangeShapeType="1"/>
          </p:cNvSpPr>
          <p:nvPr/>
        </p:nvSpPr>
        <p:spPr bwMode="auto">
          <a:xfrm>
            <a:off x="819150" y="4260850"/>
            <a:ext cx="238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79" name="Line 23">
            <a:extLst>
              <a:ext uri="{FF2B5EF4-FFF2-40B4-BE49-F238E27FC236}">
                <a16:creationId xmlns:a16="http://schemas.microsoft.com/office/drawing/2014/main" id="{48D5218A-ABE7-435D-BC5A-198E7D1461AD}"/>
              </a:ext>
            </a:extLst>
          </p:cNvPr>
          <p:cNvSpPr>
            <a:spLocks noChangeShapeType="1"/>
          </p:cNvSpPr>
          <p:nvPr/>
        </p:nvSpPr>
        <p:spPr bwMode="auto">
          <a:xfrm>
            <a:off x="819150" y="4024313"/>
            <a:ext cx="238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80" name="Line 24">
            <a:extLst>
              <a:ext uri="{FF2B5EF4-FFF2-40B4-BE49-F238E27FC236}">
                <a16:creationId xmlns:a16="http://schemas.microsoft.com/office/drawing/2014/main" id="{4DDD0EC4-0B9A-4E4F-8D95-36E792A7193B}"/>
              </a:ext>
            </a:extLst>
          </p:cNvPr>
          <p:cNvSpPr>
            <a:spLocks noChangeShapeType="1"/>
          </p:cNvSpPr>
          <p:nvPr/>
        </p:nvSpPr>
        <p:spPr bwMode="auto">
          <a:xfrm>
            <a:off x="819150" y="3781425"/>
            <a:ext cx="238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81" name="Line 25">
            <a:extLst>
              <a:ext uri="{FF2B5EF4-FFF2-40B4-BE49-F238E27FC236}">
                <a16:creationId xmlns:a16="http://schemas.microsoft.com/office/drawing/2014/main" id="{EDAC5982-F1DD-486F-9133-BCDCEDC9649C}"/>
              </a:ext>
            </a:extLst>
          </p:cNvPr>
          <p:cNvSpPr>
            <a:spLocks noChangeShapeType="1"/>
          </p:cNvSpPr>
          <p:nvPr/>
        </p:nvSpPr>
        <p:spPr bwMode="auto">
          <a:xfrm>
            <a:off x="819150" y="3538538"/>
            <a:ext cx="238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82" name="Line 26">
            <a:extLst>
              <a:ext uri="{FF2B5EF4-FFF2-40B4-BE49-F238E27FC236}">
                <a16:creationId xmlns:a16="http://schemas.microsoft.com/office/drawing/2014/main" id="{02C6EBE3-117F-43F3-A40A-615FF2391C00}"/>
              </a:ext>
            </a:extLst>
          </p:cNvPr>
          <p:cNvSpPr>
            <a:spLocks noChangeShapeType="1"/>
          </p:cNvSpPr>
          <p:nvPr/>
        </p:nvSpPr>
        <p:spPr bwMode="auto">
          <a:xfrm>
            <a:off x="819150" y="3300413"/>
            <a:ext cx="238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83" name="Line 27">
            <a:extLst>
              <a:ext uri="{FF2B5EF4-FFF2-40B4-BE49-F238E27FC236}">
                <a16:creationId xmlns:a16="http://schemas.microsoft.com/office/drawing/2014/main" id="{545A7CFC-17FF-47E2-8EB7-37CDA9D8F89E}"/>
              </a:ext>
            </a:extLst>
          </p:cNvPr>
          <p:cNvSpPr>
            <a:spLocks noChangeShapeType="1"/>
          </p:cNvSpPr>
          <p:nvPr/>
        </p:nvSpPr>
        <p:spPr bwMode="auto">
          <a:xfrm>
            <a:off x="819150" y="3057525"/>
            <a:ext cx="238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84" name="Line 28">
            <a:extLst>
              <a:ext uri="{FF2B5EF4-FFF2-40B4-BE49-F238E27FC236}">
                <a16:creationId xmlns:a16="http://schemas.microsoft.com/office/drawing/2014/main" id="{1BE9FF11-908F-4D46-BEDF-A62634E3ED7F}"/>
              </a:ext>
            </a:extLst>
          </p:cNvPr>
          <p:cNvSpPr>
            <a:spLocks noChangeShapeType="1"/>
          </p:cNvSpPr>
          <p:nvPr/>
        </p:nvSpPr>
        <p:spPr bwMode="auto">
          <a:xfrm>
            <a:off x="842963" y="4989513"/>
            <a:ext cx="21526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85" name="Freeform 29">
            <a:extLst>
              <a:ext uri="{FF2B5EF4-FFF2-40B4-BE49-F238E27FC236}">
                <a16:creationId xmlns:a16="http://schemas.microsoft.com/office/drawing/2014/main" id="{A7B82350-BB9B-4353-A33E-97DE95E56771}"/>
              </a:ext>
            </a:extLst>
          </p:cNvPr>
          <p:cNvSpPr>
            <a:spLocks/>
          </p:cNvSpPr>
          <p:nvPr/>
        </p:nvSpPr>
        <p:spPr bwMode="auto">
          <a:xfrm>
            <a:off x="1201738" y="4095750"/>
            <a:ext cx="1436687" cy="893763"/>
          </a:xfrm>
          <a:custGeom>
            <a:avLst/>
            <a:gdLst>
              <a:gd name="T0" fmla="*/ 0 w 357"/>
              <a:gd name="T1" fmla="*/ 2147483646 h 173"/>
              <a:gd name="T2" fmla="*/ 2147483646 w 357"/>
              <a:gd name="T3" fmla="*/ 2147483646 h 173"/>
              <a:gd name="T4" fmla="*/ 2147483646 w 357"/>
              <a:gd name="T5" fmla="*/ 0 h 173"/>
              <a:gd name="T6" fmla="*/ 0 60000 65536"/>
              <a:gd name="T7" fmla="*/ 0 60000 65536"/>
              <a:gd name="T8" fmla="*/ 0 60000 65536"/>
              <a:gd name="T9" fmla="*/ 0 w 357"/>
              <a:gd name="T10" fmla="*/ 0 h 173"/>
              <a:gd name="T11" fmla="*/ 357 w 357"/>
              <a:gd name="T12" fmla="*/ 173 h 173"/>
            </a:gdLst>
            <a:ahLst/>
            <a:cxnLst>
              <a:cxn ang="T6">
                <a:pos x="T0" y="T1"/>
              </a:cxn>
              <a:cxn ang="T7">
                <a:pos x="T2" y="T3"/>
              </a:cxn>
              <a:cxn ang="T8">
                <a:pos x="T4" y="T5"/>
              </a:cxn>
            </a:cxnLst>
            <a:rect l="T9" t="T10" r="T11" b="T12"/>
            <a:pathLst>
              <a:path w="357" h="173">
                <a:moveTo>
                  <a:pt x="0" y="173"/>
                </a:moveTo>
                <a:lnTo>
                  <a:pt x="179" y="67"/>
                </a:lnTo>
                <a:lnTo>
                  <a:pt x="357" y="0"/>
                </a:lnTo>
              </a:path>
            </a:pathLst>
          </a:custGeom>
          <a:noFill/>
          <a:ln w="28575">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AT"/>
          </a:p>
        </p:txBody>
      </p:sp>
      <p:sp>
        <p:nvSpPr>
          <p:cNvPr id="59486" name="Line 30">
            <a:extLst>
              <a:ext uri="{FF2B5EF4-FFF2-40B4-BE49-F238E27FC236}">
                <a16:creationId xmlns:a16="http://schemas.microsoft.com/office/drawing/2014/main" id="{77A5AECF-E02A-4A08-9512-FD13C1985200}"/>
              </a:ext>
            </a:extLst>
          </p:cNvPr>
          <p:cNvSpPr>
            <a:spLocks noChangeShapeType="1"/>
          </p:cNvSpPr>
          <p:nvPr/>
        </p:nvSpPr>
        <p:spPr bwMode="auto">
          <a:xfrm>
            <a:off x="1201738" y="4989513"/>
            <a:ext cx="0" cy="0"/>
          </a:xfrm>
          <a:prstGeom prst="line">
            <a:avLst/>
          </a:prstGeom>
          <a:noFill/>
          <a:ln w="19050">
            <a:solidFill>
              <a:srgbClr val="ADBF25"/>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87" name="Line 31">
            <a:extLst>
              <a:ext uri="{FF2B5EF4-FFF2-40B4-BE49-F238E27FC236}">
                <a16:creationId xmlns:a16="http://schemas.microsoft.com/office/drawing/2014/main" id="{748CEB4E-68C6-400B-B2BC-9A5B3DC114BD}"/>
              </a:ext>
            </a:extLst>
          </p:cNvPr>
          <p:cNvSpPr>
            <a:spLocks noChangeShapeType="1"/>
          </p:cNvSpPr>
          <p:nvPr/>
        </p:nvSpPr>
        <p:spPr bwMode="auto">
          <a:xfrm>
            <a:off x="1189038" y="4989513"/>
            <a:ext cx="28575" cy="0"/>
          </a:xfrm>
          <a:prstGeom prst="line">
            <a:avLst/>
          </a:prstGeom>
          <a:noFill/>
          <a:ln w="19050">
            <a:solidFill>
              <a:srgbClr val="ADBF25"/>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88" name="Line 32">
            <a:extLst>
              <a:ext uri="{FF2B5EF4-FFF2-40B4-BE49-F238E27FC236}">
                <a16:creationId xmlns:a16="http://schemas.microsoft.com/office/drawing/2014/main" id="{2E970187-08FD-4174-8CE4-D506739A9F94}"/>
              </a:ext>
            </a:extLst>
          </p:cNvPr>
          <p:cNvSpPr>
            <a:spLocks noChangeShapeType="1"/>
          </p:cNvSpPr>
          <p:nvPr/>
        </p:nvSpPr>
        <p:spPr bwMode="auto">
          <a:xfrm flipV="1">
            <a:off x="1920875" y="4265613"/>
            <a:ext cx="0" cy="176212"/>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89" name="Line 33">
            <a:extLst>
              <a:ext uri="{FF2B5EF4-FFF2-40B4-BE49-F238E27FC236}">
                <a16:creationId xmlns:a16="http://schemas.microsoft.com/office/drawing/2014/main" id="{4CEA86D5-AB45-41FE-8DB1-F2DA0F2A4B3C}"/>
              </a:ext>
            </a:extLst>
          </p:cNvPr>
          <p:cNvSpPr>
            <a:spLocks noChangeShapeType="1"/>
          </p:cNvSpPr>
          <p:nvPr/>
        </p:nvSpPr>
        <p:spPr bwMode="auto">
          <a:xfrm>
            <a:off x="1909763" y="4265613"/>
            <a:ext cx="28575" cy="0"/>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90" name="Line 34">
            <a:extLst>
              <a:ext uri="{FF2B5EF4-FFF2-40B4-BE49-F238E27FC236}">
                <a16:creationId xmlns:a16="http://schemas.microsoft.com/office/drawing/2014/main" id="{B3072A98-C914-46D0-A42E-BB0952165055}"/>
              </a:ext>
            </a:extLst>
          </p:cNvPr>
          <p:cNvSpPr>
            <a:spLocks noChangeShapeType="1"/>
          </p:cNvSpPr>
          <p:nvPr/>
        </p:nvSpPr>
        <p:spPr bwMode="auto">
          <a:xfrm flipV="1">
            <a:off x="2638425" y="3898900"/>
            <a:ext cx="0" cy="196850"/>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91" name="Line 35">
            <a:extLst>
              <a:ext uri="{FF2B5EF4-FFF2-40B4-BE49-F238E27FC236}">
                <a16:creationId xmlns:a16="http://schemas.microsoft.com/office/drawing/2014/main" id="{F4E6A71D-9011-4BE9-A4F2-CFED2A235718}"/>
              </a:ext>
            </a:extLst>
          </p:cNvPr>
          <p:cNvSpPr>
            <a:spLocks noChangeShapeType="1"/>
          </p:cNvSpPr>
          <p:nvPr/>
        </p:nvSpPr>
        <p:spPr bwMode="auto">
          <a:xfrm>
            <a:off x="2625725" y="3898900"/>
            <a:ext cx="28575" cy="0"/>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92" name="Line 36">
            <a:extLst>
              <a:ext uri="{FF2B5EF4-FFF2-40B4-BE49-F238E27FC236}">
                <a16:creationId xmlns:a16="http://schemas.microsoft.com/office/drawing/2014/main" id="{A0496C70-33C0-40DC-81DE-3DB906C55735}"/>
              </a:ext>
            </a:extLst>
          </p:cNvPr>
          <p:cNvSpPr>
            <a:spLocks noChangeShapeType="1"/>
          </p:cNvSpPr>
          <p:nvPr/>
        </p:nvSpPr>
        <p:spPr bwMode="auto">
          <a:xfrm>
            <a:off x="1201738" y="4989513"/>
            <a:ext cx="0" cy="0"/>
          </a:xfrm>
          <a:prstGeom prst="line">
            <a:avLst/>
          </a:prstGeom>
          <a:noFill/>
          <a:ln w="19050">
            <a:solidFill>
              <a:srgbClr val="ADBF25"/>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93" name="Line 37">
            <a:extLst>
              <a:ext uri="{FF2B5EF4-FFF2-40B4-BE49-F238E27FC236}">
                <a16:creationId xmlns:a16="http://schemas.microsoft.com/office/drawing/2014/main" id="{50F0C77F-3669-4F6C-BFE1-402296215286}"/>
              </a:ext>
            </a:extLst>
          </p:cNvPr>
          <p:cNvSpPr>
            <a:spLocks noChangeShapeType="1"/>
          </p:cNvSpPr>
          <p:nvPr/>
        </p:nvSpPr>
        <p:spPr bwMode="auto">
          <a:xfrm>
            <a:off x="1189038" y="4989513"/>
            <a:ext cx="28575" cy="0"/>
          </a:xfrm>
          <a:prstGeom prst="line">
            <a:avLst/>
          </a:prstGeom>
          <a:noFill/>
          <a:ln w="19050">
            <a:solidFill>
              <a:srgbClr val="ADBF25"/>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94" name="Line 38">
            <a:extLst>
              <a:ext uri="{FF2B5EF4-FFF2-40B4-BE49-F238E27FC236}">
                <a16:creationId xmlns:a16="http://schemas.microsoft.com/office/drawing/2014/main" id="{529B127B-77F9-411F-9DA1-D589A2219935}"/>
              </a:ext>
            </a:extLst>
          </p:cNvPr>
          <p:cNvSpPr>
            <a:spLocks noChangeShapeType="1"/>
          </p:cNvSpPr>
          <p:nvPr/>
        </p:nvSpPr>
        <p:spPr bwMode="auto">
          <a:xfrm>
            <a:off x="1920875" y="4441825"/>
            <a:ext cx="0" cy="169863"/>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95" name="Line 39">
            <a:extLst>
              <a:ext uri="{FF2B5EF4-FFF2-40B4-BE49-F238E27FC236}">
                <a16:creationId xmlns:a16="http://schemas.microsoft.com/office/drawing/2014/main" id="{35C23A23-F1C2-4966-B183-E28ED92C56DF}"/>
              </a:ext>
            </a:extLst>
          </p:cNvPr>
          <p:cNvSpPr>
            <a:spLocks noChangeShapeType="1"/>
          </p:cNvSpPr>
          <p:nvPr/>
        </p:nvSpPr>
        <p:spPr bwMode="auto">
          <a:xfrm>
            <a:off x="1909763" y="4611688"/>
            <a:ext cx="28575" cy="0"/>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96" name="Line 40">
            <a:extLst>
              <a:ext uri="{FF2B5EF4-FFF2-40B4-BE49-F238E27FC236}">
                <a16:creationId xmlns:a16="http://schemas.microsoft.com/office/drawing/2014/main" id="{1EB1ED2A-9652-42D5-B04E-C42D63AC6F35}"/>
              </a:ext>
            </a:extLst>
          </p:cNvPr>
          <p:cNvSpPr>
            <a:spLocks noChangeShapeType="1"/>
          </p:cNvSpPr>
          <p:nvPr/>
        </p:nvSpPr>
        <p:spPr bwMode="auto">
          <a:xfrm>
            <a:off x="2638425" y="4095750"/>
            <a:ext cx="0" cy="201613"/>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97" name="Line 41">
            <a:extLst>
              <a:ext uri="{FF2B5EF4-FFF2-40B4-BE49-F238E27FC236}">
                <a16:creationId xmlns:a16="http://schemas.microsoft.com/office/drawing/2014/main" id="{3132FE0D-6FAF-41D8-8703-C40A180623F2}"/>
              </a:ext>
            </a:extLst>
          </p:cNvPr>
          <p:cNvSpPr>
            <a:spLocks noChangeShapeType="1"/>
          </p:cNvSpPr>
          <p:nvPr/>
        </p:nvSpPr>
        <p:spPr bwMode="auto">
          <a:xfrm>
            <a:off x="2625725" y="4297363"/>
            <a:ext cx="28575" cy="0"/>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498" name="Freeform 42">
            <a:extLst>
              <a:ext uri="{FF2B5EF4-FFF2-40B4-BE49-F238E27FC236}">
                <a16:creationId xmlns:a16="http://schemas.microsoft.com/office/drawing/2014/main" id="{EAB52DF3-F409-4EC6-973C-7297ABA9D433}"/>
              </a:ext>
            </a:extLst>
          </p:cNvPr>
          <p:cNvSpPr>
            <a:spLocks/>
          </p:cNvSpPr>
          <p:nvPr/>
        </p:nvSpPr>
        <p:spPr bwMode="auto">
          <a:xfrm>
            <a:off x="1201738" y="3527425"/>
            <a:ext cx="1436687" cy="1462088"/>
          </a:xfrm>
          <a:custGeom>
            <a:avLst/>
            <a:gdLst>
              <a:gd name="T0" fmla="*/ 0 w 357"/>
              <a:gd name="T1" fmla="*/ 2147483646 h 283"/>
              <a:gd name="T2" fmla="*/ 2147483646 w 357"/>
              <a:gd name="T3" fmla="*/ 2147483646 h 283"/>
              <a:gd name="T4" fmla="*/ 2147483646 w 357"/>
              <a:gd name="T5" fmla="*/ 0 h 283"/>
              <a:gd name="T6" fmla="*/ 0 60000 65536"/>
              <a:gd name="T7" fmla="*/ 0 60000 65536"/>
              <a:gd name="T8" fmla="*/ 0 60000 65536"/>
              <a:gd name="T9" fmla="*/ 0 w 357"/>
              <a:gd name="T10" fmla="*/ 0 h 283"/>
              <a:gd name="T11" fmla="*/ 357 w 357"/>
              <a:gd name="T12" fmla="*/ 283 h 283"/>
            </a:gdLst>
            <a:ahLst/>
            <a:cxnLst>
              <a:cxn ang="T6">
                <a:pos x="T0" y="T1"/>
              </a:cxn>
              <a:cxn ang="T7">
                <a:pos x="T2" y="T3"/>
              </a:cxn>
              <a:cxn ang="T8">
                <a:pos x="T4" y="T5"/>
              </a:cxn>
            </a:cxnLst>
            <a:rect l="T9" t="T10" r="T11" b="T12"/>
            <a:pathLst>
              <a:path w="357" h="283">
                <a:moveTo>
                  <a:pt x="0" y="283"/>
                </a:moveTo>
                <a:lnTo>
                  <a:pt x="179" y="100"/>
                </a:lnTo>
                <a:lnTo>
                  <a:pt x="357" y="0"/>
                </a:lnTo>
              </a:path>
            </a:pathLst>
          </a:custGeom>
          <a:noFill/>
          <a:ln w="28575">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p>
            <a:endParaRPr lang="de-AT"/>
          </a:p>
        </p:txBody>
      </p:sp>
      <p:sp>
        <p:nvSpPr>
          <p:cNvPr id="59499" name="Line 43">
            <a:extLst>
              <a:ext uri="{FF2B5EF4-FFF2-40B4-BE49-F238E27FC236}">
                <a16:creationId xmlns:a16="http://schemas.microsoft.com/office/drawing/2014/main" id="{C67D1D7D-BD46-4A3A-ADF8-B7F9A7C3927F}"/>
              </a:ext>
            </a:extLst>
          </p:cNvPr>
          <p:cNvSpPr>
            <a:spLocks noChangeShapeType="1"/>
          </p:cNvSpPr>
          <p:nvPr/>
        </p:nvSpPr>
        <p:spPr bwMode="auto">
          <a:xfrm>
            <a:off x="1201738" y="4989513"/>
            <a:ext cx="0" cy="0"/>
          </a:xfrm>
          <a:prstGeom prst="line">
            <a:avLst/>
          </a:prstGeom>
          <a:noFill/>
          <a:ln w="19050">
            <a:solidFill>
              <a:srgbClr val="0050A8"/>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500" name="Line 44">
            <a:extLst>
              <a:ext uri="{FF2B5EF4-FFF2-40B4-BE49-F238E27FC236}">
                <a16:creationId xmlns:a16="http://schemas.microsoft.com/office/drawing/2014/main" id="{5A9E4C44-1F71-4127-84C6-C50C9E1752FA}"/>
              </a:ext>
            </a:extLst>
          </p:cNvPr>
          <p:cNvSpPr>
            <a:spLocks noChangeShapeType="1"/>
          </p:cNvSpPr>
          <p:nvPr/>
        </p:nvSpPr>
        <p:spPr bwMode="auto">
          <a:xfrm>
            <a:off x="1189038" y="4989513"/>
            <a:ext cx="28575" cy="0"/>
          </a:xfrm>
          <a:prstGeom prst="line">
            <a:avLst/>
          </a:prstGeom>
          <a:noFill/>
          <a:ln w="19050">
            <a:solidFill>
              <a:srgbClr val="0050A8"/>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501" name="Line 45">
            <a:extLst>
              <a:ext uri="{FF2B5EF4-FFF2-40B4-BE49-F238E27FC236}">
                <a16:creationId xmlns:a16="http://schemas.microsoft.com/office/drawing/2014/main" id="{062E5BD2-62DB-4BF0-B7B7-AD8A24AFAF3D}"/>
              </a:ext>
            </a:extLst>
          </p:cNvPr>
          <p:cNvSpPr>
            <a:spLocks noChangeShapeType="1"/>
          </p:cNvSpPr>
          <p:nvPr/>
        </p:nvSpPr>
        <p:spPr bwMode="auto">
          <a:xfrm flipV="1">
            <a:off x="1920875" y="3878263"/>
            <a:ext cx="0" cy="16510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502" name="Line 46">
            <a:extLst>
              <a:ext uri="{FF2B5EF4-FFF2-40B4-BE49-F238E27FC236}">
                <a16:creationId xmlns:a16="http://schemas.microsoft.com/office/drawing/2014/main" id="{64DFF72C-42B9-4C1D-A441-E12F960066C7}"/>
              </a:ext>
            </a:extLst>
          </p:cNvPr>
          <p:cNvSpPr>
            <a:spLocks noChangeShapeType="1"/>
          </p:cNvSpPr>
          <p:nvPr/>
        </p:nvSpPr>
        <p:spPr bwMode="auto">
          <a:xfrm>
            <a:off x="1909763" y="3878263"/>
            <a:ext cx="28575" cy="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503" name="Line 47">
            <a:extLst>
              <a:ext uri="{FF2B5EF4-FFF2-40B4-BE49-F238E27FC236}">
                <a16:creationId xmlns:a16="http://schemas.microsoft.com/office/drawing/2014/main" id="{292147A2-ACCD-42D3-82BC-B940290D8FA4}"/>
              </a:ext>
            </a:extLst>
          </p:cNvPr>
          <p:cNvSpPr>
            <a:spLocks noChangeShapeType="1"/>
          </p:cNvSpPr>
          <p:nvPr/>
        </p:nvSpPr>
        <p:spPr bwMode="auto">
          <a:xfrm flipV="1">
            <a:off x="2638425" y="3330575"/>
            <a:ext cx="0" cy="19685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504" name="Line 48">
            <a:extLst>
              <a:ext uri="{FF2B5EF4-FFF2-40B4-BE49-F238E27FC236}">
                <a16:creationId xmlns:a16="http://schemas.microsoft.com/office/drawing/2014/main" id="{CB47E284-FC9F-4E76-BEDC-D05F68825CCA}"/>
              </a:ext>
            </a:extLst>
          </p:cNvPr>
          <p:cNvSpPr>
            <a:spLocks noChangeShapeType="1"/>
          </p:cNvSpPr>
          <p:nvPr/>
        </p:nvSpPr>
        <p:spPr bwMode="auto">
          <a:xfrm>
            <a:off x="2625725" y="3330575"/>
            <a:ext cx="28575" cy="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505" name="Line 49">
            <a:extLst>
              <a:ext uri="{FF2B5EF4-FFF2-40B4-BE49-F238E27FC236}">
                <a16:creationId xmlns:a16="http://schemas.microsoft.com/office/drawing/2014/main" id="{28414DF3-6E2F-45A9-B5F3-CD912CBF3D53}"/>
              </a:ext>
            </a:extLst>
          </p:cNvPr>
          <p:cNvSpPr>
            <a:spLocks noChangeShapeType="1"/>
          </p:cNvSpPr>
          <p:nvPr/>
        </p:nvSpPr>
        <p:spPr bwMode="auto">
          <a:xfrm>
            <a:off x="1201738" y="4989513"/>
            <a:ext cx="0" cy="0"/>
          </a:xfrm>
          <a:prstGeom prst="line">
            <a:avLst/>
          </a:prstGeom>
          <a:noFill/>
          <a:ln w="19050">
            <a:solidFill>
              <a:srgbClr val="0050A8"/>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506" name="Line 50">
            <a:extLst>
              <a:ext uri="{FF2B5EF4-FFF2-40B4-BE49-F238E27FC236}">
                <a16:creationId xmlns:a16="http://schemas.microsoft.com/office/drawing/2014/main" id="{88277D5B-26FD-40D6-8A52-B744371EB702}"/>
              </a:ext>
            </a:extLst>
          </p:cNvPr>
          <p:cNvSpPr>
            <a:spLocks noChangeShapeType="1"/>
          </p:cNvSpPr>
          <p:nvPr/>
        </p:nvSpPr>
        <p:spPr bwMode="auto">
          <a:xfrm>
            <a:off x="1189038" y="4989513"/>
            <a:ext cx="28575" cy="0"/>
          </a:xfrm>
          <a:prstGeom prst="line">
            <a:avLst/>
          </a:prstGeom>
          <a:noFill/>
          <a:ln w="19050">
            <a:solidFill>
              <a:srgbClr val="0050A8"/>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507" name="Line 51">
            <a:extLst>
              <a:ext uri="{FF2B5EF4-FFF2-40B4-BE49-F238E27FC236}">
                <a16:creationId xmlns:a16="http://schemas.microsoft.com/office/drawing/2014/main" id="{3BCBBD6F-21F9-4583-8FAA-18F935116605}"/>
              </a:ext>
            </a:extLst>
          </p:cNvPr>
          <p:cNvSpPr>
            <a:spLocks noChangeShapeType="1"/>
          </p:cNvSpPr>
          <p:nvPr/>
        </p:nvSpPr>
        <p:spPr bwMode="auto">
          <a:xfrm>
            <a:off x="1920875" y="4043363"/>
            <a:ext cx="0" cy="176212"/>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508" name="Line 52">
            <a:extLst>
              <a:ext uri="{FF2B5EF4-FFF2-40B4-BE49-F238E27FC236}">
                <a16:creationId xmlns:a16="http://schemas.microsoft.com/office/drawing/2014/main" id="{38C64783-9ABF-4A6A-98AA-BD3F56C27C1E}"/>
              </a:ext>
            </a:extLst>
          </p:cNvPr>
          <p:cNvSpPr>
            <a:spLocks noChangeShapeType="1"/>
          </p:cNvSpPr>
          <p:nvPr/>
        </p:nvSpPr>
        <p:spPr bwMode="auto">
          <a:xfrm>
            <a:off x="1909763" y="4219575"/>
            <a:ext cx="28575" cy="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509" name="Line 53">
            <a:extLst>
              <a:ext uri="{FF2B5EF4-FFF2-40B4-BE49-F238E27FC236}">
                <a16:creationId xmlns:a16="http://schemas.microsoft.com/office/drawing/2014/main" id="{3F1F5764-CAEB-44C6-A4F7-DEAEDFDDDF59}"/>
              </a:ext>
            </a:extLst>
          </p:cNvPr>
          <p:cNvSpPr>
            <a:spLocks noChangeShapeType="1"/>
          </p:cNvSpPr>
          <p:nvPr/>
        </p:nvSpPr>
        <p:spPr bwMode="auto">
          <a:xfrm>
            <a:off x="2638425" y="3527425"/>
            <a:ext cx="0" cy="19685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510" name="Line 54">
            <a:extLst>
              <a:ext uri="{FF2B5EF4-FFF2-40B4-BE49-F238E27FC236}">
                <a16:creationId xmlns:a16="http://schemas.microsoft.com/office/drawing/2014/main" id="{92D37391-6EEB-4523-96C3-532DDC089836}"/>
              </a:ext>
            </a:extLst>
          </p:cNvPr>
          <p:cNvSpPr>
            <a:spLocks noChangeShapeType="1"/>
          </p:cNvSpPr>
          <p:nvPr/>
        </p:nvSpPr>
        <p:spPr bwMode="auto">
          <a:xfrm>
            <a:off x="2625725" y="3724275"/>
            <a:ext cx="28575" cy="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511" name="Oval 55">
            <a:extLst>
              <a:ext uri="{FF2B5EF4-FFF2-40B4-BE49-F238E27FC236}">
                <a16:creationId xmlns:a16="http://schemas.microsoft.com/office/drawing/2014/main" id="{670C0C8E-5E66-42FB-A350-DCBEBA6C7436}"/>
              </a:ext>
            </a:extLst>
          </p:cNvPr>
          <p:cNvSpPr>
            <a:spLocks noChangeArrowheads="1"/>
          </p:cNvSpPr>
          <p:nvPr/>
        </p:nvSpPr>
        <p:spPr bwMode="auto">
          <a:xfrm>
            <a:off x="1177925" y="4957763"/>
            <a:ext cx="44450" cy="57150"/>
          </a:xfrm>
          <a:prstGeom prst="ellipse">
            <a:avLst/>
          </a:prstGeom>
          <a:solidFill>
            <a:srgbClr val="ADBF25"/>
          </a:solidFill>
          <a:ln w="9525">
            <a:solidFill>
              <a:srgbClr val="ADBF25"/>
            </a:solidFill>
            <a:round/>
            <a:headEnd/>
            <a:tailEnd/>
          </a:ln>
        </p:spPr>
        <p:txBody>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fr-FR" altLang="de-DE" sz="1800">
              <a:solidFill>
                <a:srgbClr val="FFFFFF"/>
              </a:solidFill>
              <a:latin typeface="Calibri" panose="020F0502020204030204" pitchFamily="34" charset="0"/>
              <a:ea typeface="MS PGothic" panose="020B0600070205080204" pitchFamily="34" charset="-128"/>
            </a:endParaRPr>
          </a:p>
        </p:txBody>
      </p:sp>
      <p:sp>
        <p:nvSpPr>
          <p:cNvPr id="59512" name="Oval 56">
            <a:extLst>
              <a:ext uri="{FF2B5EF4-FFF2-40B4-BE49-F238E27FC236}">
                <a16:creationId xmlns:a16="http://schemas.microsoft.com/office/drawing/2014/main" id="{ADFB7402-B12A-401E-8994-F7EBEA027AAA}"/>
              </a:ext>
            </a:extLst>
          </p:cNvPr>
          <p:cNvSpPr>
            <a:spLocks noChangeArrowheads="1"/>
          </p:cNvSpPr>
          <p:nvPr/>
        </p:nvSpPr>
        <p:spPr bwMode="auto">
          <a:xfrm>
            <a:off x="1897063" y="4410075"/>
            <a:ext cx="46037" cy="57150"/>
          </a:xfrm>
          <a:prstGeom prst="ellipse">
            <a:avLst/>
          </a:prstGeom>
          <a:solidFill>
            <a:srgbClr val="FF9900"/>
          </a:solidFill>
          <a:ln w="9525">
            <a:solidFill>
              <a:srgbClr val="FF9900"/>
            </a:solidFill>
            <a:round/>
            <a:headEnd/>
            <a:tailEnd/>
          </a:ln>
        </p:spPr>
        <p:txBody>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fr-FR" altLang="de-DE" sz="1800">
              <a:solidFill>
                <a:srgbClr val="FFFFFF"/>
              </a:solidFill>
              <a:latin typeface="Calibri" panose="020F0502020204030204" pitchFamily="34" charset="0"/>
              <a:ea typeface="MS PGothic" panose="020B0600070205080204" pitchFamily="34" charset="-128"/>
            </a:endParaRPr>
          </a:p>
        </p:txBody>
      </p:sp>
      <p:sp>
        <p:nvSpPr>
          <p:cNvPr id="59513" name="Oval 57">
            <a:extLst>
              <a:ext uri="{FF2B5EF4-FFF2-40B4-BE49-F238E27FC236}">
                <a16:creationId xmlns:a16="http://schemas.microsoft.com/office/drawing/2014/main" id="{4855BC6E-2C90-4810-901F-4604A0A9A8CE}"/>
              </a:ext>
            </a:extLst>
          </p:cNvPr>
          <p:cNvSpPr>
            <a:spLocks noChangeArrowheads="1"/>
          </p:cNvSpPr>
          <p:nvPr/>
        </p:nvSpPr>
        <p:spPr bwMode="auto">
          <a:xfrm>
            <a:off x="2613025" y="4065588"/>
            <a:ext cx="44450" cy="55562"/>
          </a:xfrm>
          <a:prstGeom prst="ellipse">
            <a:avLst/>
          </a:prstGeom>
          <a:solidFill>
            <a:srgbClr val="FF9900"/>
          </a:solidFill>
          <a:ln w="9525">
            <a:solidFill>
              <a:srgbClr val="FF9900"/>
            </a:solidFill>
            <a:round/>
            <a:headEnd/>
            <a:tailEnd/>
          </a:ln>
        </p:spPr>
        <p:txBody>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fr-FR" altLang="de-DE" sz="1800">
              <a:solidFill>
                <a:srgbClr val="FFFFFF"/>
              </a:solidFill>
              <a:latin typeface="Calibri" panose="020F0502020204030204" pitchFamily="34" charset="0"/>
              <a:ea typeface="MS PGothic" panose="020B0600070205080204" pitchFamily="34" charset="-128"/>
            </a:endParaRPr>
          </a:p>
        </p:txBody>
      </p:sp>
      <p:sp>
        <p:nvSpPr>
          <p:cNvPr id="59514" name="Oval 58">
            <a:extLst>
              <a:ext uri="{FF2B5EF4-FFF2-40B4-BE49-F238E27FC236}">
                <a16:creationId xmlns:a16="http://schemas.microsoft.com/office/drawing/2014/main" id="{C93A11AF-104F-4440-8947-7C6C97033D45}"/>
              </a:ext>
            </a:extLst>
          </p:cNvPr>
          <p:cNvSpPr>
            <a:spLocks noChangeArrowheads="1"/>
          </p:cNvSpPr>
          <p:nvPr/>
        </p:nvSpPr>
        <p:spPr bwMode="auto">
          <a:xfrm>
            <a:off x="1177925" y="4957763"/>
            <a:ext cx="44450" cy="57150"/>
          </a:xfrm>
          <a:prstGeom prst="ellipse">
            <a:avLst/>
          </a:prstGeom>
          <a:solidFill>
            <a:schemeClr val="tx1"/>
          </a:solidFill>
          <a:ln w="9525">
            <a:solidFill>
              <a:schemeClr val="tx1"/>
            </a:solidFill>
            <a:round/>
            <a:headEnd/>
            <a:tailEnd/>
          </a:ln>
        </p:spPr>
        <p:txBody>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fr-FR" altLang="de-DE" sz="1800">
              <a:solidFill>
                <a:srgbClr val="FFFFFF"/>
              </a:solidFill>
              <a:latin typeface="Calibri" panose="020F0502020204030204" pitchFamily="34" charset="0"/>
              <a:ea typeface="MS PGothic" panose="020B0600070205080204" pitchFamily="34" charset="-128"/>
            </a:endParaRPr>
          </a:p>
        </p:txBody>
      </p:sp>
      <p:sp>
        <p:nvSpPr>
          <p:cNvPr id="59515" name="Oval 59">
            <a:extLst>
              <a:ext uri="{FF2B5EF4-FFF2-40B4-BE49-F238E27FC236}">
                <a16:creationId xmlns:a16="http://schemas.microsoft.com/office/drawing/2014/main" id="{DC868B74-C6E0-451B-B604-2C2EDE96FEA8}"/>
              </a:ext>
            </a:extLst>
          </p:cNvPr>
          <p:cNvSpPr>
            <a:spLocks noChangeArrowheads="1"/>
          </p:cNvSpPr>
          <p:nvPr/>
        </p:nvSpPr>
        <p:spPr bwMode="auto">
          <a:xfrm>
            <a:off x="1897063" y="4013200"/>
            <a:ext cx="46037" cy="57150"/>
          </a:xfrm>
          <a:prstGeom prst="ellipse">
            <a:avLst/>
          </a:prstGeom>
          <a:solidFill>
            <a:srgbClr val="00B050"/>
          </a:solidFill>
          <a:ln w="9525">
            <a:solidFill>
              <a:srgbClr val="00B050"/>
            </a:solidFill>
            <a:round/>
            <a:headEnd/>
            <a:tailEnd/>
          </a:ln>
        </p:spPr>
        <p:txBody>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fr-FR" altLang="de-DE" sz="1800">
              <a:solidFill>
                <a:srgbClr val="FFFFFF"/>
              </a:solidFill>
              <a:latin typeface="Calibri" panose="020F0502020204030204" pitchFamily="34" charset="0"/>
              <a:ea typeface="MS PGothic" panose="020B0600070205080204" pitchFamily="34" charset="-128"/>
            </a:endParaRPr>
          </a:p>
        </p:txBody>
      </p:sp>
      <p:sp>
        <p:nvSpPr>
          <p:cNvPr id="59516" name="Oval 60">
            <a:extLst>
              <a:ext uri="{FF2B5EF4-FFF2-40B4-BE49-F238E27FC236}">
                <a16:creationId xmlns:a16="http://schemas.microsoft.com/office/drawing/2014/main" id="{A6F10F08-5BE0-4C67-B22A-65386B6F6EC9}"/>
              </a:ext>
            </a:extLst>
          </p:cNvPr>
          <p:cNvSpPr>
            <a:spLocks noChangeArrowheads="1"/>
          </p:cNvSpPr>
          <p:nvPr/>
        </p:nvSpPr>
        <p:spPr bwMode="auto">
          <a:xfrm>
            <a:off x="2613025" y="3497263"/>
            <a:ext cx="44450" cy="57150"/>
          </a:xfrm>
          <a:prstGeom prst="ellipse">
            <a:avLst/>
          </a:prstGeom>
          <a:solidFill>
            <a:srgbClr val="00B050"/>
          </a:solidFill>
          <a:ln w="9525">
            <a:solidFill>
              <a:srgbClr val="00B050"/>
            </a:solidFill>
            <a:round/>
            <a:headEnd/>
            <a:tailEnd/>
          </a:ln>
        </p:spPr>
        <p:txBody>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fr-FR" altLang="de-DE" sz="1800">
              <a:solidFill>
                <a:srgbClr val="FFFFFF"/>
              </a:solidFill>
              <a:latin typeface="Calibri" panose="020F0502020204030204" pitchFamily="34" charset="0"/>
              <a:ea typeface="MS PGothic" panose="020B0600070205080204" pitchFamily="34" charset="-128"/>
            </a:endParaRPr>
          </a:p>
        </p:txBody>
      </p:sp>
      <p:sp>
        <p:nvSpPr>
          <p:cNvPr id="59517" name="Rectangle 61">
            <a:extLst>
              <a:ext uri="{FF2B5EF4-FFF2-40B4-BE49-F238E27FC236}">
                <a16:creationId xmlns:a16="http://schemas.microsoft.com/office/drawing/2014/main" id="{D0F72984-2791-4F46-BA26-D2DC20523058}"/>
              </a:ext>
            </a:extLst>
          </p:cNvPr>
          <p:cNvSpPr>
            <a:spLocks noChangeArrowheads="1"/>
          </p:cNvSpPr>
          <p:nvPr/>
        </p:nvSpPr>
        <p:spPr bwMode="auto">
          <a:xfrm>
            <a:off x="615950" y="4894263"/>
            <a:ext cx="1952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200">
                <a:solidFill>
                  <a:srgbClr val="FFFFFF"/>
                </a:solidFill>
                <a:latin typeface="Calibri" panose="020F0502020204030204" pitchFamily="34" charset="0"/>
              </a:rPr>
              <a:t>0,0</a:t>
            </a:r>
            <a:endParaRPr lang="en-US" altLang="de-DE" sz="1200">
              <a:solidFill>
                <a:srgbClr val="FFFFFF"/>
              </a:solidFill>
              <a:latin typeface="Calibri" panose="020F0502020204030204" pitchFamily="34" charset="0"/>
            </a:endParaRPr>
          </a:p>
          <a:p>
            <a:pPr algn="ctr" eaLnBrk="1" hangingPunct="1">
              <a:lnSpc>
                <a:spcPct val="100000"/>
              </a:lnSpc>
              <a:spcBef>
                <a:spcPct val="0"/>
              </a:spcBef>
              <a:buClrTx/>
              <a:buFontTx/>
              <a:buNone/>
            </a:pPr>
            <a:endParaRPr lang="en-US" altLang="de-DE" sz="1200">
              <a:solidFill>
                <a:srgbClr val="FFFFFF"/>
              </a:solidFill>
              <a:latin typeface="Calibri" panose="020F0502020204030204" pitchFamily="34" charset="0"/>
              <a:ea typeface="MS PGothic" panose="020B0600070205080204" pitchFamily="34" charset="-128"/>
            </a:endParaRPr>
          </a:p>
        </p:txBody>
      </p:sp>
      <p:sp>
        <p:nvSpPr>
          <p:cNvPr id="59518" name="Rectangle 62">
            <a:extLst>
              <a:ext uri="{FF2B5EF4-FFF2-40B4-BE49-F238E27FC236}">
                <a16:creationId xmlns:a16="http://schemas.microsoft.com/office/drawing/2014/main" id="{077B6B25-9306-401D-BAFD-7EB72628A86D}"/>
              </a:ext>
            </a:extLst>
          </p:cNvPr>
          <p:cNvSpPr>
            <a:spLocks noChangeArrowheads="1"/>
          </p:cNvSpPr>
          <p:nvPr/>
        </p:nvSpPr>
        <p:spPr bwMode="auto">
          <a:xfrm>
            <a:off x="615950" y="4651375"/>
            <a:ext cx="1952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200">
                <a:solidFill>
                  <a:srgbClr val="FFFFFF"/>
                </a:solidFill>
                <a:latin typeface="Calibri" panose="020F0502020204030204" pitchFamily="34" charset="0"/>
              </a:rPr>
              <a:t>0,5</a:t>
            </a:r>
            <a:endParaRPr lang="en-US" altLang="de-DE" sz="1200">
              <a:solidFill>
                <a:srgbClr val="FFFFFF"/>
              </a:solidFill>
              <a:latin typeface="Calibri" panose="020F0502020204030204" pitchFamily="34" charset="0"/>
            </a:endParaRPr>
          </a:p>
          <a:p>
            <a:pPr algn="ctr" eaLnBrk="1" hangingPunct="1">
              <a:lnSpc>
                <a:spcPct val="100000"/>
              </a:lnSpc>
              <a:spcBef>
                <a:spcPct val="0"/>
              </a:spcBef>
              <a:buClrTx/>
              <a:buFontTx/>
              <a:buNone/>
            </a:pPr>
            <a:endParaRPr lang="en-US" altLang="de-DE" sz="1200">
              <a:solidFill>
                <a:srgbClr val="FFFFFF"/>
              </a:solidFill>
              <a:latin typeface="Calibri" panose="020F0502020204030204" pitchFamily="34" charset="0"/>
              <a:ea typeface="MS PGothic" panose="020B0600070205080204" pitchFamily="34" charset="-128"/>
            </a:endParaRPr>
          </a:p>
        </p:txBody>
      </p:sp>
      <p:sp>
        <p:nvSpPr>
          <p:cNvPr id="59519" name="Rectangle 63">
            <a:extLst>
              <a:ext uri="{FF2B5EF4-FFF2-40B4-BE49-F238E27FC236}">
                <a16:creationId xmlns:a16="http://schemas.microsoft.com/office/drawing/2014/main" id="{7439D2B2-042A-42F6-9B2A-6E18A89B9C62}"/>
              </a:ext>
            </a:extLst>
          </p:cNvPr>
          <p:cNvSpPr>
            <a:spLocks noChangeArrowheads="1"/>
          </p:cNvSpPr>
          <p:nvPr/>
        </p:nvSpPr>
        <p:spPr bwMode="auto">
          <a:xfrm>
            <a:off x="615950" y="4414838"/>
            <a:ext cx="1952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200">
                <a:solidFill>
                  <a:srgbClr val="FFFFFF"/>
                </a:solidFill>
                <a:latin typeface="Calibri" panose="020F0502020204030204" pitchFamily="34" charset="0"/>
              </a:rPr>
              <a:t>1,0</a:t>
            </a:r>
            <a:endParaRPr lang="en-US" altLang="de-DE" sz="1200">
              <a:solidFill>
                <a:srgbClr val="FFFFFF"/>
              </a:solidFill>
              <a:latin typeface="Calibri" panose="020F0502020204030204" pitchFamily="34" charset="0"/>
            </a:endParaRPr>
          </a:p>
          <a:p>
            <a:pPr algn="ctr" eaLnBrk="1" hangingPunct="1">
              <a:lnSpc>
                <a:spcPct val="100000"/>
              </a:lnSpc>
              <a:spcBef>
                <a:spcPct val="0"/>
              </a:spcBef>
              <a:buClrTx/>
              <a:buFontTx/>
              <a:buNone/>
            </a:pPr>
            <a:endParaRPr lang="en-US" altLang="de-DE" sz="1200">
              <a:solidFill>
                <a:srgbClr val="FFFFFF"/>
              </a:solidFill>
              <a:latin typeface="Calibri" panose="020F0502020204030204" pitchFamily="34" charset="0"/>
              <a:ea typeface="MS PGothic" panose="020B0600070205080204" pitchFamily="34" charset="-128"/>
            </a:endParaRPr>
          </a:p>
        </p:txBody>
      </p:sp>
      <p:sp>
        <p:nvSpPr>
          <p:cNvPr id="59520" name="Rectangle 64">
            <a:extLst>
              <a:ext uri="{FF2B5EF4-FFF2-40B4-BE49-F238E27FC236}">
                <a16:creationId xmlns:a16="http://schemas.microsoft.com/office/drawing/2014/main" id="{31DB25E2-BF64-4A79-9882-F1C51C0D28CB}"/>
              </a:ext>
            </a:extLst>
          </p:cNvPr>
          <p:cNvSpPr>
            <a:spLocks noChangeArrowheads="1"/>
          </p:cNvSpPr>
          <p:nvPr/>
        </p:nvSpPr>
        <p:spPr bwMode="auto">
          <a:xfrm>
            <a:off x="615950" y="4171950"/>
            <a:ext cx="1952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200">
                <a:solidFill>
                  <a:srgbClr val="FFFFFF"/>
                </a:solidFill>
                <a:latin typeface="Calibri" panose="020F0502020204030204" pitchFamily="34" charset="0"/>
              </a:rPr>
              <a:t>1,5</a:t>
            </a:r>
            <a:endParaRPr lang="en-US" altLang="de-DE" sz="1200">
              <a:solidFill>
                <a:srgbClr val="FFFFFF"/>
              </a:solidFill>
              <a:latin typeface="Calibri" panose="020F0502020204030204" pitchFamily="34" charset="0"/>
            </a:endParaRPr>
          </a:p>
          <a:p>
            <a:pPr algn="ctr" eaLnBrk="1" hangingPunct="1">
              <a:lnSpc>
                <a:spcPct val="100000"/>
              </a:lnSpc>
              <a:spcBef>
                <a:spcPct val="0"/>
              </a:spcBef>
              <a:buClrTx/>
              <a:buFontTx/>
              <a:buNone/>
            </a:pPr>
            <a:endParaRPr lang="en-US" altLang="de-DE" sz="1200">
              <a:solidFill>
                <a:srgbClr val="FFFFFF"/>
              </a:solidFill>
              <a:latin typeface="Calibri" panose="020F0502020204030204" pitchFamily="34" charset="0"/>
              <a:ea typeface="MS PGothic" panose="020B0600070205080204" pitchFamily="34" charset="-128"/>
            </a:endParaRPr>
          </a:p>
        </p:txBody>
      </p:sp>
      <p:sp>
        <p:nvSpPr>
          <p:cNvPr id="59521" name="Rectangle 65">
            <a:extLst>
              <a:ext uri="{FF2B5EF4-FFF2-40B4-BE49-F238E27FC236}">
                <a16:creationId xmlns:a16="http://schemas.microsoft.com/office/drawing/2014/main" id="{EFB54915-75AF-4FC9-B533-4C04C3C86971}"/>
              </a:ext>
            </a:extLst>
          </p:cNvPr>
          <p:cNvSpPr>
            <a:spLocks noChangeArrowheads="1"/>
          </p:cNvSpPr>
          <p:nvPr/>
        </p:nvSpPr>
        <p:spPr bwMode="auto">
          <a:xfrm>
            <a:off x="615950" y="3933825"/>
            <a:ext cx="1952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200">
                <a:solidFill>
                  <a:srgbClr val="FFFFFF"/>
                </a:solidFill>
                <a:latin typeface="Calibri" panose="020F0502020204030204" pitchFamily="34" charset="0"/>
              </a:rPr>
              <a:t>2,0</a:t>
            </a:r>
            <a:endParaRPr lang="en-US" altLang="de-DE" sz="1200">
              <a:solidFill>
                <a:srgbClr val="FFFFFF"/>
              </a:solidFill>
              <a:latin typeface="Calibri" panose="020F0502020204030204" pitchFamily="34" charset="0"/>
            </a:endParaRPr>
          </a:p>
          <a:p>
            <a:pPr algn="ctr" eaLnBrk="1" hangingPunct="1">
              <a:lnSpc>
                <a:spcPct val="100000"/>
              </a:lnSpc>
              <a:spcBef>
                <a:spcPct val="0"/>
              </a:spcBef>
              <a:buClrTx/>
              <a:buFontTx/>
              <a:buNone/>
            </a:pPr>
            <a:endParaRPr lang="en-US" altLang="de-DE" sz="1200">
              <a:solidFill>
                <a:srgbClr val="FFFFFF"/>
              </a:solidFill>
              <a:latin typeface="Calibri" panose="020F0502020204030204" pitchFamily="34" charset="0"/>
              <a:ea typeface="MS PGothic" panose="020B0600070205080204" pitchFamily="34" charset="-128"/>
            </a:endParaRPr>
          </a:p>
        </p:txBody>
      </p:sp>
      <p:sp>
        <p:nvSpPr>
          <p:cNvPr id="59522" name="Rectangle 66">
            <a:extLst>
              <a:ext uri="{FF2B5EF4-FFF2-40B4-BE49-F238E27FC236}">
                <a16:creationId xmlns:a16="http://schemas.microsoft.com/office/drawing/2014/main" id="{AB297D3D-EBC6-42C0-AB61-DFE3F8D7C52E}"/>
              </a:ext>
            </a:extLst>
          </p:cNvPr>
          <p:cNvSpPr>
            <a:spLocks noChangeArrowheads="1"/>
          </p:cNvSpPr>
          <p:nvPr/>
        </p:nvSpPr>
        <p:spPr bwMode="auto">
          <a:xfrm>
            <a:off x="615950" y="3690938"/>
            <a:ext cx="1952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200">
                <a:solidFill>
                  <a:srgbClr val="FFFFFF"/>
                </a:solidFill>
                <a:latin typeface="Calibri" panose="020F0502020204030204" pitchFamily="34" charset="0"/>
              </a:rPr>
              <a:t>2,5</a:t>
            </a:r>
            <a:endParaRPr lang="en-US" altLang="de-DE" sz="1200">
              <a:solidFill>
                <a:srgbClr val="FFFFFF"/>
              </a:solidFill>
              <a:latin typeface="Calibri" panose="020F0502020204030204" pitchFamily="34" charset="0"/>
            </a:endParaRPr>
          </a:p>
          <a:p>
            <a:pPr algn="ctr" eaLnBrk="1" hangingPunct="1">
              <a:lnSpc>
                <a:spcPct val="100000"/>
              </a:lnSpc>
              <a:spcBef>
                <a:spcPct val="0"/>
              </a:spcBef>
              <a:buClrTx/>
              <a:buFontTx/>
              <a:buNone/>
            </a:pPr>
            <a:endParaRPr lang="en-US" altLang="de-DE" sz="1200">
              <a:solidFill>
                <a:srgbClr val="FFFFFF"/>
              </a:solidFill>
              <a:latin typeface="Calibri" panose="020F0502020204030204" pitchFamily="34" charset="0"/>
              <a:ea typeface="MS PGothic" panose="020B0600070205080204" pitchFamily="34" charset="-128"/>
            </a:endParaRPr>
          </a:p>
        </p:txBody>
      </p:sp>
      <p:sp>
        <p:nvSpPr>
          <p:cNvPr id="59523" name="Rectangle 67">
            <a:extLst>
              <a:ext uri="{FF2B5EF4-FFF2-40B4-BE49-F238E27FC236}">
                <a16:creationId xmlns:a16="http://schemas.microsoft.com/office/drawing/2014/main" id="{1D01BFE0-5156-482D-B7BB-7F8F15474ED7}"/>
              </a:ext>
            </a:extLst>
          </p:cNvPr>
          <p:cNvSpPr>
            <a:spLocks noChangeArrowheads="1"/>
          </p:cNvSpPr>
          <p:nvPr/>
        </p:nvSpPr>
        <p:spPr bwMode="auto">
          <a:xfrm>
            <a:off x="615950" y="3449638"/>
            <a:ext cx="1952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200">
                <a:solidFill>
                  <a:srgbClr val="FFFFFF"/>
                </a:solidFill>
                <a:latin typeface="Calibri" panose="020F0502020204030204" pitchFamily="34" charset="0"/>
              </a:rPr>
              <a:t>3,0</a:t>
            </a:r>
            <a:endParaRPr lang="en-US" altLang="de-DE" sz="1200">
              <a:solidFill>
                <a:srgbClr val="FFFFFF"/>
              </a:solidFill>
              <a:latin typeface="Calibri" panose="020F0502020204030204" pitchFamily="34" charset="0"/>
            </a:endParaRPr>
          </a:p>
          <a:p>
            <a:pPr algn="ctr" eaLnBrk="1" hangingPunct="1">
              <a:lnSpc>
                <a:spcPct val="100000"/>
              </a:lnSpc>
              <a:spcBef>
                <a:spcPct val="0"/>
              </a:spcBef>
              <a:buClrTx/>
              <a:buFontTx/>
              <a:buNone/>
            </a:pPr>
            <a:endParaRPr lang="en-US" altLang="de-DE" sz="1200">
              <a:solidFill>
                <a:srgbClr val="FFFFFF"/>
              </a:solidFill>
              <a:latin typeface="Calibri" panose="020F0502020204030204" pitchFamily="34" charset="0"/>
              <a:ea typeface="MS PGothic" panose="020B0600070205080204" pitchFamily="34" charset="-128"/>
            </a:endParaRPr>
          </a:p>
        </p:txBody>
      </p:sp>
      <p:sp>
        <p:nvSpPr>
          <p:cNvPr id="59524" name="Rectangle 68">
            <a:extLst>
              <a:ext uri="{FF2B5EF4-FFF2-40B4-BE49-F238E27FC236}">
                <a16:creationId xmlns:a16="http://schemas.microsoft.com/office/drawing/2014/main" id="{8D9BE5FC-D99A-47EB-84EF-A998AF48ABC9}"/>
              </a:ext>
            </a:extLst>
          </p:cNvPr>
          <p:cNvSpPr>
            <a:spLocks noChangeArrowheads="1"/>
          </p:cNvSpPr>
          <p:nvPr/>
        </p:nvSpPr>
        <p:spPr bwMode="auto">
          <a:xfrm>
            <a:off x="615950" y="3211513"/>
            <a:ext cx="1952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200">
                <a:solidFill>
                  <a:srgbClr val="FFFFFF"/>
                </a:solidFill>
                <a:latin typeface="Calibri" panose="020F0502020204030204" pitchFamily="34" charset="0"/>
              </a:rPr>
              <a:t>3,5</a:t>
            </a:r>
            <a:endParaRPr lang="en-US" altLang="de-DE" sz="1200">
              <a:solidFill>
                <a:srgbClr val="FFFFFF"/>
              </a:solidFill>
              <a:latin typeface="Calibri" panose="020F0502020204030204" pitchFamily="34" charset="0"/>
            </a:endParaRPr>
          </a:p>
          <a:p>
            <a:pPr algn="ctr" eaLnBrk="1" hangingPunct="1">
              <a:lnSpc>
                <a:spcPct val="100000"/>
              </a:lnSpc>
              <a:spcBef>
                <a:spcPct val="0"/>
              </a:spcBef>
              <a:buClrTx/>
              <a:buFontTx/>
              <a:buNone/>
            </a:pPr>
            <a:endParaRPr lang="en-US" altLang="de-DE" sz="1200">
              <a:solidFill>
                <a:srgbClr val="FFFFFF"/>
              </a:solidFill>
              <a:latin typeface="Calibri" panose="020F0502020204030204" pitchFamily="34" charset="0"/>
              <a:ea typeface="MS PGothic" panose="020B0600070205080204" pitchFamily="34" charset="-128"/>
            </a:endParaRPr>
          </a:p>
        </p:txBody>
      </p:sp>
      <p:sp>
        <p:nvSpPr>
          <p:cNvPr id="59525" name="Rectangle 69">
            <a:extLst>
              <a:ext uri="{FF2B5EF4-FFF2-40B4-BE49-F238E27FC236}">
                <a16:creationId xmlns:a16="http://schemas.microsoft.com/office/drawing/2014/main" id="{6DAC4687-5D02-4EF9-94C8-FC80C988197E}"/>
              </a:ext>
            </a:extLst>
          </p:cNvPr>
          <p:cNvSpPr>
            <a:spLocks noChangeArrowheads="1"/>
          </p:cNvSpPr>
          <p:nvPr/>
        </p:nvSpPr>
        <p:spPr bwMode="auto">
          <a:xfrm>
            <a:off x="615950" y="2968625"/>
            <a:ext cx="1952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200">
                <a:solidFill>
                  <a:srgbClr val="FFFFFF"/>
                </a:solidFill>
                <a:latin typeface="Calibri" panose="020F0502020204030204" pitchFamily="34" charset="0"/>
              </a:rPr>
              <a:t>4,0</a:t>
            </a:r>
            <a:endParaRPr lang="en-US" altLang="de-DE" sz="1200">
              <a:solidFill>
                <a:srgbClr val="FFFFFF"/>
              </a:solidFill>
              <a:latin typeface="Calibri" panose="020F0502020204030204" pitchFamily="34" charset="0"/>
            </a:endParaRPr>
          </a:p>
          <a:p>
            <a:pPr algn="ctr" eaLnBrk="1" hangingPunct="1">
              <a:lnSpc>
                <a:spcPct val="100000"/>
              </a:lnSpc>
              <a:spcBef>
                <a:spcPct val="0"/>
              </a:spcBef>
              <a:buClrTx/>
              <a:buFontTx/>
              <a:buNone/>
            </a:pPr>
            <a:endParaRPr lang="en-US" altLang="de-DE" sz="1200">
              <a:solidFill>
                <a:srgbClr val="FFFFFF"/>
              </a:solidFill>
              <a:latin typeface="Calibri" panose="020F0502020204030204" pitchFamily="34" charset="0"/>
              <a:ea typeface="MS PGothic" panose="020B0600070205080204" pitchFamily="34" charset="-128"/>
            </a:endParaRPr>
          </a:p>
        </p:txBody>
      </p:sp>
      <p:sp>
        <p:nvSpPr>
          <p:cNvPr id="59526" name="Rectangle 70">
            <a:extLst>
              <a:ext uri="{FF2B5EF4-FFF2-40B4-BE49-F238E27FC236}">
                <a16:creationId xmlns:a16="http://schemas.microsoft.com/office/drawing/2014/main" id="{6480A715-CE5D-4E2B-ACDE-29234CDDF89C}"/>
              </a:ext>
            </a:extLst>
          </p:cNvPr>
          <p:cNvSpPr>
            <a:spLocks noChangeArrowheads="1"/>
          </p:cNvSpPr>
          <p:nvPr/>
        </p:nvSpPr>
        <p:spPr bwMode="auto">
          <a:xfrm>
            <a:off x="1157288" y="5126038"/>
            <a:ext cx="904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400" b="1">
                <a:solidFill>
                  <a:srgbClr val="FFFFFF"/>
                </a:solidFill>
                <a:latin typeface="Calibri" panose="020F0502020204030204" pitchFamily="34" charset="0"/>
              </a:rPr>
              <a:t>0</a:t>
            </a:r>
            <a:endParaRPr lang="en-US" altLang="de-DE" sz="1400" b="1">
              <a:solidFill>
                <a:srgbClr val="FFFFFF"/>
              </a:solidFill>
              <a:latin typeface="MS PGothic" panose="020B0600070205080204" pitchFamily="34" charset="-128"/>
              <a:ea typeface="MS PGothic" panose="020B0600070205080204" pitchFamily="34" charset="-128"/>
            </a:endParaRPr>
          </a:p>
          <a:p>
            <a:pPr algn="ctr" eaLnBrk="1" hangingPunct="1">
              <a:lnSpc>
                <a:spcPct val="100000"/>
              </a:lnSpc>
              <a:spcBef>
                <a:spcPct val="0"/>
              </a:spcBef>
              <a:buClrTx/>
              <a:buFontTx/>
              <a:buNone/>
            </a:pPr>
            <a:endParaRPr lang="en-US" altLang="de-DE" sz="1400" b="1">
              <a:solidFill>
                <a:srgbClr val="FFFFFF"/>
              </a:solidFill>
              <a:latin typeface="Calibri" panose="020F0502020204030204" pitchFamily="34" charset="0"/>
              <a:ea typeface="MS PGothic" panose="020B0600070205080204" pitchFamily="34" charset="-128"/>
            </a:endParaRPr>
          </a:p>
        </p:txBody>
      </p:sp>
      <p:sp>
        <p:nvSpPr>
          <p:cNvPr id="59527" name="Rectangle 71">
            <a:extLst>
              <a:ext uri="{FF2B5EF4-FFF2-40B4-BE49-F238E27FC236}">
                <a16:creationId xmlns:a16="http://schemas.microsoft.com/office/drawing/2014/main" id="{BDAA5BF2-C65E-4EF4-90F5-63967C81B97D}"/>
              </a:ext>
            </a:extLst>
          </p:cNvPr>
          <p:cNvSpPr>
            <a:spLocks noChangeArrowheads="1"/>
          </p:cNvSpPr>
          <p:nvPr/>
        </p:nvSpPr>
        <p:spPr bwMode="auto">
          <a:xfrm>
            <a:off x="1876425" y="5126038"/>
            <a:ext cx="904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400" b="1">
                <a:solidFill>
                  <a:srgbClr val="FFFFFF"/>
                </a:solidFill>
                <a:latin typeface="Calibri" panose="020F0502020204030204" pitchFamily="34" charset="0"/>
              </a:rPr>
              <a:t>6</a:t>
            </a:r>
            <a:endParaRPr lang="en-US" altLang="de-DE" sz="1400" b="1">
              <a:solidFill>
                <a:srgbClr val="FFFFFF"/>
              </a:solidFill>
              <a:latin typeface="MS PGothic" panose="020B0600070205080204" pitchFamily="34" charset="-128"/>
              <a:ea typeface="MS PGothic" panose="020B0600070205080204" pitchFamily="34" charset="-128"/>
            </a:endParaRPr>
          </a:p>
          <a:p>
            <a:pPr algn="ctr" eaLnBrk="1" hangingPunct="1">
              <a:lnSpc>
                <a:spcPct val="100000"/>
              </a:lnSpc>
              <a:spcBef>
                <a:spcPct val="0"/>
              </a:spcBef>
              <a:buClrTx/>
              <a:buFontTx/>
              <a:buNone/>
            </a:pPr>
            <a:endParaRPr lang="en-US" altLang="de-DE" sz="1400" b="1">
              <a:solidFill>
                <a:srgbClr val="FFFFFF"/>
              </a:solidFill>
              <a:latin typeface="Calibri" panose="020F0502020204030204" pitchFamily="34" charset="0"/>
              <a:ea typeface="MS PGothic" panose="020B0600070205080204" pitchFamily="34" charset="-128"/>
            </a:endParaRPr>
          </a:p>
        </p:txBody>
      </p:sp>
      <p:sp>
        <p:nvSpPr>
          <p:cNvPr id="59528" name="Rectangle 72">
            <a:extLst>
              <a:ext uri="{FF2B5EF4-FFF2-40B4-BE49-F238E27FC236}">
                <a16:creationId xmlns:a16="http://schemas.microsoft.com/office/drawing/2014/main" id="{4058BC58-3234-4BCC-ADB0-9B95A5D18983}"/>
              </a:ext>
            </a:extLst>
          </p:cNvPr>
          <p:cNvSpPr>
            <a:spLocks noChangeArrowheads="1"/>
          </p:cNvSpPr>
          <p:nvPr/>
        </p:nvSpPr>
        <p:spPr bwMode="auto">
          <a:xfrm>
            <a:off x="2549525" y="5126038"/>
            <a:ext cx="1809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400" b="1">
                <a:solidFill>
                  <a:srgbClr val="FFFFFF"/>
                </a:solidFill>
                <a:latin typeface="Calibri" panose="020F0502020204030204" pitchFamily="34" charset="0"/>
              </a:rPr>
              <a:t>12</a:t>
            </a:r>
            <a:endParaRPr lang="en-US" altLang="de-DE" sz="1400" b="1">
              <a:solidFill>
                <a:srgbClr val="FFFFFF"/>
              </a:solidFill>
              <a:latin typeface="Calibri" panose="020F0502020204030204" pitchFamily="34" charset="0"/>
            </a:endParaRPr>
          </a:p>
          <a:p>
            <a:pPr algn="ctr" eaLnBrk="1" hangingPunct="1">
              <a:lnSpc>
                <a:spcPct val="100000"/>
              </a:lnSpc>
              <a:spcBef>
                <a:spcPct val="0"/>
              </a:spcBef>
              <a:buClrTx/>
              <a:buFontTx/>
              <a:buNone/>
            </a:pPr>
            <a:endParaRPr lang="en-US" altLang="de-DE" sz="1400" b="1">
              <a:solidFill>
                <a:srgbClr val="FFFFFF"/>
              </a:solidFill>
              <a:latin typeface="Calibri" panose="020F0502020204030204" pitchFamily="34" charset="0"/>
              <a:ea typeface="MS PGothic" panose="020B0600070205080204" pitchFamily="34" charset="-128"/>
            </a:endParaRPr>
          </a:p>
        </p:txBody>
      </p:sp>
      <p:sp>
        <p:nvSpPr>
          <p:cNvPr id="59529" name="Line 14">
            <a:extLst>
              <a:ext uri="{FF2B5EF4-FFF2-40B4-BE49-F238E27FC236}">
                <a16:creationId xmlns:a16="http://schemas.microsoft.com/office/drawing/2014/main" id="{A5894F57-3C74-4F66-BE7D-D6F45DDA0E45}"/>
              </a:ext>
            </a:extLst>
          </p:cNvPr>
          <p:cNvSpPr>
            <a:spLocks noChangeShapeType="1"/>
          </p:cNvSpPr>
          <p:nvPr/>
        </p:nvSpPr>
        <p:spPr bwMode="auto">
          <a:xfrm>
            <a:off x="6302375" y="3259138"/>
            <a:ext cx="0" cy="2157412"/>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530" name="Line 15">
            <a:extLst>
              <a:ext uri="{FF2B5EF4-FFF2-40B4-BE49-F238E27FC236}">
                <a16:creationId xmlns:a16="http://schemas.microsoft.com/office/drawing/2014/main" id="{3A5C15DC-9004-4031-995B-AF8F18E3F253}"/>
              </a:ext>
            </a:extLst>
          </p:cNvPr>
          <p:cNvSpPr>
            <a:spLocks noChangeShapeType="1"/>
          </p:cNvSpPr>
          <p:nvPr/>
        </p:nvSpPr>
        <p:spPr bwMode="auto">
          <a:xfrm>
            <a:off x="6269038" y="5416550"/>
            <a:ext cx="33337" cy="0"/>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531" name="Line 16">
            <a:extLst>
              <a:ext uri="{FF2B5EF4-FFF2-40B4-BE49-F238E27FC236}">
                <a16:creationId xmlns:a16="http://schemas.microsoft.com/office/drawing/2014/main" id="{36CF9730-8E62-4496-A9D1-B9008B5AFA3E}"/>
              </a:ext>
            </a:extLst>
          </p:cNvPr>
          <p:cNvSpPr>
            <a:spLocks noChangeShapeType="1"/>
          </p:cNvSpPr>
          <p:nvPr/>
        </p:nvSpPr>
        <p:spPr bwMode="auto">
          <a:xfrm>
            <a:off x="6269038" y="5203825"/>
            <a:ext cx="33337" cy="0"/>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532" name="Line 17">
            <a:extLst>
              <a:ext uri="{FF2B5EF4-FFF2-40B4-BE49-F238E27FC236}">
                <a16:creationId xmlns:a16="http://schemas.microsoft.com/office/drawing/2014/main" id="{2C18B580-1B42-4CA0-8FD5-90F1DDB59624}"/>
              </a:ext>
            </a:extLst>
          </p:cNvPr>
          <p:cNvSpPr>
            <a:spLocks noChangeShapeType="1"/>
          </p:cNvSpPr>
          <p:nvPr/>
        </p:nvSpPr>
        <p:spPr bwMode="auto">
          <a:xfrm>
            <a:off x="6269038" y="4983163"/>
            <a:ext cx="33337" cy="0"/>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533" name="Line 18">
            <a:extLst>
              <a:ext uri="{FF2B5EF4-FFF2-40B4-BE49-F238E27FC236}">
                <a16:creationId xmlns:a16="http://schemas.microsoft.com/office/drawing/2014/main" id="{C3E83D7B-325D-405E-A027-573FCCD83122}"/>
              </a:ext>
            </a:extLst>
          </p:cNvPr>
          <p:cNvSpPr>
            <a:spLocks noChangeShapeType="1"/>
          </p:cNvSpPr>
          <p:nvPr/>
        </p:nvSpPr>
        <p:spPr bwMode="auto">
          <a:xfrm>
            <a:off x="6269038" y="4770438"/>
            <a:ext cx="33337" cy="0"/>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534" name="Line 19">
            <a:extLst>
              <a:ext uri="{FF2B5EF4-FFF2-40B4-BE49-F238E27FC236}">
                <a16:creationId xmlns:a16="http://schemas.microsoft.com/office/drawing/2014/main" id="{D309DF7D-2847-42CF-8ED2-9109C73F8428}"/>
              </a:ext>
            </a:extLst>
          </p:cNvPr>
          <p:cNvSpPr>
            <a:spLocks noChangeShapeType="1"/>
          </p:cNvSpPr>
          <p:nvPr/>
        </p:nvSpPr>
        <p:spPr bwMode="auto">
          <a:xfrm>
            <a:off x="6269038" y="4551363"/>
            <a:ext cx="33337" cy="0"/>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535" name="Line 20">
            <a:extLst>
              <a:ext uri="{FF2B5EF4-FFF2-40B4-BE49-F238E27FC236}">
                <a16:creationId xmlns:a16="http://schemas.microsoft.com/office/drawing/2014/main" id="{F09AEB28-2862-4D3D-B1F5-0F85734BD645}"/>
              </a:ext>
            </a:extLst>
          </p:cNvPr>
          <p:cNvSpPr>
            <a:spLocks noChangeShapeType="1"/>
          </p:cNvSpPr>
          <p:nvPr/>
        </p:nvSpPr>
        <p:spPr bwMode="auto">
          <a:xfrm>
            <a:off x="6269038" y="4338638"/>
            <a:ext cx="33337" cy="0"/>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536" name="Line 21">
            <a:extLst>
              <a:ext uri="{FF2B5EF4-FFF2-40B4-BE49-F238E27FC236}">
                <a16:creationId xmlns:a16="http://schemas.microsoft.com/office/drawing/2014/main" id="{E1482B66-2F42-411E-9746-559FE6D35544}"/>
              </a:ext>
            </a:extLst>
          </p:cNvPr>
          <p:cNvSpPr>
            <a:spLocks noChangeShapeType="1"/>
          </p:cNvSpPr>
          <p:nvPr/>
        </p:nvSpPr>
        <p:spPr bwMode="auto">
          <a:xfrm>
            <a:off x="6269038" y="4125913"/>
            <a:ext cx="33337" cy="0"/>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537" name="Line 22">
            <a:extLst>
              <a:ext uri="{FF2B5EF4-FFF2-40B4-BE49-F238E27FC236}">
                <a16:creationId xmlns:a16="http://schemas.microsoft.com/office/drawing/2014/main" id="{C9E0437C-8982-45A1-A16F-50141A89C628}"/>
              </a:ext>
            </a:extLst>
          </p:cNvPr>
          <p:cNvSpPr>
            <a:spLocks noChangeShapeType="1"/>
          </p:cNvSpPr>
          <p:nvPr/>
        </p:nvSpPr>
        <p:spPr bwMode="auto">
          <a:xfrm>
            <a:off x="6269038" y="3905250"/>
            <a:ext cx="33337" cy="0"/>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538" name="Line 23">
            <a:extLst>
              <a:ext uri="{FF2B5EF4-FFF2-40B4-BE49-F238E27FC236}">
                <a16:creationId xmlns:a16="http://schemas.microsoft.com/office/drawing/2014/main" id="{A056EF43-AC7A-4E39-B70C-C9BD07846829}"/>
              </a:ext>
            </a:extLst>
          </p:cNvPr>
          <p:cNvSpPr>
            <a:spLocks noChangeShapeType="1"/>
          </p:cNvSpPr>
          <p:nvPr/>
        </p:nvSpPr>
        <p:spPr bwMode="auto">
          <a:xfrm>
            <a:off x="6269038" y="3692525"/>
            <a:ext cx="33337" cy="0"/>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539" name="Line 24">
            <a:extLst>
              <a:ext uri="{FF2B5EF4-FFF2-40B4-BE49-F238E27FC236}">
                <a16:creationId xmlns:a16="http://schemas.microsoft.com/office/drawing/2014/main" id="{8EA482A8-FD7C-4B52-8072-D8CF74FA3C45}"/>
              </a:ext>
            </a:extLst>
          </p:cNvPr>
          <p:cNvSpPr>
            <a:spLocks noChangeShapeType="1"/>
          </p:cNvSpPr>
          <p:nvPr/>
        </p:nvSpPr>
        <p:spPr bwMode="auto">
          <a:xfrm>
            <a:off x="6269038" y="3471863"/>
            <a:ext cx="33337" cy="0"/>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540" name="Line 25">
            <a:extLst>
              <a:ext uri="{FF2B5EF4-FFF2-40B4-BE49-F238E27FC236}">
                <a16:creationId xmlns:a16="http://schemas.microsoft.com/office/drawing/2014/main" id="{6325D3CC-AE16-4C18-AE4E-686ACD2D2EE5}"/>
              </a:ext>
            </a:extLst>
          </p:cNvPr>
          <p:cNvSpPr>
            <a:spLocks noChangeShapeType="1"/>
          </p:cNvSpPr>
          <p:nvPr/>
        </p:nvSpPr>
        <p:spPr bwMode="auto">
          <a:xfrm>
            <a:off x="6269038" y="3259138"/>
            <a:ext cx="33337" cy="0"/>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541" name="Freeform 70">
            <a:extLst>
              <a:ext uri="{FF2B5EF4-FFF2-40B4-BE49-F238E27FC236}">
                <a16:creationId xmlns:a16="http://schemas.microsoft.com/office/drawing/2014/main" id="{474BEB55-1990-44AD-8128-DACB716CD071}"/>
              </a:ext>
            </a:extLst>
          </p:cNvPr>
          <p:cNvSpPr>
            <a:spLocks/>
          </p:cNvSpPr>
          <p:nvPr/>
        </p:nvSpPr>
        <p:spPr bwMode="auto">
          <a:xfrm>
            <a:off x="6780213" y="4533900"/>
            <a:ext cx="1900237" cy="449263"/>
          </a:xfrm>
          <a:custGeom>
            <a:avLst/>
            <a:gdLst>
              <a:gd name="T0" fmla="*/ 0 w 346"/>
              <a:gd name="T1" fmla="*/ 2147483646 h 76"/>
              <a:gd name="T2" fmla="*/ 2147483646 w 346"/>
              <a:gd name="T3" fmla="*/ 0 h 76"/>
              <a:gd name="T4" fmla="*/ 2147483646 w 346"/>
              <a:gd name="T5" fmla="*/ 2147483646 h 76"/>
              <a:gd name="T6" fmla="*/ 0 60000 65536"/>
              <a:gd name="T7" fmla="*/ 0 60000 65536"/>
              <a:gd name="T8" fmla="*/ 0 60000 65536"/>
              <a:gd name="T9" fmla="*/ 0 w 346"/>
              <a:gd name="T10" fmla="*/ 0 h 76"/>
              <a:gd name="T11" fmla="*/ 346 w 346"/>
              <a:gd name="T12" fmla="*/ 76 h 76"/>
            </a:gdLst>
            <a:ahLst/>
            <a:cxnLst>
              <a:cxn ang="T6">
                <a:pos x="T0" y="T1"/>
              </a:cxn>
              <a:cxn ang="T7">
                <a:pos x="T2" y="T3"/>
              </a:cxn>
              <a:cxn ang="T8">
                <a:pos x="T4" y="T5"/>
              </a:cxn>
            </a:cxnLst>
            <a:rect l="T9" t="T10" r="T11" b="T12"/>
            <a:pathLst>
              <a:path w="346" h="76">
                <a:moveTo>
                  <a:pt x="0" y="76"/>
                </a:moveTo>
                <a:lnTo>
                  <a:pt x="173" y="0"/>
                </a:lnTo>
                <a:lnTo>
                  <a:pt x="346" y="49"/>
                </a:lnTo>
              </a:path>
            </a:pathLst>
          </a:custGeom>
          <a:noFill/>
          <a:ln w="22225">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AT"/>
          </a:p>
        </p:txBody>
      </p:sp>
      <p:sp>
        <p:nvSpPr>
          <p:cNvPr id="59542" name="Line 73">
            <a:extLst>
              <a:ext uri="{FF2B5EF4-FFF2-40B4-BE49-F238E27FC236}">
                <a16:creationId xmlns:a16="http://schemas.microsoft.com/office/drawing/2014/main" id="{2C7171EB-C439-4926-9150-B5B1B5AD1F3C}"/>
              </a:ext>
            </a:extLst>
          </p:cNvPr>
          <p:cNvSpPr>
            <a:spLocks noChangeShapeType="1"/>
          </p:cNvSpPr>
          <p:nvPr/>
        </p:nvSpPr>
        <p:spPr bwMode="auto">
          <a:xfrm flipV="1">
            <a:off x="7729538" y="4125913"/>
            <a:ext cx="0" cy="407987"/>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543" name="Line 74">
            <a:extLst>
              <a:ext uri="{FF2B5EF4-FFF2-40B4-BE49-F238E27FC236}">
                <a16:creationId xmlns:a16="http://schemas.microsoft.com/office/drawing/2014/main" id="{B57C58D5-42F1-4C45-BBE5-1F86E3AC96DC}"/>
              </a:ext>
            </a:extLst>
          </p:cNvPr>
          <p:cNvSpPr>
            <a:spLocks noChangeShapeType="1"/>
          </p:cNvSpPr>
          <p:nvPr/>
        </p:nvSpPr>
        <p:spPr bwMode="auto">
          <a:xfrm>
            <a:off x="7713663" y="4125913"/>
            <a:ext cx="38100" cy="0"/>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544" name="Line 75">
            <a:extLst>
              <a:ext uri="{FF2B5EF4-FFF2-40B4-BE49-F238E27FC236}">
                <a16:creationId xmlns:a16="http://schemas.microsoft.com/office/drawing/2014/main" id="{FDCEBA24-3777-4BE2-AC8B-1E6B68F8903D}"/>
              </a:ext>
            </a:extLst>
          </p:cNvPr>
          <p:cNvSpPr>
            <a:spLocks noChangeShapeType="1"/>
          </p:cNvSpPr>
          <p:nvPr/>
        </p:nvSpPr>
        <p:spPr bwMode="auto">
          <a:xfrm flipV="1">
            <a:off x="8680450" y="4391025"/>
            <a:ext cx="0" cy="433388"/>
          </a:xfrm>
          <a:prstGeom prst="line">
            <a:avLst/>
          </a:prstGeom>
          <a:noFill/>
          <a:ln w="22225">
            <a:solidFill>
              <a:srgbClr val="FF99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545" name="Line 76">
            <a:extLst>
              <a:ext uri="{FF2B5EF4-FFF2-40B4-BE49-F238E27FC236}">
                <a16:creationId xmlns:a16="http://schemas.microsoft.com/office/drawing/2014/main" id="{B6862AD2-CE62-42EB-8CDD-334039A6B280}"/>
              </a:ext>
            </a:extLst>
          </p:cNvPr>
          <p:cNvSpPr>
            <a:spLocks noChangeShapeType="1"/>
          </p:cNvSpPr>
          <p:nvPr/>
        </p:nvSpPr>
        <p:spPr bwMode="auto">
          <a:xfrm>
            <a:off x="8662988" y="4391025"/>
            <a:ext cx="39687" cy="0"/>
          </a:xfrm>
          <a:prstGeom prst="line">
            <a:avLst/>
          </a:prstGeom>
          <a:noFill/>
          <a:ln w="22225">
            <a:solidFill>
              <a:srgbClr val="FF99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546" name="Line 79">
            <a:extLst>
              <a:ext uri="{FF2B5EF4-FFF2-40B4-BE49-F238E27FC236}">
                <a16:creationId xmlns:a16="http://schemas.microsoft.com/office/drawing/2014/main" id="{771BD757-729C-4104-8249-52F0E8FCA7D5}"/>
              </a:ext>
            </a:extLst>
          </p:cNvPr>
          <p:cNvSpPr>
            <a:spLocks noChangeShapeType="1"/>
          </p:cNvSpPr>
          <p:nvPr/>
        </p:nvSpPr>
        <p:spPr bwMode="auto">
          <a:xfrm>
            <a:off x="7729538" y="4533900"/>
            <a:ext cx="0" cy="407988"/>
          </a:xfrm>
          <a:prstGeom prst="line">
            <a:avLst/>
          </a:prstGeom>
          <a:noFill/>
          <a:ln w="22225">
            <a:solidFill>
              <a:srgbClr val="FF99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547" name="Line 80">
            <a:extLst>
              <a:ext uri="{FF2B5EF4-FFF2-40B4-BE49-F238E27FC236}">
                <a16:creationId xmlns:a16="http://schemas.microsoft.com/office/drawing/2014/main" id="{F614A0FE-8C12-4322-B497-745890FC7F4F}"/>
              </a:ext>
            </a:extLst>
          </p:cNvPr>
          <p:cNvSpPr>
            <a:spLocks noChangeShapeType="1"/>
          </p:cNvSpPr>
          <p:nvPr/>
        </p:nvSpPr>
        <p:spPr bwMode="auto">
          <a:xfrm>
            <a:off x="7713663" y="4941888"/>
            <a:ext cx="38100" cy="0"/>
          </a:xfrm>
          <a:prstGeom prst="line">
            <a:avLst/>
          </a:prstGeom>
          <a:noFill/>
          <a:ln w="22225">
            <a:solidFill>
              <a:srgbClr val="FF99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548" name="Line 81">
            <a:extLst>
              <a:ext uri="{FF2B5EF4-FFF2-40B4-BE49-F238E27FC236}">
                <a16:creationId xmlns:a16="http://schemas.microsoft.com/office/drawing/2014/main" id="{19EE08CE-DA32-4B85-9858-58A01F8E55F2}"/>
              </a:ext>
            </a:extLst>
          </p:cNvPr>
          <p:cNvSpPr>
            <a:spLocks noChangeShapeType="1"/>
          </p:cNvSpPr>
          <p:nvPr/>
        </p:nvSpPr>
        <p:spPr bwMode="auto">
          <a:xfrm>
            <a:off x="8680450" y="4824413"/>
            <a:ext cx="0" cy="433387"/>
          </a:xfrm>
          <a:prstGeom prst="line">
            <a:avLst/>
          </a:prstGeom>
          <a:noFill/>
          <a:ln w="22225">
            <a:solidFill>
              <a:srgbClr val="FF99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549" name="Line 82">
            <a:extLst>
              <a:ext uri="{FF2B5EF4-FFF2-40B4-BE49-F238E27FC236}">
                <a16:creationId xmlns:a16="http://schemas.microsoft.com/office/drawing/2014/main" id="{E7E597DB-4893-4979-9F44-986FCEF01858}"/>
              </a:ext>
            </a:extLst>
          </p:cNvPr>
          <p:cNvSpPr>
            <a:spLocks noChangeShapeType="1"/>
          </p:cNvSpPr>
          <p:nvPr/>
        </p:nvSpPr>
        <p:spPr bwMode="auto">
          <a:xfrm>
            <a:off x="8662988" y="5257800"/>
            <a:ext cx="39687" cy="0"/>
          </a:xfrm>
          <a:prstGeom prst="line">
            <a:avLst/>
          </a:prstGeom>
          <a:noFill/>
          <a:ln w="22225">
            <a:solidFill>
              <a:srgbClr val="FF99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550" name="Freeform 83">
            <a:extLst>
              <a:ext uri="{FF2B5EF4-FFF2-40B4-BE49-F238E27FC236}">
                <a16:creationId xmlns:a16="http://schemas.microsoft.com/office/drawing/2014/main" id="{3C3B339C-19F4-4B40-BDE3-37987865A0EE}"/>
              </a:ext>
            </a:extLst>
          </p:cNvPr>
          <p:cNvSpPr>
            <a:spLocks/>
          </p:cNvSpPr>
          <p:nvPr/>
        </p:nvSpPr>
        <p:spPr bwMode="auto">
          <a:xfrm>
            <a:off x="6780213" y="4048125"/>
            <a:ext cx="1900237" cy="935038"/>
          </a:xfrm>
          <a:custGeom>
            <a:avLst/>
            <a:gdLst>
              <a:gd name="T0" fmla="*/ 0 w 346"/>
              <a:gd name="T1" fmla="*/ 2147483646 h 158"/>
              <a:gd name="T2" fmla="*/ 2147483646 w 346"/>
              <a:gd name="T3" fmla="*/ 2147483646 h 158"/>
              <a:gd name="T4" fmla="*/ 2147483646 w 346"/>
              <a:gd name="T5" fmla="*/ 0 h 158"/>
              <a:gd name="T6" fmla="*/ 0 60000 65536"/>
              <a:gd name="T7" fmla="*/ 0 60000 65536"/>
              <a:gd name="T8" fmla="*/ 0 60000 65536"/>
              <a:gd name="T9" fmla="*/ 0 w 346"/>
              <a:gd name="T10" fmla="*/ 0 h 158"/>
              <a:gd name="T11" fmla="*/ 346 w 346"/>
              <a:gd name="T12" fmla="*/ 158 h 158"/>
            </a:gdLst>
            <a:ahLst/>
            <a:cxnLst>
              <a:cxn ang="T6">
                <a:pos x="T0" y="T1"/>
              </a:cxn>
              <a:cxn ang="T7">
                <a:pos x="T2" y="T3"/>
              </a:cxn>
              <a:cxn ang="T8">
                <a:pos x="T4" y="T5"/>
              </a:cxn>
            </a:cxnLst>
            <a:rect l="T9" t="T10" r="T11" b="T12"/>
            <a:pathLst>
              <a:path w="346" h="158">
                <a:moveTo>
                  <a:pt x="0" y="158"/>
                </a:moveTo>
                <a:lnTo>
                  <a:pt x="173" y="13"/>
                </a:lnTo>
                <a:lnTo>
                  <a:pt x="346" y="0"/>
                </a:lnTo>
              </a:path>
            </a:pathLst>
          </a:custGeom>
          <a:noFill/>
          <a:ln w="22225">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p>
            <a:endParaRPr lang="de-AT"/>
          </a:p>
        </p:txBody>
      </p:sp>
      <p:sp>
        <p:nvSpPr>
          <p:cNvPr id="59551" name="Line 86">
            <a:extLst>
              <a:ext uri="{FF2B5EF4-FFF2-40B4-BE49-F238E27FC236}">
                <a16:creationId xmlns:a16="http://schemas.microsoft.com/office/drawing/2014/main" id="{EB714EA0-9E68-465F-B0B5-28263CD6C00B}"/>
              </a:ext>
            </a:extLst>
          </p:cNvPr>
          <p:cNvSpPr>
            <a:spLocks noChangeShapeType="1"/>
          </p:cNvSpPr>
          <p:nvPr/>
        </p:nvSpPr>
        <p:spPr bwMode="auto">
          <a:xfrm flipV="1">
            <a:off x="7729538" y="3709988"/>
            <a:ext cx="0" cy="415925"/>
          </a:xfrm>
          <a:prstGeom prst="line">
            <a:avLst/>
          </a:prstGeom>
          <a:noFill/>
          <a:ln w="22225">
            <a:solidFill>
              <a:srgbClr val="00B05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552" name="Line 87">
            <a:extLst>
              <a:ext uri="{FF2B5EF4-FFF2-40B4-BE49-F238E27FC236}">
                <a16:creationId xmlns:a16="http://schemas.microsoft.com/office/drawing/2014/main" id="{E116430E-F2BD-4A6E-A14D-D698C62F7269}"/>
              </a:ext>
            </a:extLst>
          </p:cNvPr>
          <p:cNvSpPr>
            <a:spLocks noChangeShapeType="1"/>
          </p:cNvSpPr>
          <p:nvPr/>
        </p:nvSpPr>
        <p:spPr bwMode="auto">
          <a:xfrm>
            <a:off x="7713663" y="3709988"/>
            <a:ext cx="38100" cy="0"/>
          </a:xfrm>
          <a:prstGeom prst="line">
            <a:avLst/>
          </a:prstGeom>
          <a:noFill/>
          <a:ln w="22225">
            <a:solidFill>
              <a:srgbClr val="00B05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553" name="Line 88">
            <a:extLst>
              <a:ext uri="{FF2B5EF4-FFF2-40B4-BE49-F238E27FC236}">
                <a16:creationId xmlns:a16="http://schemas.microsoft.com/office/drawing/2014/main" id="{4E391C11-44D9-4D37-8252-5BBADF398454}"/>
              </a:ext>
            </a:extLst>
          </p:cNvPr>
          <p:cNvSpPr>
            <a:spLocks noChangeShapeType="1"/>
          </p:cNvSpPr>
          <p:nvPr/>
        </p:nvSpPr>
        <p:spPr bwMode="auto">
          <a:xfrm flipV="1">
            <a:off x="8680450" y="3603625"/>
            <a:ext cx="0" cy="444500"/>
          </a:xfrm>
          <a:prstGeom prst="line">
            <a:avLst/>
          </a:prstGeom>
          <a:noFill/>
          <a:ln w="22225">
            <a:solidFill>
              <a:srgbClr val="00B05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554" name="Line 89">
            <a:extLst>
              <a:ext uri="{FF2B5EF4-FFF2-40B4-BE49-F238E27FC236}">
                <a16:creationId xmlns:a16="http://schemas.microsoft.com/office/drawing/2014/main" id="{E1792E43-2586-4C3F-BF48-5891E8D0DDA2}"/>
              </a:ext>
            </a:extLst>
          </p:cNvPr>
          <p:cNvSpPr>
            <a:spLocks noChangeShapeType="1"/>
          </p:cNvSpPr>
          <p:nvPr/>
        </p:nvSpPr>
        <p:spPr bwMode="auto">
          <a:xfrm>
            <a:off x="8662988" y="3603625"/>
            <a:ext cx="39687" cy="0"/>
          </a:xfrm>
          <a:prstGeom prst="line">
            <a:avLst/>
          </a:prstGeom>
          <a:noFill/>
          <a:ln w="22225">
            <a:solidFill>
              <a:srgbClr val="00B05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555" name="Line 92">
            <a:extLst>
              <a:ext uri="{FF2B5EF4-FFF2-40B4-BE49-F238E27FC236}">
                <a16:creationId xmlns:a16="http://schemas.microsoft.com/office/drawing/2014/main" id="{51431E97-B284-4B42-B567-9E6687C80470}"/>
              </a:ext>
            </a:extLst>
          </p:cNvPr>
          <p:cNvSpPr>
            <a:spLocks noChangeShapeType="1"/>
          </p:cNvSpPr>
          <p:nvPr/>
        </p:nvSpPr>
        <p:spPr bwMode="auto">
          <a:xfrm>
            <a:off x="7729538" y="4125913"/>
            <a:ext cx="0" cy="407987"/>
          </a:xfrm>
          <a:prstGeom prst="line">
            <a:avLst/>
          </a:prstGeom>
          <a:noFill/>
          <a:ln w="22225">
            <a:solidFill>
              <a:srgbClr val="00B05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556" name="Line 93">
            <a:extLst>
              <a:ext uri="{FF2B5EF4-FFF2-40B4-BE49-F238E27FC236}">
                <a16:creationId xmlns:a16="http://schemas.microsoft.com/office/drawing/2014/main" id="{88619D5F-57C6-4942-B2D6-3A5953E8CC14}"/>
              </a:ext>
            </a:extLst>
          </p:cNvPr>
          <p:cNvSpPr>
            <a:spLocks noChangeShapeType="1"/>
          </p:cNvSpPr>
          <p:nvPr/>
        </p:nvSpPr>
        <p:spPr bwMode="auto">
          <a:xfrm>
            <a:off x="7713663" y="4533900"/>
            <a:ext cx="38100" cy="0"/>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557" name="Line 94">
            <a:extLst>
              <a:ext uri="{FF2B5EF4-FFF2-40B4-BE49-F238E27FC236}">
                <a16:creationId xmlns:a16="http://schemas.microsoft.com/office/drawing/2014/main" id="{9C740588-A4E0-439B-8C74-5E656DEFF3DE}"/>
              </a:ext>
            </a:extLst>
          </p:cNvPr>
          <p:cNvSpPr>
            <a:spLocks noChangeShapeType="1"/>
          </p:cNvSpPr>
          <p:nvPr/>
        </p:nvSpPr>
        <p:spPr bwMode="auto">
          <a:xfrm>
            <a:off x="8680450" y="4048125"/>
            <a:ext cx="0" cy="431800"/>
          </a:xfrm>
          <a:prstGeom prst="line">
            <a:avLst/>
          </a:prstGeom>
          <a:noFill/>
          <a:ln w="22225">
            <a:solidFill>
              <a:srgbClr val="00B05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558" name="Line 95">
            <a:extLst>
              <a:ext uri="{FF2B5EF4-FFF2-40B4-BE49-F238E27FC236}">
                <a16:creationId xmlns:a16="http://schemas.microsoft.com/office/drawing/2014/main" id="{7951DC69-3935-4F7B-A93C-6BF916531C5D}"/>
              </a:ext>
            </a:extLst>
          </p:cNvPr>
          <p:cNvSpPr>
            <a:spLocks noChangeShapeType="1"/>
          </p:cNvSpPr>
          <p:nvPr/>
        </p:nvSpPr>
        <p:spPr bwMode="auto">
          <a:xfrm>
            <a:off x="8662988" y="4479925"/>
            <a:ext cx="39687" cy="0"/>
          </a:xfrm>
          <a:prstGeom prst="line">
            <a:avLst/>
          </a:prstGeom>
          <a:noFill/>
          <a:ln w="22225">
            <a:solidFill>
              <a:srgbClr val="00B05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9559" name="Oval 97">
            <a:extLst>
              <a:ext uri="{FF2B5EF4-FFF2-40B4-BE49-F238E27FC236}">
                <a16:creationId xmlns:a16="http://schemas.microsoft.com/office/drawing/2014/main" id="{33068120-02B0-4B1B-A0B5-DFAAE1BACD92}"/>
              </a:ext>
            </a:extLst>
          </p:cNvPr>
          <p:cNvSpPr>
            <a:spLocks noChangeArrowheads="1"/>
          </p:cNvSpPr>
          <p:nvPr/>
        </p:nvSpPr>
        <p:spPr bwMode="auto">
          <a:xfrm>
            <a:off x="7696200" y="4497388"/>
            <a:ext cx="61913" cy="66675"/>
          </a:xfrm>
          <a:prstGeom prst="ellipse">
            <a:avLst/>
          </a:prstGeom>
          <a:solidFill>
            <a:srgbClr val="FF9900"/>
          </a:solidFill>
          <a:ln w="22225">
            <a:solidFill>
              <a:srgbClr val="FF9900"/>
            </a:solidFill>
            <a:round/>
            <a:headEnd/>
            <a:tailEnd/>
          </a:ln>
        </p:spPr>
        <p:txBody>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fr-FR" altLang="de-DE" sz="1800">
              <a:solidFill>
                <a:srgbClr val="FFFFFF"/>
              </a:solidFill>
              <a:latin typeface="Calibri" panose="020F0502020204030204" pitchFamily="34" charset="0"/>
              <a:ea typeface="MS PGothic" panose="020B0600070205080204" pitchFamily="34" charset="-128"/>
            </a:endParaRPr>
          </a:p>
        </p:txBody>
      </p:sp>
      <p:sp>
        <p:nvSpPr>
          <p:cNvPr id="59560" name="Oval 98">
            <a:extLst>
              <a:ext uri="{FF2B5EF4-FFF2-40B4-BE49-F238E27FC236}">
                <a16:creationId xmlns:a16="http://schemas.microsoft.com/office/drawing/2014/main" id="{EC9F5F89-5987-4C38-BD1C-9311E2BE63AC}"/>
              </a:ext>
            </a:extLst>
          </p:cNvPr>
          <p:cNvSpPr>
            <a:spLocks noChangeArrowheads="1"/>
          </p:cNvSpPr>
          <p:nvPr/>
        </p:nvSpPr>
        <p:spPr bwMode="auto">
          <a:xfrm>
            <a:off x="8647113" y="4787900"/>
            <a:ext cx="60325" cy="66675"/>
          </a:xfrm>
          <a:prstGeom prst="ellipse">
            <a:avLst/>
          </a:prstGeom>
          <a:solidFill>
            <a:srgbClr val="FF9900"/>
          </a:solidFill>
          <a:ln w="22225">
            <a:solidFill>
              <a:srgbClr val="FF9900"/>
            </a:solidFill>
            <a:round/>
            <a:headEnd/>
            <a:tailEnd/>
          </a:ln>
        </p:spPr>
        <p:txBody>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fr-FR" altLang="de-DE" sz="1800">
              <a:solidFill>
                <a:srgbClr val="FFFFFF"/>
              </a:solidFill>
              <a:latin typeface="Calibri" panose="020F0502020204030204" pitchFamily="34" charset="0"/>
              <a:ea typeface="MS PGothic" panose="020B0600070205080204" pitchFamily="34" charset="-128"/>
            </a:endParaRPr>
          </a:p>
        </p:txBody>
      </p:sp>
      <p:sp>
        <p:nvSpPr>
          <p:cNvPr id="59561" name="Oval 100">
            <a:extLst>
              <a:ext uri="{FF2B5EF4-FFF2-40B4-BE49-F238E27FC236}">
                <a16:creationId xmlns:a16="http://schemas.microsoft.com/office/drawing/2014/main" id="{51B1F11C-D9D4-4A50-8443-621512A30AFD}"/>
              </a:ext>
            </a:extLst>
          </p:cNvPr>
          <p:cNvSpPr>
            <a:spLocks noChangeArrowheads="1"/>
          </p:cNvSpPr>
          <p:nvPr/>
        </p:nvSpPr>
        <p:spPr bwMode="auto">
          <a:xfrm>
            <a:off x="7696200" y="4089400"/>
            <a:ext cx="61913" cy="65088"/>
          </a:xfrm>
          <a:prstGeom prst="ellipse">
            <a:avLst/>
          </a:prstGeom>
          <a:solidFill>
            <a:srgbClr val="00B050"/>
          </a:solidFill>
          <a:ln w="22225">
            <a:solidFill>
              <a:srgbClr val="00B050"/>
            </a:solidFill>
            <a:round/>
            <a:headEnd/>
            <a:tailEnd/>
          </a:ln>
        </p:spPr>
        <p:txBody>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fr-FR" altLang="de-DE" sz="1800">
              <a:solidFill>
                <a:srgbClr val="FFFFFF"/>
              </a:solidFill>
              <a:latin typeface="Calibri" panose="020F0502020204030204" pitchFamily="34" charset="0"/>
              <a:ea typeface="MS PGothic" panose="020B0600070205080204" pitchFamily="34" charset="-128"/>
            </a:endParaRPr>
          </a:p>
        </p:txBody>
      </p:sp>
      <p:sp>
        <p:nvSpPr>
          <p:cNvPr id="59562" name="Oval 101">
            <a:extLst>
              <a:ext uri="{FF2B5EF4-FFF2-40B4-BE49-F238E27FC236}">
                <a16:creationId xmlns:a16="http://schemas.microsoft.com/office/drawing/2014/main" id="{1DECB9B7-A664-4F98-90BE-203FB80581CD}"/>
              </a:ext>
            </a:extLst>
          </p:cNvPr>
          <p:cNvSpPr>
            <a:spLocks noChangeArrowheads="1"/>
          </p:cNvSpPr>
          <p:nvPr/>
        </p:nvSpPr>
        <p:spPr bwMode="auto">
          <a:xfrm>
            <a:off x="8647113" y="4011613"/>
            <a:ext cx="60325" cy="66675"/>
          </a:xfrm>
          <a:prstGeom prst="ellipse">
            <a:avLst/>
          </a:prstGeom>
          <a:solidFill>
            <a:srgbClr val="00B050"/>
          </a:solidFill>
          <a:ln w="22225">
            <a:solidFill>
              <a:srgbClr val="00B050"/>
            </a:solidFill>
            <a:round/>
            <a:headEnd/>
            <a:tailEnd/>
          </a:ln>
        </p:spPr>
        <p:txBody>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fr-FR" altLang="de-DE" sz="1800">
              <a:solidFill>
                <a:srgbClr val="FFFFFF"/>
              </a:solidFill>
              <a:latin typeface="Calibri" panose="020F0502020204030204" pitchFamily="34" charset="0"/>
              <a:ea typeface="MS PGothic" panose="020B0600070205080204" pitchFamily="34" charset="-128"/>
            </a:endParaRPr>
          </a:p>
        </p:txBody>
      </p:sp>
      <p:sp>
        <p:nvSpPr>
          <p:cNvPr id="59563" name="Rectangle 104">
            <a:extLst>
              <a:ext uri="{FF2B5EF4-FFF2-40B4-BE49-F238E27FC236}">
                <a16:creationId xmlns:a16="http://schemas.microsoft.com/office/drawing/2014/main" id="{4C7275F0-412C-4226-8A05-04AA64CFE1C3}"/>
              </a:ext>
            </a:extLst>
          </p:cNvPr>
          <p:cNvSpPr>
            <a:spLocks noChangeArrowheads="1"/>
          </p:cNvSpPr>
          <p:nvPr/>
        </p:nvSpPr>
        <p:spPr bwMode="auto">
          <a:xfrm>
            <a:off x="6030913" y="4862513"/>
            <a:ext cx="2000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200">
                <a:solidFill>
                  <a:srgbClr val="FFFFFF"/>
                </a:solidFill>
                <a:latin typeface="Calibri" panose="020F0502020204030204" pitchFamily="34" charset="0"/>
              </a:rPr>
              <a:t>0,0</a:t>
            </a:r>
            <a:endParaRPr lang="en-US" altLang="de-DE" sz="1200">
              <a:solidFill>
                <a:srgbClr val="FFFFFF"/>
              </a:solidFill>
              <a:latin typeface="Calibri" panose="020F0502020204030204" pitchFamily="34" charset="0"/>
            </a:endParaRPr>
          </a:p>
          <a:p>
            <a:pPr algn="ctr" eaLnBrk="1" hangingPunct="1">
              <a:lnSpc>
                <a:spcPct val="100000"/>
              </a:lnSpc>
              <a:spcBef>
                <a:spcPct val="0"/>
              </a:spcBef>
              <a:buClrTx/>
              <a:buFontTx/>
              <a:buNone/>
            </a:pPr>
            <a:endParaRPr lang="en-US" altLang="de-DE" sz="1200">
              <a:solidFill>
                <a:srgbClr val="FFFFFF"/>
              </a:solidFill>
              <a:latin typeface="Calibri" panose="020F0502020204030204" pitchFamily="34" charset="0"/>
              <a:ea typeface="MS PGothic" panose="020B0600070205080204" pitchFamily="34" charset="-128"/>
            </a:endParaRPr>
          </a:p>
        </p:txBody>
      </p:sp>
      <p:sp>
        <p:nvSpPr>
          <p:cNvPr id="59564" name="Rectangle 105">
            <a:extLst>
              <a:ext uri="{FF2B5EF4-FFF2-40B4-BE49-F238E27FC236}">
                <a16:creationId xmlns:a16="http://schemas.microsoft.com/office/drawing/2014/main" id="{4FA9BA03-C0F6-465E-A62B-3F687462599B}"/>
              </a:ext>
            </a:extLst>
          </p:cNvPr>
          <p:cNvSpPr>
            <a:spLocks noChangeArrowheads="1"/>
          </p:cNvSpPr>
          <p:nvPr/>
        </p:nvSpPr>
        <p:spPr bwMode="auto">
          <a:xfrm>
            <a:off x="6030913" y="4646613"/>
            <a:ext cx="2000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200">
                <a:solidFill>
                  <a:srgbClr val="FFFFFF"/>
                </a:solidFill>
                <a:latin typeface="Calibri" panose="020F0502020204030204" pitchFamily="34" charset="0"/>
              </a:rPr>
              <a:t>0,2</a:t>
            </a:r>
            <a:endParaRPr lang="en-US" altLang="de-DE" sz="1200">
              <a:solidFill>
                <a:srgbClr val="FFFFFF"/>
              </a:solidFill>
              <a:latin typeface="Calibri" panose="020F0502020204030204" pitchFamily="34" charset="0"/>
            </a:endParaRPr>
          </a:p>
          <a:p>
            <a:pPr algn="ctr" eaLnBrk="1" hangingPunct="1">
              <a:lnSpc>
                <a:spcPct val="100000"/>
              </a:lnSpc>
              <a:spcBef>
                <a:spcPct val="0"/>
              </a:spcBef>
              <a:buClrTx/>
              <a:buFontTx/>
              <a:buNone/>
            </a:pPr>
            <a:endParaRPr lang="en-US" altLang="de-DE" sz="1200">
              <a:solidFill>
                <a:srgbClr val="FFFFFF"/>
              </a:solidFill>
              <a:latin typeface="Calibri" panose="020F0502020204030204" pitchFamily="34" charset="0"/>
              <a:ea typeface="MS PGothic" panose="020B0600070205080204" pitchFamily="34" charset="-128"/>
            </a:endParaRPr>
          </a:p>
        </p:txBody>
      </p:sp>
      <p:sp>
        <p:nvSpPr>
          <p:cNvPr id="59565" name="Rectangle 106">
            <a:extLst>
              <a:ext uri="{FF2B5EF4-FFF2-40B4-BE49-F238E27FC236}">
                <a16:creationId xmlns:a16="http://schemas.microsoft.com/office/drawing/2014/main" id="{0CA70B6B-8231-44C7-83B7-206311E74868}"/>
              </a:ext>
            </a:extLst>
          </p:cNvPr>
          <p:cNvSpPr>
            <a:spLocks noChangeArrowheads="1"/>
          </p:cNvSpPr>
          <p:nvPr/>
        </p:nvSpPr>
        <p:spPr bwMode="auto">
          <a:xfrm>
            <a:off x="6030913" y="4430713"/>
            <a:ext cx="2000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200">
                <a:solidFill>
                  <a:srgbClr val="FFFFFF"/>
                </a:solidFill>
                <a:latin typeface="Calibri" panose="020F0502020204030204" pitchFamily="34" charset="0"/>
              </a:rPr>
              <a:t>0,4</a:t>
            </a:r>
            <a:endParaRPr lang="en-US" altLang="de-DE" sz="1200">
              <a:solidFill>
                <a:srgbClr val="FFFFFF"/>
              </a:solidFill>
              <a:latin typeface="Calibri" panose="020F0502020204030204" pitchFamily="34" charset="0"/>
            </a:endParaRPr>
          </a:p>
          <a:p>
            <a:pPr algn="ctr" eaLnBrk="1" hangingPunct="1">
              <a:lnSpc>
                <a:spcPct val="100000"/>
              </a:lnSpc>
              <a:spcBef>
                <a:spcPct val="0"/>
              </a:spcBef>
              <a:buClrTx/>
              <a:buFontTx/>
              <a:buNone/>
            </a:pPr>
            <a:endParaRPr lang="en-US" altLang="de-DE" sz="1200">
              <a:solidFill>
                <a:srgbClr val="FFFFFF"/>
              </a:solidFill>
              <a:latin typeface="Calibri" panose="020F0502020204030204" pitchFamily="34" charset="0"/>
              <a:ea typeface="MS PGothic" panose="020B0600070205080204" pitchFamily="34" charset="-128"/>
            </a:endParaRPr>
          </a:p>
        </p:txBody>
      </p:sp>
      <p:sp>
        <p:nvSpPr>
          <p:cNvPr id="59566" name="Rectangle 107">
            <a:extLst>
              <a:ext uri="{FF2B5EF4-FFF2-40B4-BE49-F238E27FC236}">
                <a16:creationId xmlns:a16="http://schemas.microsoft.com/office/drawing/2014/main" id="{F788971A-629A-49FD-8904-0CB7860D2E98}"/>
              </a:ext>
            </a:extLst>
          </p:cNvPr>
          <p:cNvSpPr>
            <a:spLocks noChangeArrowheads="1"/>
          </p:cNvSpPr>
          <p:nvPr/>
        </p:nvSpPr>
        <p:spPr bwMode="auto">
          <a:xfrm>
            <a:off x="6030913" y="4216400"/>
            <a:ext cx="2000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200">
                <a:solidFill>
                  <a:srgbClr val="FFFFFF"/>
                </a:solidFill>
                <a:latin typeface="Calibri" panose="020F0502020204030204" pitchFamily="34" charset="0"/>
              </a:rPr>
              <a:t>0,6</a:t>
            </a:r>
            <a:endParaRPr lang="en-US" altLang="de-DE" sz="1200">
              <a:solidFill>
                <a:srgbClr val="FFFFFF"/>
              </a:solidFill>
              <a:latin typeface="Calibri" panose="020F0502020204030204" pitchFamily="34" charset="0"/>
            </a:endParaRPr>
          </a:p>
          <a:p>
            <a:pPr algn="ctr" eaLnBrk="1" hangingPunct="1">
              <a:lnSpc>
                <a:spcPct val="100000"/>
              </a:lnSpc>
              <a:spcBef>
                <a:spcPct val="0"/>
              </a:spcBef>
              <a:buClrTx/>
              <a:buFontTx/>
              <a:buNone/>
            </a:pPr>
            <a:endParaRPr lang="en-US" altLang="de-DE" sz="1200">
              <a:solidFill>
                <a:srgbClr val="FFFFFF"/>
              </a:solidFill>
              <a:latin typeface="Calibri" panose="020F0502020204030204" pitchFamily="34" charset="0"/>
              <a:ea typeface="MS PGothic" panose="020B0600070205080204" pitchFamily="34" charset="-128"/>
            </a:endParaRPr>
          </a:p>
        </p:txBody>
      </p:sp>
      <p:sp>
        <p:nvSpPr>
          <p:cNvPr id="59567" name="Rectangle 108">
            <a:extLst>
              <a:ext uri="{FF2B5EF4-FFF2-40B4-BE49-F238E27FC236}">
                <a16:creationId xmlns:a16="http://schemas.microsoft.com/office/drawing/2014/main" id="{7B48C3B5-7234-4B83-B892-8C77BF745592}"/>
              </a:ext>
            </a:extLst>
          </p:cNvPr>
          <p:cNvSpPr>
            <a:spLocks noChangeArrowheads="1"/>
          </p:cNvSpPr>
          <p:nvPr/>
        </p:nvSpPr>
        <p:spPr bwMode="auto">
          <a:xfrm>
            <a:off x="6030913" y="4002088"/>
            <a:ext cx="2000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200">
                <a:solidFill>
                  <a:srgbClr val="FFFFFF"/>
                </a:solidFill>
                <a:latin typeface="Calibri" panose="020F0502020204030204" pitchFamily="34" charset="0"/>
              </a:rPr>
              <a:t>0,8</a:t>
            </a:r>
            <a:endParaRPr lang="en-US" altLang="de-DE" sz="1200">
              <a:solidFill>
                <a:srgbClr val="FFFFFF"/>
              </a:solidFill>
              <a:latin typeface="Calibri" panose="020F0502020204030204" pitchFamily="34" charset="0"/>
            </a:endParaRPr>
          </a:p>
          <a:p>
            <a:pPr algn="ctr" eaLnBrk="1" hangingPunct="1">
              <a:lnSpc>
                <a:spcPct val="100000"/>
              </a:lnSpc>
              <a:spcBef>
                <a:spcPct val="0"/>
              </a:spcBef>
              <a:buClrTx/>
              <a:buFontTx/>
              <a:buNone/>
            </a:pPr>
            <a:endParaRPr lang="en-US" altLang="de-DE" sz="1200">
              <a:solidFill>
                <a:srgbClr val="FFFFFF"/>
              </a:solidFill>
              <a:latin typeface="Calibri" panose="020F0502020204030204" pitchFamily="34" charset="0"/>
              <a:ea typeface="MS PGothic" panose="020B0600070205080204" pitchFamily="34" charset="-128"/>
            </a:endParaRPr>
          </a:p>
        </p:txBody>
      </p:sp>
      <p:sp>
        <p:nvSpPr>
          <p:cNvPr id="59568" name="Rectangle 109">
            <a:extLst>
              <a:ext uri="{FF2B5EF4-FFF2-40B4-BE49-F238E27FC236}">
                <a16:creationId xmlns:a16="http://schemas.microsoft.com/office/drawing/2014/main" id="{C2C52109-B117-4201-8FBC-FE5A91854D04}"/>
              </a:ext>
            </a:extLst>
          </p:cNvPr>
          <p:cNvSpPr>
            <a:spLocks noChangeArrowheads="1"/>
          </p:cNvSpPr>
          <p:nvPr/>
        </p:nvSpPr>
        <p:spPr bwMode="auto">
          <a:xfrm>
            <a:off x="6030913" y="3784600"/>
            <a:ext cx="2000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200">
                <a:solidFill>
                  <a:srgbClr val="FFFFFF"/>
                </a:solidFill>
                <a:latin typeface="Calibri" panose="020F0502020204030204" pitchFamily="34" charset="0"/>
              </a:rPr>
              <a:t>1,0</a:t>
            </a:r>
            <a:endParaRPr lang="en-US" altLang="de-DE" sz="1200">
              <a:solidFill>
                <a:srgbClr val="FFFFFF"/>
              </a:solidFill>
              <a:latin typeface="Calibri" panose="020F0502020204030204" pitchFamily="34" charset="0"/>
            </a:endParaRPr>
          </a:p>
          <a:p>
            <a:pPr algn="ctr" eaLnBrk="1" hangingPunct="1">
              <a:lnSpc>
                <a:spcPct val="100000"/>
              </a:lnSpc>
              <a:spcBef>
                <a:spcPct val="0"/>
              </a:spcBef>
              <a:buClrTx/>
              <a:buFontTx/>
              <a:buNone/>
            </a:pPr>
            <a:endParaRPr lang="en-US" altLang="de-DE" sz="1200">
              <a:solidFill>
                <a:srgbClr val="FFFFFF"/>
              </a:solidFill>
              <a:latin typeface="Calibri" panose="020F0502020204030204" pitchFamily="34" charset="0"/>
              <a:ea typeface="MS PGothic" panose="020B0600070205080204" pitchFamily="34" charset="-128"/>
            </a:endParaRPr>
          </a:p>
        </p:txBody>
      </p:sp>
      <p:sp>
        <p:nvSpPr>
          <p:cNvPr id="59569" name="Rectangle 110">
            <a:extLst>
              <a:ext uri="{FF2B5EF4-FFF2-40B4-BE49-F238E27FC236}">
                <a16:creationId xmlns:a16="http://schemas.microsoft.com/office/drawing/2014/main" id="{2B199055-74D6-4ABA-A5AC-BAC237EB6194}"/>
              </a:ext>
            </a:extLst>
          </p:cNvPr>
          <p:cNvSpPr>
            <a:spLocks noChangeArrowheads="1"/>
          </p:cNvSpPr>
          <p:nvPr/>
        </p:nvSpPr>
        <p:spPr bwMode="auto">
          <a:xfrm>
            <a:off x="6030913" y="3567113"/>
            <a:ext cx="2000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200">
                <a:solidFill>
                  <a:srgbClr val="FFFFFF"/>
                </a:solidFill>
                <a:latin typeface="Calibri" panose="020F0502020204030204" pitchFamily="34" charset="0"/>
              </a:rPr>
              <a:t>1,2</a:t>
            </a:r>
            <a:endParaRPr lang="en-US" altLang="de-DE" sz="1200">
              <a:solidFill>
                <a:srgbClr val="FFFFFF"/>
              </a:solidFill>
              <a:latin typeface="Calibri" panose="020F0502020204030204" pitchFamily="34" charset="0"/>
            </a:endParaRPr>
          </a:p>
          <a:p>
            <a:pPr algn="ctr" eaLnBrk="1" hangingPunct="1">
              <a:lnSpc>
                <a:spcPct val="100000"/>
              </a:lnSpc>
              <a:spcBef>
                <a:spcPct val="0"/>
              </a:spcBef>
              <a:buClrTx/>
              <a:buFontTx/>
              <a:buNone/>
            </a:pPr>
            <a:endParaRPr lang="en-US" altLang="de-DE" sz="1200">
              <a:solidFill>
                <a:srgbClr val="FFFFFF"/>
              </a:solidFill>
              <a:latin typeface="Calibri" panose="020F0502020204030204" pitchFamily="34" charset="0"/>
              <a:ea typeface="MS PGothic" panose="020B0600070205080204" pitchFamily="34" charset="-128"/>
            </a:endParaRPr>
          </a:p>
        </p:txBody>
      </p:sp>
      <p:sp>
        <p:nvSpPr>
          <p:cNvPr id="59570" name="Rectangle 111">
            <a:extLst>
              <a:ext uri="{FF2B5EF4-FFF2-40B4-BE49-F238E27FC236}">
                <a16:creationId xmlns:a16="http://schemas.microsoft.com/office/drawing/2014/main" id="{E70A8CFA-428D-4126-9E05-766181F67B6E}"/>
              </a:ext>
            </a:extLst>
          </p:cNvPr>
          <p:cNvSpPr>
            <a:spLocks noChangeArrowheads="1"/>
          </p:cNvSpPr>
          <p:nvPr/>
        </p:nvSpPr>
        <p:spPr bwMode="auto">
          <a:xfrm>
            <a:off x="6030913" y="3354388"/>
            <a:ext cx="2000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200">
                <a:solidFill>
                  <a:srgbClr val="FFFFFF"/>
                </a:solidFill>
                <a:latin typeface="Calibri" panose="020F0502020204030204" pitchFamily="34" charset="0"/>
              </a:rPr>
              <a:t>1,4</a:t>
            </a:r>
            <a:endParaRPr lang="en-US" altLang="de-DE" sz="1200">
              <a:solidFill>
                <a:srgbClr val="FFFFFF"/>
              </a:solidFill>
              <a:latin typeface="Calibri" panose="020F0502020204030204" pitchFamily="34" charset="0"/>
            </a:endParaRPr>
          </a:p>
          <a:p>
            <a:pPr algn="ctr" eaLnBrk="1" hangingPunct="1">
              <a:lnSpc>
                <a:spcPct val="100000"/>
              </a:lnSpc>
              <a:spcBef>
                <a:spcPct val="0"/>
              </a:spcBef>
              <a:buClrTx/>
              <a:buFontTx/>
              <a:buNone/>
            </a:pPr>
            <a:endParaRPr lang="en-US" altLang="de-DE" sz="1200">
              <a:solidFill>
                <a:srgbClr val="FFFFFF"/>
              </a:solidFill>
              <a:latin typeface="Calibri" panose="020F0502020204030204" pitchFamily="34" charset="0"/>
              <a:ea typeface="MS PGothic" panose="020B0600070205080204" pitchFamily="34" charset="-128"/>
            </a:endParaRPr>
          </a:p>
        </p:txBody>
      </p:sp>
      <p:sp>
        <p:nvSpPr>
          <p:cNvPr id="59571" name="Rectangle 112">
            <a:extLst>
              <a:ext uri="{FF2B5EF4-FFF2-40B4-BE49-F238E27FC236}">
                <a16:creationId xmlns:a16="http://schemas.microsoft.com/office/drawing/2014/main" id="{E1C0E0AC-DE20-47B7-9503-A91D863352C9}"/>
              </a:ext>
            </a:extLst>
          </p:cNvPr>
          <p:cNvSpPr>
            <a:spLocks noChangeArrowheads="1"/>
          </p:cNvSpPr>
          <p:nvPr/>
        </p:nvSpPr>
        <p:spPr bwMode="auto">
          <a:xfrm>
            <a:off x="6030913" y="3138488"/>
            <a:ext cx="2000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200">
                <a:solidFill>
                  <a:srgbClr val="FFFFFF"/>
                </a:solidFill>
                <a:latin typeface="Calibri" panose="020F0502020204030204" pitchFamily="34" charset="0"/>
              </a:rPr>
              <a:t>1,6</a:t>
            </a:r>
            <a:endParaRPr lang="en-US" altLang="de-DE" sz="1200">
              <a:solidFill>
                <a:srgbClr val="FFFFFF"/>
              </a:solidFill>
              <a:latin typeface="Calibri" panose="020F0502020204030204" pitchFamily="34" charset="0"/>
            </a:endParaRPr>
          </a:p>
          <a:p>
            <a:pPr algn="ctr" eaLnBrk="1" hangingPunct="1">
              <a:lnSpc>
                <a:spcPct val="100000"/>
              </a:lnSpc>
              <a:spcBef>
                <a:spcPct val="0"/>
              </a:spcBef>
              <a:buClrTx/>
              <a:buFontTx/>
              <a:buNone/>
            </a:pPr>
            <a:endParaRPr lang="en-US" altLang="de-DE" sz="1200">
              <a:solidFill>
                <a:srgbClr val="FFFFFF"/>
              </a:solidFill>
              <a:latin typeface="Calibri" panose="020F0502020204030204" pitchFamily="34" charset="0"/>
              <a:ea typeface="MS PGothic" panose="020B0600070205080204" pitchFamily="34" charset="-128"/>
            </a:endParaRPr>
          </a:p>
        </p:txBody>
      </p:sp>
      <p:sp>
        <p:nvSpPr>
          <p:cNvPr id="59572" name="Rectangle 113">
            <a:extLst>
              <a:ext uri="{FF2B5EF4-FFF2-40B4-BE49-F238E27FC236}">
                <a16:creationId xmlns:a16="http://schemas.microsoft.com/office/drawing/2014/main" id="{1C2836B9-C38E-4385-9062-50F3E15AC239}"/>
              </a:ext>
            </a:extLst>
          </p:cNvPr>
          <p:cNvSpPr>
            <a:spLocks noChangeArrowheads="1"/>
          </p:cNvSpPr>
          <p:nvPr/>
        </p:nvSpPr>
        <p:spPr bwMode="auto">
          <a:xfrm>
            <a:off x="6759575" y="5213350"/>
            <a:ext cx="904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400" b="1">
                <a:solidFill>
                  <a:srgbClr val="FFFFFF"/>
                </a:solidFill>
                <a:latin typeface="Calibri" panose="020F0502020204030204" pitchFamily="34" charset="0"/>
              </a:rPr>
              <a:t>0</a:t>
            </a:r>
            <a:endParaRPr lang="en-US" altLang="de-DE" sz="1400" b="1">
              <a:solidFill>
                <a:srgbClr val="FFFFFF"/>
              </a:solidFill>
              <a:latin typeface="MS PGothic" panose="020B0600070205080204" pitchFamily="34" charset="-128"/>
              <a:ea typeface="MS PGothic" panose="020B0600070205080204" pitchFamily="34" charset="-128"/>
            </a:endParaRPr>
          </a:p>
          <a:p>
            <a:pPr algn="ctr" eaLnBrk="1" hangingPunct="1">
              <a:lnSpc>
                <a:spcPct val="100000"/>
              </a:lnSpc>
              <a:spcBef>
                <a:spcPct val="0"/>
              </a:spcBef>
              <a:buClrTx/>
              <a:buFontTx/>
              <a:buNone/>
            </a:pPr>
            <a:endParaRPr lang="en-US" altLang="de-DE" sz="1400" b="1">
              <a:solidFill>
                <a:srgbClr val="FFFFFF"/>
              </a:solidFill>
              <a:latin typeface="Calibri" panose="020F0502020204030204" pitchFamily="34" charset="0"/>
              <a:ea typeface="MS PGothic" panose="020B0600070205080204" pitchFamily="34" charset="-128"/>
            </a:endParaRPr>
          </a:p>
        </p:txBody>
      </p:sp>
      <p:sp>
        <p:nvSpPr>
          <p:cNvPr id="59573" name="Rectangle 114">
            <a:extLst>
              <a:ext uri="{FF2B5EF4-FFF2-40B4-BE49-F238E27FC236}">
                <a16:creationId xmlns:a16="http://schemas.microsoft.com/office/drawing/2014/main" id="{C0EF2922-3FE9-45CA-9E59-AA05E8EA7450}"/>
              </a:ext>
            </a:extLst>
          </p:cNvPr>
          <p:cNvSpPr>
            <a:spLocks noChangeArrowheads="1"/>
          </p:cNvSpPr>
          <p:nvPr/>
        </p:nvSpPr>
        <p:spPr bwMode="auto">
          <a:xfrm>
            <a:off x="7710488" y="5213350"/>
            <a:ext cx="904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400" b="1">
                <a:solidFill>
                  <a:srgbClr val="FFFFFF"/>
                </a:solidFill>
                <a:latin typeface="Calibri" panose="020F0502020204030204" pitchFamily="34" charset="0"/>
              </a:rPr>
              <a:t>6</a:t>
            </a:r>
            <a:endParaRPr lang="en-US" altLang="de-DE" sz="1400" b="1">
              <a:solidFill>
                <a:srgbClr val="FFFFFF"/>
              </a:solidFill>
              <a:latin typeface="MS PGothic" panose="020B0600070205080204" pitchFamily="34" charset="-128"/>
              <a:ea typeface="MS PGothic" panose="020B0600070205080204" pitchFamily="34" charset="-128"/>
            </a:endParaRPr>
          </a:p>
          <a:p>
            <a:pPr algn="ctr" eaLnBrk="1" hangingPunct="1">
              <a:lnSpc>
                <a:spcPct val="100000"/>
              </a:lnSpc>
              <a:spcBef>
                <a:spcPct val="0"/>
              </a:spcBef>
              <a:buClrTx/>
              <a:buFontTx/>
              <a:buNone/>
            </a:pPr>
            <a:endParaRPr lang="en-US" altLang="de-DE" sz="1400" b="1">
              <a:solidFill>
                <a:srgbClr val="FFFFFF"/>
              </a:solidFill>
              <a:latin typeface="Calibri" panose="020F0502020204030204" pitchFamily="34" charset="0"/>
              <a:ea typeface="MS PGothic" panose="020B0600070205080204" pitchFamily="34" charset="-128"/>
            </a:endParaRPr>
          </a:p>
        </p:txBody>
      </p:sp>
      <p:sp>
        <p:nvSpPr>
          <p:cNvPr id="59574" name="Rectangle 115">
            <a:extLst>
              <a:ext uri="{FF2B5EF4-FFF2-40B4-BE49-F238E27FC236}">
                <a16:creationId xmlns:a16="http://schemas.microsoft.com/office/drawing/2014/main" id="{D0CF0878-6E92-4A1E-A409-4C1E4FBF30C4}"/>
              </a:ext>
            </a:extLst>
          </p:cNvPr>
          <p:cNvSpPr>
            <a:spLocks noChangeArrowheads="1"/>
          </p:cNvSpPr>
          <p:nvPr/>
        </p:nvSpPr>
        <p:spPr bwMode="auto">
          <a:xfrm>
            <a:off x="8613775" y="5214938"/>
            <a:ext cx="1809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400" b="1">
                <a:solidFill>
                  <a:srgbClr val="FFFFFF"/>
                </a:solidFill>
                <a:latin typeface="Calibri" panose="020F0502020204030204" pitchFamily="34" charset="0"/>
              </a:rPr>
              <a:t>12</a:t>
            </a:r>
            <a:endParaRPr lang="en-US" altLang="de-DE" sz="1400" b="1">
              <a:solidFill>
                <a:srgbClr val="FFFFFF"/>
              </a:solidFill>
              <a:latin typeface="Calibri" panose="020F0502020204030204" pitchFamily="34" charset="0"/>
            </a:endParaRPr>
          </a:p>
          <a:p>
            <a:pPr algn="ctr" eaLnBrk="1" hangingPunct="1">
              <a:lnSpc>
                <a:spcPct val="100000"/>
              </a:lnSpc>
              <a:spcBef>
                <a:spcPct val="0"/>
              </a:spcBef>
              <a:buClrTx/>
              <a:buFontTx/>
              <a:buNone/>
            </a:pPr>
            <a:endParaRPr lang="en-US" altLang="de-DE" sz="1400" b="1">
              <a:solidFill>
                <a:srgbClr val="FFFFFF"/>
              </a:solidFill>
              <a:latin typeface="Calibri" panose="020F0502020204030204" pitchFamily="34" charset="0"/>
              <a:ea typeface="MS PGothic" panose="020B0600070205080204" pitchFamily="34" charset="-128"/>
            </a:endParaRPr>
          </a:p>
        </p:txBody>
      </p:sp>
      <p:sp>
        <p:nvSpPr>
          <p:cNvPr id="59575" name="Oval 96">
            <a:extLst>
              <a:ext uri="{FF2B5EF4-FFF2-40B4-BE49-F238E27FC236}">
                <a16:creationId xmlns:a16="http://schemas.microsoft.com/office/drawing/2014/main" id="{9BD53F4D-61A6-4DE8-9AD1-F668DF50842D}"/>
              </a:ext>
            </a:extLst>
          </p:cNvPr>
          <p:cNvSpPr>
            <a:spLocks noChangeArrowheads="1"/>
          </p:cNvSpPr>
          <p:nvPr/>
        </p:nvSpPr>
        <p:spPr bwMode="auto">
          <a:xfrm>
            <a:off x="6746875" y="4948238"/>
            <a:ext cx="60325" cy="65087"/>
          </a:xfrm>
          <a:prstGeom prst="ellipse">
            <a:avLst/>
          </a:prstGeom>
          <a:solidFill>
            <a:srgbClr val="ADBF25"/>
          </a:solidFill>
          <a:ln w="9525">
            <a:solidFill>
              <a:srgbClr val="ADBF25"/>
            </a:solidFill>
            <a:round/>
            <a:headEnd/>
            <a:tailEnd/>
          </a:ln>
        </p:spPr>
        <p:txBody>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fr-FR" altLang="de-DE" sz="1800">
              <a:solidFill>
                <a:srgbClr val="FFFFFF"/>
              </a:solidFill>
              <a:latin typeface="Calibri" panose="020F0502020204030204" pitchFamily="34" charset="0"/>
              <a:ea typeface="MS PGothic" panose="020B0600070205080204" pitchFamily="34" charset="-128"/>
            </a:endParaRPr>
          </a:p>
        </p:txBody>
      </p:sp>
      <p:sp>
        <p:nvSpPr>
          <p:cNvPr id="59576" name="Oval 99">
            <a:extLst>
              <a:ext uri="{FF2B5EF4-FFF2-40B4-BE49-F238E27FC236}">
                <a16:creationId xmlns:a16="http://schemas.microsoft.com/office/drawing/2014/main" id="{E84495DB-B2BA-4E4F-A53C-5A10449FF85B}"/>
              </a:ext>
            </a:extLst>
          </p:cNvPr>
          <p:cNvSpPr>
            <a:spLocks noChangeArrowheads="1"/>
          </p:cNvSpPr>
          <p:nvPr/>
        </p:nvSpPr>
        <p:spPr bwMode="auto">
          <a:xfrm>
            <a:off x="6746875" y="4948238"/>
            <a:ext cx="60325" cy="65087"/>
          </a:xfrm>
          <a:prstGeom prst="ellipse">
            <a:avLst/>
          </a:prstGeom>
          <a:solidFill>
            <a:schemeClr val="tx1"/>
          </a:solidFill>
          <a:ln w="9525">
            <a:solidFill>
              <a:schemeClr val="tx1"/>
            </a:solidFill>
            <a:round/>
            <a:headEnd/>
            <a:tailEnd/>
          </a:ln>
        </p:spPr>
        <p:txBody>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fr-FR" altLang="de-DE" sz="1800">
              <a:solidFill>
                <a:srgbClr val="FFFFFF"/>
              </a:solidFill>
              <a:latin typeface="Calibri" panose="020F0502020204030204" pitchFamily="34" charset="0"/>
              <a:ea typeface="MS PGothic" panose="020B0600070205080204" pitchFamily="34" charset="-128"/>
            </a:endParaRPr>
          </a:p>
        </p:txBody>
      </p:sp>
      <p:sp>
        <p:nvSpPr>
          <p:cNvPr id="59577" name="TextBox 9">
            <a:extLst>
              <a:ext uri="{FF2B5EF4-FFF2-40B4-BE49-F238E27FC236}">
                <a16:creationId xmlns:a16="http://schemas.microsoft.com/office/drawing/2014/main" id="{BEB69398-591C-494E-B08C-9796B7972AE8}"/>
              </a:ext>
            </a:extLst>
          </p:cNvPr>
          <p:cNvSpPr txBox="1">
            <a:spLocks noChangeArrowheads="1"/>
          </p:cNvSpPr>
          <p:nvPr/>
        </p:nvSpPr>
        <p:spPr bwMode="auto">
          <a:xfrm>
            <a:off x="8458200" y="3729038"/>
            <a:ext cx="304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800">
                <a:solidFill>
                  <a:srgbClr val="00B050"/>
                </a:solidFill>
                <a:latin typeface="Calibri" panose="020F0502020204030204" pitchFamily="34" charset="0"/>
              </a:rPr>
              <a:t>*</a:t>
            </a:r>
            <a:endParaRPr lang="en-US" altLang="de-DE" sz="1800">
              <a:solidFill>
                <a:srgbClr val="00B050"/>
              </a:solidFill>
              <a:latin typeface="MS PGothic" panose="020B0600070205080204" pitchFamily="34" charset="-128"/>
              <a:ea typeface="MS PGothic" panose="020B0600070205080204" pitchFamily="34" charset="-128"/>
            </a:endParaRPr>
          </a:p>
          <a:p>
            <a:pPr eaLnBrk="1" hangingPunct="1">
              <a:lnSpc>
                <a:spcPct val="100000"/>
              </a:lnSpc>
              <a:spcBef>
                <a:spcPct val="0"/>
              </a:spcBef>
              <a:buClrTx/>
              <a:buFontTx/>
              <a:buNone/>
            </a:pPr>
            <a:endParaRPr lang="en-US" altLang="de-DE" sz="1800">
              <a:solidFill>
                <a:srgbClr val="00B050"/>
              </a:solidFill>
              <a:latin typeface="Calibri" panose="020F0502020204030204" pitchFamily="34" charset="0"/>
              <a:ea typeface="MS PGothic" panose="020B0600070205080204" pitchFamily="34" charset="-128"/>
            </a:endParaRPr>
          </a:p>
        </p:txBody>
      </p:sp>
      <p:sp>
        <p:nvSpPr>
          <p:cNvPr id="59578" name="Line 1221">
            <a:extLst>
              <a:ext uri="{FF2B5EF4-FFF2-40B4-BE49-F238E27FC236}">
                <a16:creationId xmlns:a16="http://schemas.microsoft.com/office/drawing/2014/main" id="{3FBBB24D-7469-4E91-B064-4522664DB489}"/>
              </a:ext>
            </a:extLst>
          </p:cNvPr>
          <p:cNvSpPr>
            <a:spLocks noChangeShapeType="1"/>
          </p:cNvSpPr>
          <p:nvPr/>
        </p:nvSpPr>
        <p:spPr bwMode="auto">
          <a:xfrm>
            <a:off x="6273800" y="4989513"/>
            <a:ext cx="2667000" cy="127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AT"/>
          </a:p>
        </p:txBody>
      </p:sp>
      <p:sp>
        <p:nvSpPr>
          <p:cNvPr id="59579" name="Rectangle 2">
            <a:extLst>
              <a:ext uri="{FF2B5EF4-FFF2-40B4-BE49-F238E27FC236}">
                <a16:creationId xmlns:a16="http://schemas.microsoft.com/office/drawing/2014/main" id="{0B7E1372-8DC0-41DC-B83D-69E20A1217DB}"/>
              </a:ext>
            </a:extLst>
          </p:cNvPr>
          <p:cNvSpPr txBox="1">
            <a:spLocks noChangeArrowheads="1"/>
          </p:cNvSpPr>
          <p:nvPr/>
        </p:nvSpPr>
        <p:spPr bwMode="gray">
          <a:xfrm>
            <a:off x="808038" y="2506663"/>
            <a:ext cx="31496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ts val="1900"/>
              </a:lnSpc>
              <a:spcBef>
                <a:spcPct val="0"/>
              </a:spcBef>
              <a:buClrTx/>
              <a:buFontTx/>
              <a:buNone/>
            </a:pPr>
            <a:br>
              <a:rPr lang="en-US" altLang="de-DE" sz="1800" b="1">
                <a:solidFill>
                  <a:srgbClr val="FFFFFF"/>
                </a:solidFill>
              </a:rPr>
            </a:br>
            <a:br>
              <a:rPr lang="en-US" altLang="de-DE" sz="1800" b="1">
                <a:solidFill>
                  <a:srgbClr val="FFFFFF"/>
                </a:solidFill>
              </a:rPr>
            </a:br>
            <a:br>
              <a:rPr lang="en-US" altLang="de-DE" sz="1800" b="1">
                <a:solidFill>
                  <a:srgbClr val="FFFFFF"/>
                </a:solidFill>
              </a:rPr>
            </a:br>
            <a:r>
              <a:rPr lang="de-DE" altLang="de-DE" sz="1800" b="1" i="1">
                <a:solidFill>
                  <a:srgbClr val="FFFFFF"/>
                </a:solidFill>
                <a:latin typeface="Calibri" panose="020F0502020204030204" pitchFamily="34" charset="0"/>
              </a:rPr>
              <a:t>Lendenwirbel</a:t>
            </a:r>
            <a:r>
              <a:rPr lang="en-US" altLang="de-DE" sz="1800" b="1" i="1">
                <a:solidFill>
                  <a:srgbClr val="FFFFFF"/>
                </a:solidFill>
                <a:latin typeface="Calibri" panose="020F0502020204030204" pitchFamily="34" charset="0"/>
              </a:rPr>
              <a:t>  </a:t>
            </a:r>
            <a:br>
              <a:rPr lang="en-US" altLang="de-DE" sz="1800" b="1" i="1">
                <a:solidFill>
                  <a:srgbClr val="FFFFFF"/>
                </a:solidFill>
              </a:rPr>
            </a:br>
            <a:r>
              <a:rPr lang="de-DE" altLang="de-DE" sz="1800" i="1">
                <a:solidFill>
                  <a:srgbClr val="FFFFFF"/>
                </a:solidFill>
                <a:latin typeface="Calibri" panose="020F0502020204030204" pitchFamily="34" charset="0"/>
              </a:rPr>
              <a:t>(sekundärer Endpunkt)</a:t>
            </a:r>
            <a:br>
              <a:rPr lang="en-US" altLang="de-DE" sz="1800" b="1" i="1">
                <a:solidFill>
                  <a:srgbClr val="FFFFFF"/>
                </a:solidFill>
              </a:rPr>
            </a:br>
            <a:br>
              <a:rPr lang="fr-FR" altLang="de-DE" sz="1800" b="1">
                <a:solidFill>
                  <a:srgbClr val="FFFFFF"/>
                </a:solidFill>
              </a:rPr>
            </a:br>
            <a:br>
              <a:rPr lang="fr-FR" altLang="de-DE" sz="1800" b="1">
                <a:solidFill>
                  <a:srgbClr val="FFFFFF"/>
                </a:solidFill>
              </a:rPr>
            </a:br>
            <a:br>
              <a:rPr lang="fr-FR" altLang="de-DE" sz="1800" b="1" i="1">
                <a:solidFill>
                  <a:srgbClr val="FFFFFF"/>
                </a:solidFill>
              </a:rPr>
            </a:br>
            <a:endParaRPr lang="fr-FR" altLang="de-DE" sz="1800" b="1" i="1">
              <a:solidFill>
                <a:srgbClr val="FFFFFF"/>
              </a:solidFill>
            </a:endParaRPr>
          </a:p>
        </p:txBody>
      </p:sp>
      <p:sp>
        <p:nvSpPr>
          <p:cNvPr id="59580" name="Rectangle 129">
            <a:extLst>
              <a:ext uri="{FF2B5EF4-FFF2-40B4-BE49-F238E27FC236}">
                <a16:creationId xmlns:a16="http://schemas.microsoft.com/office/drawing/2014/main" id="{C19E7D20-0469-44C2-96A6-0EA4BBFBA1B5}"/>
              </a:ext>
            </a:extLst>
          </p:cNvPr>
          <p:cNvSpPr>
            <a:spLocks noChangeArrowheads="1"/>
          </p:cNvSpPr>
          <p:nvPr/>
        </p:nvSpPr>
        <p:spPr bwMode="gray">
          <a:xfrm>
            <a:off x="6373813" y="2622550"/>
            <a:ext cx="250031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ts val="1900"/>
              </a:lnSpc>
              <a:spcBef>
                <a:spcPct val="0"/>
              </a:spcBef>
              <a:buClrTx/>
              <a:buFontTx/>
              <a:buNone/>
            </a:pPr>
            <a:br>
              <a:rPr lang="en-US" altLang="de-DE" sz="1800">
                <a:solidFill>
                  <a:srgbClr val="FFFFFF"/>
                </a:solidFill>
                <a:latin typeface="MS PGothic" panose="020B0600070205080204" pitchFamily="34" charset="-128"/>
                <a:ea typeface="MS PGothic" panose="020B0600070205080204" pitchFamily="34" charset="-128"/>
              </a:rPr>
            </a:br>
            <a:endParaRPr lang="en-US" altLang="de-DE" sz="1800">
              <a:solidFill>
                <a:srgbClr val="FFFFFF"/>
              </a:solidFill>
              <a:latin typeface="MS PGothic" panose="020B0600070205080204" pitchFamily="34" charset="-128"/>
              <a:ea typeface="MS PGothic" panose="020B0600070205080204" pitchFamily="34" charset="-128"/>
            </a:endParaRPr>
          </a:p>
          <a:p>
            <a:pPr eaLnBrk="1" hangingPunct="1">
              <a:lnSpc>
                <a:spcPts val="1900"/>
              </a:lnSpc>
              <a:spcBef>
                <a:spcPct val="0"/>
              </a:spcBef>
              <a:buClrTx/>
              <a:buFontTx/>
              <a:buNone/>
            </a:pPr>
            <a:endParaRPr lang="en-US" altLang="de-DE" sz="1800" b="1" i="1">
              <a:solidFill>
                <a:srgbClr val="FFFFFF"/>
              </a:solidFill>
              <a:latin typeface="MS PGothic" panose="020B0600070205080204" pitchFamily="34" charset="-128"/>
              <a:ea typeface="MS PGothic" panose="020B0600070205080204" pitchFamily="34" charset="-128"/>
            </a:endParaRPr>
          </a:p>
          <a:p>
            <a:pPr eaLnBrk="1" hangingPunct="1">
              <a:lnSpc>
                <a:spcPts val="1900"/>
              </a:lnSpc>
              <a:spcBef>
                <a:spcPct val="0"/>
              </a:spcBef>
              <a:buClrTx/>
              <a:buFontTx/>
              <a:buNone/>
            </a:pPr>
            <a:r>
              <a:rPr lang="en-US" altLang="de-DE" sz="1800" b="1" i="1">
                <a:solidFill>
                  <a:srgbClr val="FFFFFF"/>
                </a:solidFill>
                <a:latin typeface="Calibri" panose="020F0502020204030204" pitchFamily="34" charset="0"/>
                <a:ea typeface="MS PGothic" panose="020B0600070205080204" pitchFamily="34" charset="-128"/>
              </a:rPr>
              <a:t> </a:t>
            </a:r>
            <a:r>
              <a:rPr lang="de-DE" altLang="de-DE" sz="1800" b="1" i="1">
                <a:solidFill>
                  <a:srgbClr val="FFFFFF"/>
                </a:solidFill>
                <a:latin typeface="Calibri" panose="020F0502020204030204" pitchFamily="34" charset="0"/>
                <a:ea typeface="MS PGothic" panose="020B0600070205080204" pitchFamily="34" charset="-128"/>
              </a:rPr>
              <a:t>1/3 Radius</a:t>
            </a:r>
            <a:r>
              <a:rPr lang="en-US" altLang="de-DE" sz="1800" b="1" i="1">
                <a:solidFill>
                  <a:srgbClr val="FFFFFF"/>
                </a:solidFill>
                <a:latin typeface="Calibri" panose="020F0502020204030204" pitchFamily="34" charset="0"/>
                <a:ea typeface="MS PGothic" panose="020B0600070205080204" pitchFamily="34" charset="-128"/>
              </a:rPr>
              <a:t> </a:t>
            </a:r>
            <a:endParaRPr lang="en-US" altLang="de-DE" sz="1800" b="1" i="1">
              <a:solidFill>
                <a:srgbClr val="FFFFFF"/>
              </a:solidFill>
              <a:latin typeface="MS PGothic" panose="020B0600070205080204" pitchFamily="34" charset="-128"/>
              <a:ea typeface="MS PGothic" panose="020B0600070205080204" pitchFamily="34" charset="-128"/>
            </a:endParaRPr>
          </a:p>
          <a:p>
            <a:pPr eaLnBrk="1" hangingPunct="1">
              <a:lnSpc>
                <a:spcPts val="1900"/>
              </a:lnSpc>
              <a:spcBef>
                <a:spcPct val="0"/>
              </a:spcBef>
              <a:buClrTx/>
              <a:buFontTx/>
              <a:buNone/>
            </a:pPr>
            <a:r>
              <a:rPr lang="de-DE" altLang="de-DE" sz="1800" i="1">
                <a:solidFill>
                  <a:srgbClr val="FFFFFF"/>
                </a:solidFill>
                <a:latin typeface="Calibri" panose="020F0502020204030204" pitchFamily="34" charset="0"/>
                <a:ea typeface="MS PGothic" panose="020B0600070205080204" pitchFamily="34" charset="-128"/>
              </a:rPr>
              <a:t>(sekundärer Endpunkt)</a:t>
            </a:r>
            <a:endParaRPr lang="en-US" altLang="de-DE" sz="1800" i="1">
              <a:solidFill>
                <a:srgbClr val="FFFFFF"/>
              </a:solidFill>
              <a:latin typeface="Calibri" panose="020F0502020204030204" pitchFamily="34" charset="0"/>
              <a:ea typeface="MS PGothic" panose="020B0600070205080204" pitchFamily="34" charset="-128"/>
            </a:endParaRPr>
          </a:p>
          <a:p>
            <a:pPr eaLnBrk="1" hangingPunct="1">
              <a:lnSpc>
                <a:spcPts val="1900"/>
              </a:lnSpc>
              <a:spcBef>
                <a:spcPct val="0"/>
              </a:spcBef>
              <a:buClrTx/>
              <a:buFontTx/>
              <a:buNone/>
            </a:pPr>
            <a:endParaRPr lang="en-US" altLang="de-DE" sz="1800" i="1">
              <a:latin typeface="Calibri" panose="020F0502020204030204" pitchFamily="34" charset="0"/>
              <a:ea typeface="MS PGothic" panose="020B0600070205080204" pitchFamily="34" charset="-128"/>
            </a:endParaRPr>
          </a:p>
        </p:txBody>
      </p:sp>
      <p:sp>
        <p:nvSpPr>
          <p:cNvPr id="59581" name="Rectangle 2">
            <a:extLst>
              <a:ext uri="{FF2B5EF4-FFF2-40B4-BE49-F238E27FC236}">
                <a16:creationId xmlns:a16="http://schemas.microsoft.com/office/drawing/2014/main" id="{18AD6E16-82A3-4EA1-ACE1-9AA18D147833}"/>
              </a:ext>
            </a:extLst>
          </p:cNvPr>
          <p:cNvSpPr txBox="1">
            <a:spLocks noChangeArrowheads="1"/>
          </p:cNvSpPr>
          <p:nvPr/>
        </p:nvSpPr>
        <p:spPr bwMode="auto">
          <a:xfrm>
            <a:off x="3560763" y="2506663"/>
            <a:ext cx="3124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ts val="1900"/>
              </a:lnSpc>
              <a:spcBef>
                <a:spcPct val="0"/>
              </a:spcBef>
              <a:buClrTx/>
              <a:buFontTx/>
              <a:buNone/>
            </a:pPr>
            <a:br>
              <a:rPr lang="en-US" altLang="de-DE" sz="600" b="1">
                <a:solidFill>
                  <a:srgbClr val="FFFFFF"/>
                </a:solidFill>
                <a:latin typeface="MS PGothic" panose="020B0600070205080204" pitchFamily="34" charset="-128"/>
                <a:ea typeface="MS PGothic" panose="020B0600070205080204" pitchFamily="34" charset="-128"/>
              </a:rPr>
            </a:br>
            <a:br>
              <a:rPr lang="en-US" altLang="de-DE" sz="600" b="1">
                <a:solidFill>
                  <a:srgbClr val="FFFFFF"/>
                </a:solidFill>
                <a:latin typeface="MS PGothic" panose="020B0600070205080204" pitchFamily="34" charset="-128"/>
                <a:ea typeface="MS PGothic" panose="020B0600070205080204" pitchFamily="34" charset="-128"/>
              </a:rPr>
            </a:br>
            <a:br>
              <a:rPr lang="en-US" altLang="de-DE" sz="600" b="1">
                <a:solidFill>
                  <a:srgbClr val="FFFFFF"/>
                </a:solidFill>
                <a:latin typeface="MS PGothic" panose="020B0600070205080204" pitchFamily="34" charset="-128"/>
                <a:ea typeface="MS PGothic" panose="020B0600070205080204" pitchFamily="34" charset="-128"/>
              </a:rPr>
            </a:br>
            <a:r>
              <a:rPr lang="de-DE" altLang="de-DE" sz="1800" b="1" i="1">
                <a:solidFill>
                  <a:srgbClr val="FFFFFF"/>
                </a:solidFill>
                <a:latin typeface="Calibri" panose="020F0502020204030204" pitchFamily="34" charset="0"/>
                <a:ea typeface="MS PGothic" panose="020B0600070205080204" pitchFamily="34" charset="-128"/>
              </a:rPr>
              <a:t>Hüfte Gesamt</a:t>
            </a:r>
            <a:r>
              <a:rPr lang="en-US" altLang="de-DE" sz="1800" b="1" i="1">
                <a:solidFill>
                  <a:srgbClr val="FFFFFF"/>
                </a:solidFill>
                <a:latin typeface="Calibri" panose="020F0502020204030204" pitchFamily="34" charset="0"/>
                <a:ea typeface="MS PGothic" panose="020B0600070205080204" pitchFamily="34" charset="-128"/>
              </a:rPr>
              <a:t> </a:t>
            </a:r>
            <a:endParaRPr lang="en-US" altLang="de-DE" sz="1800" b="1" i="1">
              <a:solidFill>
                <a:srgbClr val="FFFFFF"/>
              </a:solidFill>
              <a:latin typeface="MS PGothic" panose="020B0600070205080204" pitchFamily="34" charset="-128"/>
              <a:ea typeface="MS PGothic" panose="020B0600070205080204" pitchFamily="34" charset="-128"/>
            </a:endParaRPr>
          </a:p>
          <a:p>
            <a:pPr eaLnBrk="1" hangingPunct="1">
              <a:lnSpc>
                <a:spcPts val="1900"/>
              </a:lnSpc>
              <a:spcBef>
                <a:spcPct val="0"/>
              </a:spcBef>
              <a:buClrTx/>
              <a:buFontTx/>
              <a:buNone/>
            </a:pPr>
            <a:r>
              <a:rPr lang="de-DE" altLang="de-DE" sz="1800" i="1">
                <a:solidFill>
                  <a:srgbClr val="FFFFFF"/>
                </a:solidFill>
                <a:latin typeface="Calibri" panose="020F0502020204030204" pitchFamily="34" charset="0"/>
                <a:ea typeface="MS PGothic" panose="020B0600070205080204" pitchFamily="34" charset="-128"/>
              </a:rPr>
              <a:t>(primärer</a:t>
            </a:r>
            <a:r>
              <a:rPr lang="de-DE" altLang="de-DE" sz="600" i="1">
                <a:solidFill>
                  <a:srgbClr val="FFFFFF"/>
                </a:solidFill>
                <a:latin typeface="Calibri" panose="020F0502020204030204" pitchFamily="34" charset="0"/>
                <a:ea typeface="MS PGothic" panose="020B0600070205080204" pitchFamily="34" charset="-128"/>
              </a:rPr>
              <a:t> </a:t>
            </a:r>
            <a:r>
              <a:rPr lang="de-DE" altLang="de-DE" sz="1800" i="1">
                <a:solidFill>
                  <a:srgbClr val="FFFFFF"/>
                </a:solidFill>
                <a:latin typeface="Calibri" panose="020F0502020204030204" pitchFamily="34" charset="0"/>
                <a:ea typeface="MS PGothic" panose="020B0600070205080204" pitchFamily="34" charset="-128"/>
              </a:rPr>
              <a:t>Endpunkt)</a:t>
            </a:r>
            <a:br>
              <a:rPr lang="en-US" altLang="de-DE" sz="600" b="1">
                <a:solidFill>
                  <a:srgbClr val="FFFFFF"/>
                </a:solidFill>
                <a:latin typeface="MS PGothic" panose="020B0600070205080204" pitchFamily="34" charset="-128"/>
                <a:ea typeface="MS PGothic" panose="020B0600070205080204" pitchFamily="34" charset="-128"/>
              </a:rPr>
            </a:br>
            <a:br>
              <a:rPr lang="fr-FR" altLang="de-DE" sz="600" b="1">
                <a:solidFill>
                  <a:srgbClr val="FFFFFF"/>
                </a:solidFill>
                <a:latin typeface="MS PGothic" panose="020B0600070205080204" pitchFamily="34" charset="-128"/>
                <a:ea typeface="MS PGothic" panose="020B0600070205080204" pitchFamily="34" charset="-128"/>
              </a:rPr>
            </a:br>
            <a:br>
              <a:rPr lang="fr-FR" altLang="de-DE" sz="600">
                <a:solidFill>
                  <a:srgbClr val="FFFFFF"/>
                </a:solidFill>
                <a:latin typeface="MS PGothic" panose="020B0600070205080204" pitchFamily="34" charset="-128"/>
                <a:ea typeface="MS PGothic" panose="020B0600070205080204" pitchFamily="34" charset="-128"/>
              </a:rPr>
            </a:br>
            <a:endParaRPr lang="fr-FR" altLang="de-DE" sz="600" i="1">
              <a:solidFill>
                <a:srgbClr val="FFFFFF"/>
              </a:solidFill>
              <a:latin typeface="MS PGothic" panose="020B0600070205080204" pitchFamily="34" charset="-128"/>
              <a:ea typeface="MS PGothic" panose="020B0600070205080204" pitchFamily="34" charset="-128"/>
            </a:endParaRPr>
          </a:p>
          <a:p>
            <a:pPr eaLnBrk="1" hangingPunct="1">
              <a:lnSpc>
                <a:spcPts val="1900"/>
              </a:lnSpc>
              <a:spcBef>
                <a:spcPct val="0"/>
              </a:spcBef>
              <a:buClrTx/>
              <a:buFontTx/>
              <a:buNone/>
            </a:pPr>
            <a:endParaRPr lang="fr-FR" altLang="de-DE" sz="600" i="1">
              <a:latin typeface="Calibri" panose="020F0502020204030204" pitchFamily="34" charset="0"/>
              <a:ea typeface="MS PGothic" panose="020B0600070205080204" pitchFamily="34" charset="-128"/>
            </a:endParaRPr>
          </a:p>
        </p:txBody>
      </p:sp>
      <p:grpSp>
        <p:nvGrpSpPr>
          <p:cNvPr id="59582" name="Group 204">
            <a:extLst>
              <a:ext uri="{FF2B5EF4-FFF2-40B4-BE49-F238E27FC236}">
                <a16:creationId xmlns:a16="http://schemas.microsoft.com/office/drawing/2014/main" id="{71B473C8-88FA-4B97-AF73-FE5749187B0B}"/>
              </a:ext>
            </a:extLst>
          </p:cNvPr>
          <p:cNvGrpSpPr>
            <a:grpSpLocks/>
          </p:cNvGrpSpPr>
          <p:nvPr/>
        </p:nvGrpSpPr>
        <p:grpSpPr bwMode="auto">
          <a:xfrm rot="159997">
            <a:off x="665163" y="1609725"/>
            <a:ext cx="8124825" cy="877888"/>
            <a:chOff x="577851" y="1649412"/>
            <a:chExt cx="8124826" cy="1463882"/>
          </a:xfrm>
        </p:grpSpPr>
        <p:sp>
          <p:nvSpPr>
            <p:cNvPr id="592" name="Trapezoid 591">
              <a:extLst>
                <a:ext uri="{FF2B5EF4-FFF2-40B4-BE49-F238E27FC236}">
                  <a16:creationId xmlns:a16="http://schemas.microsoft.com/office/drawing/2014/main" id="{39A4AD42-EB78-4210-96EA-3420D9F950CD}"/>
                </a:ext>
              </a:extLst>
            </p:cNvPr>
            <p:cNvSpPr/>
            <p:nvPr/>
          </p:nvSpPr>
          <p:spPr bwMode="auto">
            <a:xfrm rot="16200000" flipH="1">
              <a:off x="4134086" y="-1910039"/>
              <a:ext cx="1005922" cy="8124826"/>
            </a:xfrm>
            <a:prstGeom prst="trapezoid">
              <a:avLst/>
            </a:prstGeom>
            <a:gradFill flip="none" rotWithShape="1">
              <a:gsLst>
                <a:gs pos="0">
                  <a:schemeClr val="tx1">
                    <a:lumMod val="85000"/>
                  </a:schemeClr>
                </a:gs>
                <a:gs pos="50000">
                  <a:schemeClr val="tx1">
                    <a:lumMod val="65000"/>
                  </a:schemeClr>
                </a:gs>
                <a:gs pos="100000">
                  <a:schemeClr val="tx1">
                    <a:lumMod val="50000"/>
                  </a:schemeClr>
                </a:gs>
              </a:gsLst>
              <a:lin ang="5400000" scaled="1"/>
              <a:tileRect/>
            </a:gradFill>
            <a:ln w="9525" cap="flat" cmpd="sng" algn="ctr">
              <a:noFill/>
              <a:prstDash val="solid"/>
              <a:round/>
              <a:headEnd type="none" w="med" len="med"/>
              <a:tailEnd type="none" w="med" len="med"/>
            </a:ln>
            <a:effectLst/>
          </p:spPr>
          <p:txBody>
            <a:bodyPr wrap="none" lIns="18288" tIns="18288" rIns="18288" bIns="18288" anchor="ctr"/>
            <a:lstStyle/>
            <a:p>
              <a:pPr algn="ctr" eaLnBrk="1" hangingPunct="1">
                <a:defRPr/>
              </a:pPr>
              <a:endParaRPr lang="en-US" sz="2000">
                <a:solidFill>
                  <a:srgbClr val="FFFFFF"/>
                </a:solidFill>
                <a:latin typeface="Arial" charset="0"/>
                <a:cs typeface="Arial" charset="0"/>
              </a:endParaRPr>
            </a:p>
          </p:txBody>
        </p:sp>
        <p:sp>
          <p:nvSpPr>
            <p:cNvPr id="593" name="Trapezoid 592">
              <a:extLst>
                <a:ext uri="{FF2B5EF4-FFF2-40B4-BE49-F238E27FC236}">
                  <a16:creationId xmlns:a16="http://schemas.microsoft.com/office/drawing/2014/main" id="{8B6AFB11-C19B-4321-8CDB-38A86197694C}"/>
                </a:ext>
              </a:extLst>
            </p:cNvPr>
            <p:cNvSpPr/>
            <p:nvPr/>
          </p:nvSpPr>
          <p:spPr bwMode="auto">
            <a:xfrm rot="5400000">
              <a:off x="4101684" y="-1533867"/>
              <a:ext cx="1005922" cy="8124826"/>
            </a:xfrm>
            <a:prstGeom prst="trapezoid">
              <a:avLst>
                <a:gd name="adj" fmla="val 36991"/>
              </a:avLst>
            </a:prstGeom>
            <a:gradFill flip="none" rotWithShape="1">
              <a:gsLst>
                <a:gs pos="0">
                  <a:schemeClr val="tx1">
                    <a:lumMod val="85000"/>
                  </a:schemeClr>
                </a:gs>
                <a:gs pos="50000">
                  <a:schemeClr val="tx1">
                    <a:lumMod val="65000"/>
                  </a:schemeClr>
                </a:gs>
                <a:gs pos="100000">
                  <a:schemeClr val="tx1">
                    <a:lumMod val="50000"/>
                  </a:schemeClr>
                </a:gs>
              </a:gsLst>
              <a:lin ang="5400000" scaled="1"/>
              <a:tileRect/>
            </a:gradFill>
            <a:ln w="9525" cap="flat" cmpd="sng" algn="ctr">
              <a:noFill/>
              <a:prstDash val="solid"/>
              <a:round/>
              <a:headEnd type="none" w="med" len="med"/>
              <a:tailEnd type="none" w="med" len="med"/>
            </a:ln>
            <a:effectLst/>
          </p:spPr>
          <p:txBody>
            <a:bodyPr wrap="none" lIns="18288" tIns="18288" rIns="18288" bIns="18288" anchor="ctr"/>
            <a:lstStyle/>
            <a:p>
              <a:pPr algn="ctr" eaLnBrk="1" hangingPunct="1">
                <a:defRPr/>
              </a:pPr>
              <a:endParaRPr lang="en-US" sz="2000">
                <a:solidFill>
                  <a:srgbClr val="FFFFFF"/>
                </a:solidFill>
                <a:latin typeface="Arial" charset="0"/>
                <a:cs typeface="Arial" charset="0"/>
              </a:endParaRPr>
            </a:p>
          </p:txBody>
        </p:sp>
      </p:grpSp>
      <p:sp>
        <p:nvSpPr>
          <p:cNvPr id="59583" name="Rectangle 210">
            <a:extLst>
              <a:ext uri="{FF2B5EF4-FFF2-40B4-BE49-F238E27FC236}">
                <a16:creationId xmlns:a16="http://schemas.microsoft.com/office/drawing/2014/main" id="{DC2E200E-B4A7-4CB8-90A8-3501D269B098}"/>
              </a:ext>
            </a:extLst>
          </p:cNvPr>
          <p:cNvSpPr>
            <a:spLocks noChangeArrowheads="1"/>
          </p:cNvSpPr>
          <p:nvPr/>
        </p:nvSpPr>
        <p:spPr bwMode="auto">
          <a:xfrm>
            <a:off x="657225" y="1908175"/>
            <a:ext cx="1865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b="1" i="1">
                <a:solidFill>
                  <a:srgbClr val="D9D9D9"/>
                </a:solidFill>
                <a:latin typeface="Calibri" panose="020F0502020204030204" pitchFamily="34" charset="0"/>
              </a:rPr>
              <a:t>TRABEKULÄR</a:t>
            </a:r>
            <a:endParaRPr lang="en-US" altLang="de-DE">
              <a:solidFill>
                <a:srgbClr val="D9D9D9"/>
              </a:solidFill>
            </a:endParaRPr>
          </a:p>
          <a:p>
            <a:pPr eaLnBrk="1" hangingPunct="1">
              <a:lnSpc>
                <a:spcPct val="100000"/>
              </a:lnSpc>
              <a:spcBef>
                <a:spcPct val="0"/>
              </a:spcBef>
              <a:buClrTx/>
              <a:buFontTx/>
              <a:buNone/>
            </a:pPr>
            <a:endParaRPr lang="en-US" altLang="de-DE">
              <a:solidFill>
                <a:srgbClr val="D9D9D9"/>
              </a:solidFill>
            </a:endParaRPr>
          </a:p>
        </p:txBody>
      </p:sp>
      <p:sp>
        <p:nvSpPr>
          <p:cNvPr id="59584" name="Rectangle 211">
            <a:extLst>
              <a:ext uri="{FF2B5EF4-FFF2-40B4-BE49-F238E27FC236}">
                <a16:creationId xmlns:a16="http://schemas.microsoft.com/office/drawing/2014/main" id="{B030FDDA-7504-4E2E-AC6E-11E3D580C0AE}"/>
              </a:ext>
            </a:extLst>
          </p:cNvPr>
          <p:cNvSpPr>
            <a:spLocks noChangeArrowheads="1"/>
          </p:cNvSpPr>
          <p:nvPr/>
        </p:nvSpPr>
        <p:spPr bwMode="auto">
          <a:xfrm>
            <a:off x="7331075" y="1704975"/>
            <a:ext cx="1423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de-DE" b="1" i="1">
                <a:solidFill>
                  <a:srgbClr val="D9D9D9"/>
                </a:solidFill>
                <a:latin typeface="Calibri" panose="020F0502020204030204" pitchFamily="34" charset="0"/>
              </a:rPr>
              <a:t>KORTIKAL</a:t>
            </a:r>
            <a:endParaRPr lang="en-US" altLang="de-DE">
              <a:solidFill>
                <a:srgbClr val="D9D9D9"/>
              </a:solidFill>
            </a:endParaRPr>
          </a:p>
          <a:p>
            <a:pPr eaLnBrk="1" hangingPunct="1">
              <a:lnSpc>
                <a:spcPct val="100000"/>
              </a:lnSpc>
              <a:spcBef>
                <a:spcPct val="0"/>
              </a:spcBef>
              <a:buClrTx/>
              <a:buFontTx/>
              <a:buNone/>
            </a:pPr>
            <a:endParaRPr lang="en-US" altLang="de-DE">
              <a:solidFill>
                <a:srgbClr val="D9D9D9"/>
              </a:solidFill>
            </a:endParaRPr>
          </a:p>
        </p:txBody>
      </p:sp>
      <p:sp>
        <p:nvSpPr>
          <p:cNvPr id="59585" name="Text Box 8">
            <a:extLst>
              <a:ext uri="{FF2B5EF4-FFF2-40B4-BE49-F238E27FC236}">
                <a16:creationId xmlns:a16="http://schemas.microsoft.com/office/drawing/2014/main" id="{BE67A1AC-1061-40BA-A7FE-667E4D2D7CFB}"/>
              </a:ext>
            </a:extLst>
          </p:cNvPr>
          <p:cNvSpPr txBox="1">
            <a:spLocks noChangeArrowheads="1"/>
          </p:cNvSpPr>
          <p:nvPr/>
        </p:nvSpPr>
        <p:spPr bwMode="auto">
          <a:xfrm rot="-5400000">
            <a:off x="-1273968" y="3790156"/>
            <a:ext cx="32051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de-DE" sz="1200"/>
              <a:t>Änderung der BMD vs. Baseline (%) </a:t>
            </a:r>
          </a:p>
          <a:p>
            <a:pPr algn="ctr" eaLnBrk="1" hangingPunct="1">
              <a:lnSpc>
                <a:spcPct val="100000"/>
              </a:lnSpc>
              <a:spcBef>
                <a:spcPct val="0"/>
              </a:spcBef>
              <a:buClrTx/>
              <a:buFontTx/>
              <a:buNone/>
            </a:pPr>
            <a:r>
              <a:rPr lang="en-US" altLang="de-DE" sz="1200"/>
              <a:t>(Mittelwerte der kleinsten Quadrate, 95% CI)</a:t>
            </a:r>
          </a:p>
        </p:txBody>
      </p:sp>
      <p:sp>
        <p:nvSpPr>
          <p:cNvPr id="59586" name="TextBox 10">
            <a:extLst>
              <a:ext uri="{FF2B5EF4-FFF2-40B4-BE49-F238E27FC236}">
                <a16:creationId xmlns:a16="http://schemas.microsoft.com/office/drawing/2014/main" id="{56C6C226-A319-46F2-8B4F-37D6DDC37D6B}"/>
              </a:ext>
            </a:extLst>
          </p:cNvPr>
          <p:cNvSpPr txBox="1">
            <a:spLocks noChangeArrowheads="1"/>
          </p:cNvSpPr>
          <p:nvPr/>
        </p:nvSpPr>
        <p:spPr bwMode="auto">
          <a:xfrm>
            <a:off x="5438775" y="28908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200">
                <a:solidFill>
                  <a:srgbClr val="00B050"/>
                </a:solidFill>
                <a:latin typeface="Calibri" panose="020F0502020204030204" pitchFamily="34" charset="0"/>
              </a:rPr>
              <a:t>#</a:t>
            </a:r>
            <a:endParaRPr lang="en-US" altLang="de-DE" sz="1200">
              <a:solidFill>
                <a:srgbClr val="00B050"/>
              </a:solidFill>
              <a:latin typeface="MS PGothic" panose="020B0600070205080204" pitchFamily="34" charset="-128"/>
              <a:ea typeface="MS PGothic" panose="020B0600070205080204" pitchFamily="34" charset="-128"/>
            </a:endParaRPr>
          </a:p>
          <a:p>
            <a:pPr eaLnBrk="1" hangingPunct="1">
              <a:lnSpc>
                <a:spcPct val="100000"/>
              </a:lnSpc>
              <a:spcBef>
                <a:spcPct val="0"/>
              </a:spcBef>
              <a:buClrTx/>
              <a:buFontTx/>
              <a:buNone/>
            </a:pPr>
            <a:endParaRPr lang="en-US" altLang="de-DE" sz="1200">
              <a:solidFill>
                <a:srgbClr val="00B050"/>
              </a:solidFill>
              <a:latin typeface="Calibri" panose="020F0502020204030204" pitchFamily="34" charset="0"/>
              <a:ea typeface="MS PGothic" panose="020B0600070205080204" pitchFamily="34" charset="-128"/>
            </a:endParaRPr>
          </a:p>
        </p:txBody>
      </p:sp>
      <p:sp useBgFill="1">
        <p:nvSpPr>
          <p:cNvPr id="59587" name="Rectangle 198">
            <a:extLst>
              <a:ext uri="{FF2B5EF4-FFF2-40B4-BE49-F238E27FC236}">
                <a16:creationId xmlns:a16="http://schemas.microsoft.com/office/drawing/2014/main" id="{FE7621E5-2E01-41A0-98FD-8B3A8678C701}"/>
              </a:ext>
            </a:extLst>
          </p:cNvPr>
          <p:cNvSpPr>
            <a:spLocks noChangeArrowheads="1"/>
          </p:cNvSpPr>
          <p:nvPr/>
        </p:nvSpPr>
        <p:spPr bwMode="auto">
          <a:xfrm>
            <a:off x="7413625" y="6692900"/>
            <a:ext cx="1695450" cy="165100"/>
          </a:xfrm>
          <a:prstGeom prst="rect">
            <a:avLst/>
          </a:prstGeom>
          <a:ln>
            <a:noFill/>
          </a:ln>
          <a:extLst>
            <a:ext uri="{91240B29-F687-4F45-9708-019B960494DF}">
              <a14:hiddenLine xmlns:a14="http://schemas.microsoft.com/office/drawing/2010/main" w="9525" algn="ctr">
                <a:solidFill>
                  <a:srgbClr val="000000"/>
                </a:solidFill>
                <a:round/>
                <a:headEnd/>
                <a:tailEnd/>
              </a14:hiddenLine>
            </a:ext>
          </a:extLst>
        </p:spPr>
        <p:txBody>
          <a:bodyPr wrap="none" lIns="18288" tIns="18288" rIns="18288" bIns="18288"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de-DE" altLang="de-DE" sz="2000"/>
          </a:p>
        </p:txBody>
      </p:sp>
      <p:sp>
        <p:nvSpPr>
          <p:cNvPr id="59588" name="TextBox 199">
            <a:extLst>
              <a:ext uri="{FF2B5EF4-FFF2-40B4-BE49-F238E27FC236}">
                <a16:creationId xmlns:a16="http://schemas.microsoft.com/office/drawing/2014/main" id="{90E31E6D-F6A3-44C9-95BE-1F6069F9BA07}"/>
              </a:ext>
            </a:extLst>
          </p:cNvPr>
          <p:cNvSpPr txBox="1">
            <a:spLocks noChangeArrowheads="1"/>
          </p:cNvSpPr>
          <p:nvPr/>
        </p:nvSpPr>
        <p:spPr bwMode="auto">
          <a:xfrm>
            <a:off x="193675" y="6616700"/>
            <a:ext cx="2189163" cy="19843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Bef>
                <a:spcPct val="0"/>
              </a:spcBef>
              <a:buClrTx/>
              <a:buFontTx/>
              <a:buNone/>
            </a:pPr>
            <a:endParaRPr lang="de-DE" altLang="de-DE" sz="1800"/>
          </a:p>
        </p:txBody>
      </p:sp>
    </p:spTree>
    <p:custDataLst>
      <p:tags r:id="rId1"/>
    </p:custData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61231053-F2BF-4A99-994C-BBCC934C9666}"/>
              </a:ext>
            </a:extLst>
          </p:cNvPr>
          <p:cNvSpPr txBox="1">
            <a:spLocks noChangeArrowheads="1"/>
          </p:cNvSpPr>
          <p:nvPr/>
        </p:nvSpPr>
        <p:spPr bwMode="gray">
          <a:xfrm>
            <a:off x="300038" y="490538"/>
            <a:ext cx="8480425"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nSpc>
                <a:spcPct val="95000"/>
              </a:lnSpc>
              <a:spcBef>
                <a:spcPct val="0"/>
              </a:spcBef>
              <a:buClrTx/>
              <a:buFontTx/>
              <a:buNone/>
            </a:pPr>
            <a:r>
              <a:rPr lang="de-DE" altLang="de-DE" sz="2800" b="1">
                <a:solidFill>
                  <a:srgbClr val="FFFFFF"/>
                </a:solidFill>
              </a:rPr>
              <a:t>Denosumab reduziert nach 36 Monaten das Frakturrisiko an allen relevanten Lokalisationen</a:t>
            </a:r>
            <a:br>
              <a:rPr lang="en-US" altLang="de-DE" sz="2800" b="1">
                <a:solidFill>
                  <a:srgbClr val="FFFFFF"/>
                </a:solidFill>
              </a:rPr>
            </a:br>
            <a:r>
              <a:rPr lang="de-DE" altLang="de-DE" b="1" i="1">
                <a:solidFill>
                  <a:srgbClr val="FFFFFF"/>
                </a:solidFill>
              </a:rPr>
              <a:t>Phase-3-Studie (FREEDOM)</a:t>
            </a:r>
            <a:r>
              <a:rPr lang="en-US" altLang="de-DE" b="1" i="1">
                <a:solidFill>
                  <a:srgbClr val="FFFFFF"/>
                </a:solidFill>
              </a:rPr>
              <a:t> </a:t>
            </a:r>
            <a:br>
              <a:rPr lang="en-US" altLang="de-DE" sz="2000" b="1" i="1">
                <a:solidFill>
                  <a:srgbClr val="FFFFFF"/>
                </a:solidFill>
              </a:rPr>
            </a:br>
            <a:endParaRPr lang="en-US" altLang="de-DE" sz="2000" b="1" i="1">
              <a:solidFill>
                <a:srgbClr val="FFFFFF"/>
              </a:solidFill>
            </a:endParaRPr>
          </a:p>
        </p:txBody>
      </p:sp>
      <p:sp>
        <p:nvSpPr>
          <p:cNvPr id="61443" name="Rectangle 2">
            <a:extLst>
              <a:ext uri="{FF2B5EF4-FFF2-40B4-BE49-F238E27FC236}">
                <a16:creationId xmlns:a16="http://schemas.microsoft.com/office/drawing/2014/main" id="{542961A0-F539-4FD4-B3AA-1629A4B80CFF}"/>
              </a:ext>
            </a:extLst>
          </p:cNvPr>
          <p:cNvSpPr>
            <a:spLocks noChangeArrowheads="1"/>
          </p:cNvSpPr>
          <p:nvPr/>
        </p:nvSpPr>
        <p:spPr bwMode="auto">
          <a:xfrm>
            <a:off x="173038" y="6270625"/>
            <a:ext cx="89709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marL="234950" indent="-234950">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Bef>
                <a:spcPct val="0"/>
              </a:spcBef>
              <a:buClrTx/>
              <a:buFontTx/>
              <a:buNone/>
            </a:pPr>
            <a:r>
              <a:rPr lang="en-US" altLang="de-DE" sz="1000"/>
              <a:t>RR = Risikoreduktion</a:t>
            </a:r>
          </a:p>
          <a:p>
            <a:pPr eaLnBrk="1" hangingPunct="1">
              <a:lnSpc>
                <a:spcPct val="100000"/>
              </a:lnSpc>
              <a:spcBef>
                <a:spcPct val="0"/>
              </a:spcBef>
              <a:buClrTx/>
              <a:buFontTx/>
              <a:buNone/>
            </a:pPr>
            <a:r>
              <a:rPr lang="en-US" altLang="de-DE" sz="1000"/>
              <a:t>Cummings SR, et al. </a:t>
            </a:r>
            <a:r>
              <a:rPr lang="en-US" altLang="de-DE" sz="1000" i="1"/>
              <a:t>N Engl J Med</a:t>
            </a:r>
            <a:r>
              <a:rPr lang="en-US" altLang="de-DE" sz="1000"/>
              <a:t>. 2009;361:756-765.</a:t>
            </a:r>
          </a:p>
        </p:txBody>
      </p:sp>
      <p:grpSp>
        <p:nvGrpSpPr>
          <p:cNvPr id="61444" name="Group 5">
            <a:extLst>
              <a:ext uri="{FF2B5EF4-FFF2-40B4-BE49-F238E27FC236}">
                <a16:creationId xmlns:a16="http://schemas.microsoft.com/office/drawing/2014/main" id="{4014A823-9745-480A-975C-2FDF2005D676}"/>
              </a:ext>
            </a:extLst>
          </p:cNvPr>
          <p:cNvGrpSpPr>
            <a:grpSpLocks/>
          </p:cNvGrpSpPr>
          <p:nvPr/>
        </p:nvGrpSpPr>
        <p:grpSpPr bwMode="auto">
          <a:xfrm>
            <a:off x="7283450" y="1627188"/>
            <a:ext cx="1206500" cy="428625"/>
            <a:chOff x="1139" y="1355"/>
            <a:chExt cx="760" cy="270"/>
          </a:xfrm>
        </p:grpSpPr>
        <p:sp>
          <p:nvSpPr>
            <p:cNvPr id="61510" name="Rectangle 6">
              <a:extLst>
                <a:ext uri="{FF2B5EF4-FFF2-40B4-BE49-F238E27FC236}">
                  <a16:creationId xmlns:a16="http://schemas.microsoft.com/office/drawing/2014/main" id="{CFFFCB78-0978-4A50-918E-2506FFA07440}"/>
                </a:ext>
              </a:extLst>
            </p:cNvPr>
            <p:cNvSpPr>
              <a:spLocks noChangeArrowheads="1"/>
            </p:cNvSpPr>
            <p:nvPr/>
          </p:nvSpPr>
          <p:spPr bwMode="auto">
            <a:xfrm>
              <a:off x="1260" y="1355"/>
              <a:ext cx="42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de-DE" sz="1400" b="1"/>
                <a:t>Placebo</a:t>
              </a:r>
            </a:p>
          </p:txBody>
        </p:sp>
        <p:sp>
          <p:nvSpPr>
            <p:cNvPr id="61511" name="Rectangle 7">
              <a:extLst>
                <a:ext uri="{FF2B5EF4-FFF2-40B4-BE49-F238E27FC236}">
                  <a16:creationId xmlns:a16="http://schemas.microsoft.com/office/drawing/2014/main" id="{2F945F5B-2B48-4006-BAE1-4A4E0987727E}"/>
                </a:ext>
              </a:extLst>
            </p:cNvPr>
            <p:cNvSpPr>
              <a:spLocks noChangeArrowheads="1"/>
            </p:cNvSpPr>
            <p:nvPr/>
          </p:nvSpPr>
          <p:spPr bwMode="auto">
            <a:xfrm>
              <a:off x="1260" y="1491"/>
              <a:ext cx="63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de-DE" sz="1400" b="1"/>
                <a:t>Denosumab</a:t>
              </a:r>
            </a:p>
          </p:txBody>
        </p:sp>
        <p:sp>
          <p:nvSpPr>
            <p:cNvPr id="61512" name="Rectangle 8" descr="Placebo bar">
              <a:extLst>
                <a:ext uri="{FF2B5EF4-FFF2-40B4-BE49-F238E27FC236}">
                  <a16:creationId xmlns:a16="http://schemas.microsoft.com/office/drawing/2014/main" id="{67AD14E9-6CF6-40F9-8E45-868187F3EDBF}"/>
                </a:ext>
              </a:extLst>
            </p:cNvPr>
            <p:cNvSpPr>
              <a:spLocks noChangeArrowheads="1"/>
            </p:cNvSpPr>
            <p:nvPr/>
          </p:nvSpPr>
          <p:spPr bwMode="auto">
            <a:xfrm>
              <a:off x="1139" y="1374"/>
              <a:ext cx="90" cy="88"/>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de-CH" altLang="de-DE" sz="1800"/>
            </a:p>
          </p:txBody>
        </p:sp>
        <p:sp>
          <p:nvSpPr>
            <p:cNvPr id="61513" name="Rectangle 9">
              <a:extLst>
                <a:ext uri="{FF2B5EF4-FFF2-40B4-BE49-F238E27FC236}">
                  <a16:creationId xmlns:a16="http://schemas.microsoft.com/office/drawing/2014/main" id="{AE472A90-45C0-40C6-9476-F2E39E5BA4F5}"/>
                </a:ext>
              </a:extLst>
            </p:cNvPr>
            <p:cNvSpPr>
              <a:spLocks noChangeArrowheads="1"/>
            </p:cNvSpPr>
            <p:nvPr/>
          </p:nvSpPr>
          <p:spPr bwMode="auto">
            <a:xfrm>
              <a:off x="1139" y="1505"/>
              <a:ext cx="90" cy="9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de-CH" altLang="de-DE" sz="1800"/>
            </a:p>
          </p:txBody>
        </p:sp>
      </p:grpSp>
      <p:grpSp>
        <p:nvGrpSpPr>
          <p:cNvPr id="61445" name="Group 10">
            <a:extLst>
              <a:ext uri="{FF2B5EF4-FFF2-40B4-BE49-F238E27FC236}">
                <a16:creationId xmlns:a16="http://schemas.microsoft.com/office/drawing/2014/main" id="{1DFA8F7F-31E4-41DC-9151-E67A0B809DA8}"/>
              </a:ext>
            </a:extLst>
          </p:cNvPr>
          <p:cNvGrpSpPr>
            <a:grpSpLocks/>
          </p:cNvGrpSpPr>
          <p:nvPr/>
        </p:nvGrpSpPr>
        <p:grpSpPr bwMode="auto">
          <a:xfrm>
            <a:off x="6918325" y="5086350"/>
            <a:ext cx="844550" cy="265113"/>
            <a:chOff x="4236" y="3082"/>
            <a:chExt cx="398" cy="268"/>
          </a:xfrm>
        </p:grpSpPr>
        <p:sp>
          <p:nvSpPr>
            <p:cNvPr id="61507" name="Line 11">
              <a:extLst>
                <a:ext uri="{FF2B5EF4-FFF2-40B4-BE49-F238E27FC236}">
                  <a16:creationId xmlns:a16="http://schemas.microsoft.com/office/drawing/2014/main" id="{B9321005-6310-453D-BC67-FB6493EBE2B8}"/>
                </a:ext>
              </a:extLst>
            </p:cNvPr>
            <p:cNvSpPr>
              <a:spLocks noChangeShapeType="1"/>
            </p:cNvSpPr>
            <p:nvPr/>
          </p:nvSpPr>
          <p:spPr bwMode="auto">
            <a:xfrm flipH="1">
              <a:off x="4634" y="3082"/>
              <a:ext cx="0" cy="268"/>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1508" name="Line 12">
              <a:extLst>
                <a:ext uri="{FF2B5EF4-FFF2-40B4-BE49-F238E27FC236}">
                  <a16:creationId xmlns:a16="http://schemas.microsoft.com/office/drawing/2014/main" id="{EB7FDB26-9723-48C9-A8CE-526CD1B6BB96}"/>
                </a:ext>
              </a:extLst>
            </p:cNvPr>
            <p:cNvSpPr>
              <a:spLocks noChangeShapeType="1"/>
            </p:cNvSpPr>
            <p:nvPr/>
          </p:nvSpPr>
          <p:spPr bwMode="auto">
            <a:xfrm flipH="1">
              <a:off x="4236" y="3082"/>
              <a:ext cx="397"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1509" name="Line 13">
              <a:extLst>
                <a:ext uri="{FF2B5EF4-FFF2-40B4-BE49-F238E27FC236}">
                  <a16:creationId xmlns:a16="http://schemas.microsoft.com/office/drawing/2014/main" id="{DE5418A6-3A63-426B-BEF7-8E06BD3C1AD8}"/>
                </a:ext>
              </a:extLst>
            </p:cNvPr>
            <p:cNvSpPr>
              <a:spLocks noChangeShapeType="1"/>
            </p:cNvSpPr>
            <p:nvPr/>
          </p:nvSpPr>
          <p:spPr bwMode="auto">
            <a:xfrm flipH="1">
              <a:off x="4237" y="3082"/>
              <a:ext cx="0" cy="54"/>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de-AT"/>
            </a:p>
          </p:txBody>
        </p:sp>
      </p:grpSp>
      <p:sp>
        <p:nvSpPr>
          <p:cNvPr id="61446" name="Text Box 14">
            <a:extLst>
              <a:ext uri="{FF2B5EF4-FFF2-40B4-BE49-F238E27FC236}">
                <a16:creationId xmlns:a16="http://schemas.microsoft.com/office/drawing/2014/main" id="{FCC88D68-E4A5-4A22-906E-7ED7A5EFFC17}"/>
              </a:ext>
            </a:extLst>
          </p:cNvPr>
          <p:cNvSpPr txBox="1">
            <a:spLocks noChangeArrowheads="1"/>
          </p:cNvSpPr>
          <p:nvPr/>
        </p:nvSpPr>
        <p:spPr bwMode="auto">
          <a:xfrm>
            <a:off x="6651625" y="4562475"/>
            <a:ext cx="137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50000"/>
              </a:spcBef>
              <a:buClrTx/>
              <a:buFontTx/>
              <a:buNone/>
            </a:pPr>
            <a:r>
              <a:rPr lang="en-US" altLang="de-DE" sz="1400" b="1">
                <a:solidFill>
                  <a:schemeClr val="tx2"/>
                </a:solidFill>
              </a:rPr>
              <a:t>RR = 40%</a:t>
            </a:r>
            <a:br>
              <a:rPr lang="en-US" altLang="de-DE" sz="1400" b="1">
                <a:solidFill>
                  <a:schemeClr val="tx2"/>
                </a:solidFill>
              </a:rPr>
            </a:br>
            <a:r>
              <a:rPr lang="en-US" altLang="de-DE" sz="1400" b="1" i="1">
                <a:solidFill>
                  <a:schemeClr val="tx2"/>
                </a:solidFill>
              </a:rPr>
              <a:t>p </a:t>
            </a:r>
            <a:r>
              <a:rPr lang="en-US" altLang="de-DE" sz="1400" b="1">
                <a:solidFill>
                  <a:schemeClr val="tx2"/>
                </a:solidFill>
              </a:rPr>
              <a:t>= 0,04</a:t>
            </a:r>
          </a:p>
        </p:txBody>
      </p:sp>
      <p:grpSp>
        <p:nvGrpSpPr>
          <p:cNvPr id="61447" name="Group 15">
            <a:extLst>
              <a:ext uri="{FF2B5EF4-FFF2-40B4-BE49-F238E27FC236}">
                <a16:creationId xmlns:a16="http://schemas.microsoft.com/office/drawing/2014/main" id="{3CF9788A-D82E-4381-8E2E-40AB74A1CE60}"/>
              </a:ext>
            </a:extLst>
          </p:cNvPr>
          <p:cNvGrpSpPr>
            <a:grpSpLocks/>
          </p:cNvGrpSpPr>
          <p:nvPr/>
        </p:nvGrpSpPr>
        <p:grpSpPr bwMode="auto">
          <a:xfrm>
            <a:off x="4708525" y="2268538"/>
            <a:ext cx="779463" cy="714375"/>
            <a:chOff x="1487" y="1472"/>
            <a:chExt cx="289" cy="1256"/>
          </a:xfrm>
        </p:grpSpPr>
        <p:sp>
          <p:nvSpPr>
            <p:cNvPr id="61504" name="Line 16">
              <a:extLst>
                <a:ext uri="{FF2B5EF4-FFF2-40B4-BE49-F238E27FC236}">
                  <a16:creationId xmlns:a16="http://schemas.microsoft.com/office/drawing/2014/main" id="{7FBC7E75-1A8A-41D6-B4AC-1BA392CEB040}"/>
                </a:ext>
              </a:extLst>
            </p:cNvPr>
            <p:cNvSpPr>
              <a:spLocks noChangeShapeType="1"/>
            </p:cNvSpPr>
            <p:nvPr/>
          </p:nvSpPr>
          <p:spPr bwMode="auto">
            <a:xfrm flipH="1">
              <a:off x="1776" y="1473"/>
              <a:ext cx="0" cy="1255"/>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1505" name="Line 17">
              <a:extLst>
                <a:ext uri="{FF2B5EF4-FFF2-40B4-BE49-F238E27FC236}">
                  <a16:creationId xmlns:a16="http://schemas.microsoft.com/office/drawing/2014/main" id="{138CA006-43F9-475E-915C-B5C381439F18}"/>
                </a:ext>
              </a:extLst>
            </p:cNvPr>
            <p:cNvSpPr>
              <a:spLocks noChangeShapeType="1"/>
            </p:cNvSpPr>
            <p:nvPr/>
          </p:nvSpPr>
          <p:spPr bwMode="auto">
            <a:xfrm flipH="1">
              <a:off x="1487" y="1472"/>
              <a:ext cx="288"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1506" name="Line 18">
              <a:extLst>
                <a:ext uri="{FF2B5EF4-FFF2-40B4-BE49-F238E27FC236}">
                  <a16:creationId xmlns:a16="http://schemas.microsoft.com/office/drawing/2014/main" id="{301266A2-0DD8-42E3-BC34-9C3B88F499C3}"/>
                </a:ext>
              </a:extLst>
            </p:cNvPr>
            <p:cNvSpPr>
              <a:spLocks noChangeShapeType="1"/>
            </p:cNvSpPr>
            <p:nvPr/>
          </p:nvSpPr>
          <p:spPr bwMode="auto">
            <a:xfrm flipH="1">
              <a:off x="1488" y="1473"/>
              <a:ext cx="0" cy="111"/>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de-AT"/>
            </a:p>
          </p:txBody>
        </p:sp>
      </p:grpSp>
      <p:sp>
        <p:nvSpPr>
          <p:cNvPr id="61448" name="Text Box 19">
            <a:extLst>
              <a:ext uri="{FF2B5EF4-FFF2-40B4-BE49-F238E27FC236}">
                <a16:creationId xmlns:a16="http://schemas.microsoft.com/office/drawing/2014/main" id="{19A25242-BD72-4F0E-9B4D-379595B5348D}"/>
              </a:ext>
            </a:extLst>
          </p:cNvPr>
          <p:cNvSpPr txBox="1">
            <a:spLocks noChangeArrowheads="1"/>
          </p:cNvSpPr>
          <p:nvPr/>
        </p:nvSpPr>
        <p:spPr bwMode="auto">
          <a:xfrm>
            <a:off x="4449763" y="1741488"/>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50000"/>
              </a:spcBef>
              <a:buClrTx/>
              <a:buFontTx/>
              <a:buNone/>
            </a:pPr>
            <a:r>
              <a:rPr lang="en-US" altLang="de-DE" sz="1400" b="1">
                <a:solidFill>
                  <a:schemeClr val="tx2"/>
                </a:solidFill>
              </a:rPr>
              <a:t>RR = 20%</a:t>
            </a:r>
            <a:br>
              <a:rPr lang="en-US" altLang="de-DE" sz="1400" b="1">
                <a:solidFill>
                  <a:schemeClr val="tx2"/>
                </a:solidFill>
              </a:rPr>
            </a:br>
            <a:r>
              <a:rPr lang="en-US" altLang="de-DE" sz="1400" b="1" i="1">
                <a:solidFill>
                  <a:schemeClr val="tx2"/>
                </a:solidFill>
              </a:rPr>
              <a:t>p </a:t>
            </a:r>
            <a:r>
              <a:rPr lang="en-US" altLang="de-DE" sz="1400" b="1">
                <a:solidFill>
                  <a:schemeClr val="tx2"/>
                </a:solidFill>
              </a:rPr>
              <a:t>= 0,01</a:t>
            </a:r>
          </a:p>
        </p:txBody>
      </p:sp>
      <p:grpSp>
        <p:nvGrpSpPr>
          <p:cNvPr id="61449" name="Group 20">
            <a:extLst>
              <a:ext uri="{FF2B5EF4-FFF2-40B4-BE49-F238E27FC236}">
                <a16:creationId xmlns:a16="http://schemas.microsoft.com/office/drawing/2014/main" id="{0C148272-4328-4FE3-94E3-7C2DE06137B8}"/>
              </a:ext>
            </a:extLst>
          </p:cNvPr>
          <p:cNvGrpSpPr>
            <a:grpSpLocks/>
          </p:cNvGrpSpPr>
          <p:nvPr/>
        </p:nvGrpSpPr>
        <p:grpSpPr bwMode="auto">
          <a:xfrm>
            <a:off x="2465388" y="2582863"/>
            <a:ext cx="812800" cy="2084387"/>
            <a:chOff x="1585" y="1484"/>
            <a:chExt cx="497" cy="1405"/>
          </a:xfrm>
        </p:grpSpPr>
        <p:sp>
          <p:nvSpPr>
            <p:cNvPr id="61501" name="Line 21">
              <a:extLst>
                <a:ext uri="{FF2B5EF4-FFF2-40B4-BE49-F238E27FC236}">
                  <a16:creationId xmlns:a16="http://schemas.microsoft.com/office/drawing/2014/main" id="{E65C59DC-0ACF-4B61-9284-318E47EDCCC9}"/>
                </a:ext>
              </a:extLst>
            </p:cNvPr>
            <p:cNvSpPr>
              <a:spLocks noChangeShapeType="1"/>
            </p:cNvSpPr>
            <p:nvPr/>
          </p:nvSpPr>
          <p:spPr bwMode="auto">
            <a:xfrm flipH="1">
              <a:off x="2082" y="1485"/>
              <a:ext cx="0" cy="1404"/>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1502" name="Line 22">
              <a:extLst>
                <a:ext uri="{FF2B5EF4-FFF2-40B4-BE49-F238E27FC236}">
                  <a16:creationId xmlns:a16="http://schemas.microsoft.com/office/drawing/2014/main" id="{51F22B3A-31AC-4B10-9839-D712213AB235}"/>
                </a:ext>
              </a:extLst>
            </p:cNvPr>
            <p:cNvSpPr>
              <a:spLocks noChangeShapeType="1"/>
            </p:cNvSpPr>
            <p:nvPr/>
          </p:nvSpPr>
          <p:spPr bwMode="auto">
            <a:xfrm flipH="1">
              <a:off x="1585" y="1484"/>
              <a:ext cx="49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1503" name="Line 23">
              <a:extLst>
                <a:ext uri="{FF2B5EF4-FFF2-40B4-BE49-F238E27FC236}">
                  <a16:creationId xmlns:a16="http://schemas.microsoft.com/office/drawing/2014/main" id="{E992C2E7-3175-45B9-A8E5-4F0AAFF494B7}"/>
                </a:ext>
              </a:extLst>
            </p:cNvPr>
            <p:cNvSpPr>
              <a:spLocks noChangeShapeType="1"/>
            </p:cNvSpPr>
            <p:nvPr/>
          </p:nvSpPr>
          <p:spPr bwMode="auto">
            <a:xfrm flipH="1">
              <a:off x="1587" y="1485"/>
              <a:ext cx="0" cy="64"/>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de-AT"/>
            </a:p>
          </p:txBody>
        </p:sp>
      </p:grpSp>
      <p:sp>
        <p:nvSpPr>
          <p:cNvPr id="61450" name="Text Box 24">
            <a:extLst>
              <a:ext uri="{FF2B5EF4-FFF2-40B4-BE49-F238E27FC236}">
                <a16:creationId xmlns:a16="http://schemas.microsoft.com/office/drawing/2014/main" id="{8895A2BE-82F7-42F8-9ECB-B9EE75364DFC}"/>
              </a:ext>
            </a:extLst>
          </p:cNvPr>
          <p:cNvSpPr txBox="1">
            <a:spLocks noChangeArrowheads="1"/>
          </p:cNvSpPr>
          <p:nvPr/>
        </p:nvSpPr>
        <p:spPr bwMode="auto">
          <a:xfrm>
            <a:off x="2233613" y="2065338"/>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50000"/>
              </a:spcBef>
              <a:buClrTx/>
              <a:buFontTx/>
              <a:buNone/>
            </a:pPr>
            <a:r>
              <a:rPr lang="en-US" altLang="de-DE" sz="1400" b="1">
                <a:solidFill>
                  <a:schemeClr val="tx2"/>
                </a:solidFill>
              </a:rPr>
              <a:t>RR = 68%</a:t>
            </a:r>
            <a:br>
              <a:rPr lang="en-US" altLang="de-DE" sz="1400" b="1">
                <a:solidFill>
                  <a:schemeClr val="tx2"/>
                </a:solidFill>
              </a:rPr>
            </a:br>
            <a:r>
              <a:rPr lang="en-US" altLang="de-DE" sz="1400" b="1" i="1">
                <a:solidFill>
                  <a:schemeClr val="tx2"/>
                </a:solidFill>
              </a:rPr>
              <a:t>p </a:t>
            </a:r>
            <a:r>
              <a:rPr lang="en-US" altLang="de-DE" sz="1400" b="1">
                <a:solidFill>
                  <a:schemeClr val="tx2"/>
                </a:solidFill>
              </a:rPr>
              <a:t>&lt; 0,001</a:t>
            </a:r>
          </a:p>
        </p:txBody>
      </p:sp>
      <p:pic>
        <p:nvPicPr>
          <p:cNvPr id="61451" name="Picture 29">
            <a:extLst>
              <a:ext uri="{FF2B5EF4-FFF2-40B4-BE49-F238E27FC236}">
                <a16:creationId xmlns:a16="http://schemas.microsoft.com/office/drawing/2014/main" id="{AB578E10-6DB7-4BBD-9196-C79FAFA06F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4700" y="2713038"/>
            <a:ext cx="822325"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2" name="Picture 30">
            <a:extLst>
              <a:ext uri="{FF2B5EF4-FFF2-40B4-BE49-F238E27FC236}">
                <a16:creationId xmlns:a16="http://schemas.microsoft.com/office/drawing/2014/main" id="{78C099F9-C0E2-43CF-BB7E-60F0D33715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4700" y="2713038"/>
            <a:ext cx="822325"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3" name="Rectangle 31">
            <a:extLst>
              <a:ext uri="{FF2B5EF4-FFF2-40B4-BE49-F238E27FC236}">
                <a16:creationId xmlns:a16="http://schemas.microsoft.com/office/drawing/2014/main" id="{A1462C62-55A0-4AE0-81E5-01C5E19EBEA3}"/>
              </a:ext>
            </a:extLst>
          </p:cNvPr>
          <p:cNvSpPr>
            <a:spLocks noChangeArrowheads="1"/>
          </p:cNvSpPr>
          <p:nvPr/>
        </p:nvSpPr>
        <p:spPr bwMode="auto">
          <a:xfrm>
            <a:off x="2044700" y="2713038"/>
            <a:ext cx="822325"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de-DE" sz="1800"/>
          </a:p>
        </p:txBody>
      </p:sp>
      <p:pic>
        <p:nvPicPr>
          <p:cNvPr id="61454" name="Picture 32">
            <a:extLst>
              <a:ext uri="{FF2B5EF4-FFF2-40B4-BE49-F238E27FC236}">
                <a16:creationId xmlns:a16="http://schemas.microsoft.com/office/drawing/2014/main" id="{2968518B-9818-4DEB-A439-C000F600D7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2438" y="2382838"/>
            <a:ext cx="822325" cy="32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5" name="Picture 33">
            <a:extLst>
              <a:ext uri="{FF2B5EF4-FFF2-40B4-BE49-F238E27FC236}">
                <a16:creationId xmlns:a16="http://schemas.microsoft.com/office/drawing/2014/main" id="{2E596421-5AFB-4657-A7D5-C0DF035C82C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2438" y="2382838"/>
            <a:ext cx="822325" cy="32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6" name="Rectangle 34">
            <a:extLst>
              <a:ext uri="{FF2B5EF4-FFF2-40B4-BE49-F238E27FC236}">
                <a16:creationId xmlns:a16="http://schemas.microsoft.com/office/drawing/2014/main" id="{94534591-A015-42F9-A168-67DCE2BF0406}"/>
              </a:ext>
            </a:extLst>
          </p:cNvPr>
          <p:cNvSpPr>
            <a:spLocks noChangeArrowheads="1"/>
          </p:cNvSpPr>
          <p:nvPr/>
        </p:nvSpPr>
        <p:spPr bwMode="auto">
          <a:xfrm>
            <a:off x="4262438" y="2382838"/>
            <a:ext cx="822325" cy="32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de-DE" sz="1800"/>
          </a:p>
        </p:txBody>
      </p:sp>
      <p:pic>
        <p:nvPicPr>
          <p:cNvPr id="61457" name="Picture 35">
            <a:extLst>
              <a:ext uri="{FF2B5EF4-FFF2-40B4-BE49-F238E27FC236}">
                <a16:creationId xmlns:a16="http://schemas.microsoft.com/office/drawing/2014/main" id="{6112C253-2010-4FB5-8987-EBA632D6F55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2238" y="5176838"/>
            <a:ext cx="820737"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8" name="Picture 36">
            <a:extLst>
              <a:ext uri="{FF2B5EF4-FFF2-40B4-BE49-F238E27FC236}">
                <a16:creationId xmlns:a16="http://schemas.microsoft.com/office/drawing/2014/main" id="{71DAC2DF-D44B-48B3-BCC8-A723DF08A30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72238" y="5176838"/>
            <a:ext cx="820737"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9" name="Rectangle 37">
            <a:extLst>
              <a:ext uri="{FF2B5EF4-FFF2-40B4-BE49-F238E27FC236}">
                <a16:creationId xmlns:a16="http://schemas.microsoft.com/office/drawing/2014/main" id="{2D6F0408-4F3F-4491-8E2C-8C0DCC87C14F}"/>
              </a:ext>
            </a:extLst>
          </p:cNvPr>
          <p:cNvSpPr>
            <a:spLocks noChangeArrowheads="1"/>
          </p:cNvSpPr>
          <p:nvPr/>
        </p:nvSpPr>
        <p:spPr bwMode="auto">
          <a:xfrm>
            <a:off x="6472238" y="5176838"/>
            <a:ext cx="820737"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de-DE" sz="1800"/>
          </a:p>
        </p:txBody>
      </p:sp>
      <p:sp>
        <p:nvSpPr>
          <p:cNvPr id="61460" name="Rectangle 38">
            <a:extLst>
              <a:ext uri="{FF2B5EF4-FFF2-40B4-BE49-F238E27FC236}">
                <a16:creationId xmlns:a16="http://schemas.microsoft.com/office/drawing/2014/main" id="{D9297FF4-F382-4728-BC1F-73E6033DECFD}"/>
              </a:ext>
            </a:extLst>
          </p:cNvPr>
          <p:cNvSpPr>
            <a:spLocks noChangeArrowheads="1"/>
          </p:cNvSpPr>
          <p:nvPr/>
        </p:nvSpPr>
        <p:spPr bwMode="auto">
          <a:xfrm>
            <a:off x="2867025" y="4722813"/>
            <a:ext cx="820738" cy="944562"/>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de-DE" sz="1800"/>
          </a:p>
        </p:txBody>
      </p:sp>
      <p:sp>
        <p:nvSpPr>
          <p:cNvPr id="61461" name="Rectangle 39">
            <a:extLst>
              <a:ext uri="{FF2B5EF4-FFF2-40B4-BE49-F238E27FC236}">
                <a16:creationId xmlns:a16="http://schemas.microsoft.com/office/drawing/2014/main" id="{E7B8219E-BA65-4B30-BEA8-BCBE41551811}"/>
              </a:ext>
            </a:extLst>
          </p:cNvPr>
          <p:cNvSpPr>
            <a:spLocks noChangeArrowheads="1"/>
          </p:cNvSpPr>
          <p:nvPr/>
        </p:nvSpPr>
        <p:spPr bwMode="auto">
          <a:xfrm>
            <a:off x="5084763" y="3006725"/>
            <a:ext cx="811212" cy="266065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de-DE" sz="1800"/>
          </a:p>
        </p:txBody>
      </p:sp>
      <p:sp>
        <p:nvSpPr>
          <p:cNvPr id="61462" name="Rectangle 40">
            <a:extLst>
              <a:ext uri="{FF2B5EF4-FFF2-40B4-BE49-F238E27FC236}">
                <a16:creationId xmlns:a16="http://schemas.microsoft.com/office/drawing/2014/main" id="{6026D96D-4AA0-414D-83BC-11FD8F2FBC6D}"/>
              </a:ext>
            </a:extLst>
          </p:cNvPr>
          <p:cNvSpPr>
            <a:spLocks noChangeArrowheads="1"/>
          </p:cNvSpPr>
          <p:nvPr/>
        </p:nvSpPr>
        <p:spPr bwMode="auto">
          <a:xfrm>
            <a:off x="7292975" y="5384800"/>
            <a:ext cx="820738" cy="28257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de-DE" sz="1800"/>
          </a:p>
        </p:txBody>
      </p:sp>
      <p:sp>
        <p:nvSpPr>
          <p:cNvPr id="61463" name="Line 41">
            <a:extLst>
              <a:ext uri="{FF2B5EF4-FFF2-40B4-BE49-F238E27FC236}">
                <a16:creationId xmlns:a16="http://schemas.microsoft.com/office/drawing/2014/main" id="{1E027E50-9C1F-49DB-8FCF-5AD7FB2C4DF3}"/>
              </a:ext>
            </a:extLst>
          </p:cNvPr>
          <p:cNvSpPr>
            <a:spLocks noChangeShapeType="1"/>
          </p:cNvSpPr>
          <p:nvPr/>
        </p:nvSpPr>
        <p:spPr bwMode="auto">
          <a:xfrm>
            <a:off x="1762125" y="1978025"/>
            <a:ext cx="1588" cy="368935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1464" name="Line 42">
            <a:extLst>
              <a:ext uri="{FF2B5EF4-FFF2-40B4-BE49-F238E27FC236}">
                <a16:creationId xmlns:a16="http://schemas.microsoft.com/office/drawing/2014/main" id="{9D0C6D05-95C4-44B3-A49D-B5676D31603D}"/>
              </a:ext>
            </a:extLst>
          </p:cNvPr>
          <p:cNvSpPr>
            <a:spLocks noChangeShapeType="1"/>
          </p:cNvSpPr>
          <p:nvPr/>
        </p:nvSpPr>
        <p:spPr bwMode="auto">
          <a:xfrm>
            <a:off x="1704975" y="5667375"/>
            <a:ext cx="57150" cy="1588"/>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1465" name="Line 43">
            <a:extLst>
              <a:ext uri="{FF2B5EF4-FFF2-40B4-BE49-F238E27FC236}">
                <a16:creationId xmlns:a16="http://schemas.microsoft.com/office/drawing/2014/main" id="{1E5AAF3B-0325-48F5-9618-087C7670620D}"/>
              </a:ext>
            </a:extLst>
          </p:cNvPr>
          <p:cNvSpPr>
            <a:spLocks noChangeShapeType="1"/>
          </p:cNvSpPr>
          <p:nvPr/>
        </p:nvSpPr>
        <p:spPr bwMode="auto">
          <a:xfrm>
            <a:off x="1704975" y="5260975"/>
            <a:ext cx="57150" cy="1588"/>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1466" name="Line 44">
            <a:extLst>
              <a:ext uri="{FF2B5EF4-FFF2-40B4-BE49-F238E27FC236}">
                <a16:creationId xmlns:a16="http://schemas.microsoft.com/office/drawing/2014/main" id="{6A492B32-2519-4226-A8A5-D94E693B54F5}"/>
              </a:ext>
            </a:extLst>
          </p:cNvPr>
          <p:cNvSpPr>
            <a:spLocks noChangeShapeType="1"/>
          </p:cNvSpPr>
          <p:nvPr/>
        </p:nvSpPr>
        <p:spPr bwMode="auto">
          <a:xfrm>
            <a:off x="1704975" y="4846638"/>
            <a:ext cx="57150" cy="1587"/>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1467" name="Line 45">
            <a:extLst>
              <a:ext uri="{FF2B5EF4-FFF2-40B4-BE49-F238E27FC236}">
                <a16:creationId xmlns:a16="http://schemas.microsoft.com/office/drawing/2014/main" id="{3881E8EE-172E-492B-9F2E-5102D64B2AF0}"/>
              </a:ext>
            </a:extLst>
          </p:cNvPr>
          <p:cNvSpPr>
            <a:spLocks noChangeShapeType="1"/>
          </p:cNvSpPr>
          <p:nvPr/>
        </p:nvSpPr>
        <p:spPr bwMode="auto">
          <a:xfrm>
            <a:off x="1704975" y="4440238"/>
            <a:ext cx="57150" cy="1587"/>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1468" name="Line 46">
            <a:extLst>
              <a:ext uri="{FF2B5EF4-FFF2-40B4-BE49-F238E27FC236}">
                <a16:creationId xmlns:a16="http://schemas.microsoft.com/office/drawing/2014/main" id="{77732142-F076-4066-8D57-00FCFB3E2704}"/>
              </a:ext>
            </a:extLst>
          </p:cNvPr>
          <p:cNvSpPr>
            <a:spLocks noChangeShapeType="1"/>
          </p:cNvSpPr>
          <p:nvPr/>
        </p:nvSpPr>
        <p:spPr bwMode="auto">
          <a:xfrm>
            <a:off x="1704975" y="4025900"/>
            <a:ext cx="57150" cy="1588"/>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1469" name="Line 47">
            <a:extLst>
              <a:ext uri="{FF2B5EF4-FFF2-40B4-BE49-F238E27FC236}">
                <a16:creationId xmlns:a16="http://schemas.microsoft.com/office/drawing/2014/main" id="{5C520CDB-1470-457B-89A0-09662A215568}"/>
              </a:ext>
            </a:extLst>
          </p:cNvPr>
          <p:cNvSpPr>
            <a:spLocks noChangeShapeType="1"/>
          </p:cNvSpPr>
          <p:nvPr/>
        </p:nvSpPr>
        <p:spPr bwMode="auto">
          <a:xfrm>
            <a:off x="1704975" y="3619500"/>
            <a:ext cx="57150" cy="1588"/>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1470" name="Line 48">
            <a:extLst>
              <a:ext uri="{FF2B5EF4-FFF2-40B4-BE49-F238E27FC236}">
                <a16:creationId xmlns:a16="http://schemas.microsoft.com/office/drawing/2014/main" id="{ED327664-948D-443D-9789-4F5D12AE22F8}"/>
              </a:ext>
            </a:extLst>
          </p:cNvPr>
          <p:cNvSpPr>
            <a:spLocks noChangeShapeType="1"/>
          </p:cNvSpPr>
          <p:nvPr/>
        </p:nvSpPr>
        <p:spPr bwMode="auto">
          <a:xfrm>
            <a:off x="1704975" y="3203575"/>
            <a:ext cx="57150" cy="1588"/>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1471" name="Line 49">
            <a:extLst>
              <a:ext uri="{FF2B5EF4-FFF2-40B4-BE49-F238E27FC236}">
                <a16:creationId xmlns:a16="http://schemas.microsoft.com/office/drawing/2014/main" id="{244E9F37-026D-4533-A2B5-266C5E0B61D8}"/>
              </a:ext>
            </a:extLst>
          </p:cNvPr>
          <p:cNvSpPr>
            <a:spLocks noChangeShapeType="1"/>
          </p:cNvSpPr>
          <p:nvPr/>
        </p:nvSpPr>
        <p:spPr bwMode="auto">
          <a:xfrm>
            <a:off x="1704975" y="2798763"/>
            <a:ext cx="57150" cy="1587"/>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1472" name="Line 50">
            <a:extLst>
              <a:ext uri="{FF2B5EF4-FFF2-40B4-BE49-F238E27FC236}">
                <a16:creationId xmlns:a16="http://schemas.microsoft.com/office/drawing/2014/main" id="{1F63ACB3-F783-4406-9E37-397D9E9819F2}"/>
              </a:ext>
            </a:extLst>
          </p:cNvPr>
          <p:cNvSpPr>
            <a:spLocks noChangeShapeType="1"/>
          </p:cNvSpPr>
          <p:nvPr/>
        </p:nvSpPr>
        <p:spPr bwMode="auto">
          <a:xfrm>
            <a:off x="1704975" y="2382838"/>
            <a:ext cx="57150" cy="1587"/>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1473" name="Line 51">
            <a:extLst>
              <a:ext uri="{FF2B5EF4-FFF2-40B4-BE49-F238E27FC236}">
                <a16:creationId xmlns:a16="http://schemas.microsoft.com/office/drawing/2014/main" id="{551018EC-127C-42C7-AD23-42BAAFBDDF53}"/>
              </a:ext>
            </a:extLst>
          </p:cNvPr>
          <p:cNvSpPr>
            <a:spLocks noChangeShapeType="1"/>
          </p:cNvSpPr>
          <p:nvPr/>
        </p:nvSpPr>
        <p:spPr bwMode="auto">
          <a:xfrm>
            <a:off x="1704975" y="1978025"/>
            <a:ext cx="57150" cy="1588"/>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1474" name="Line 52">
            <a:extLst>
              <a:ext uri="{FF2B5EF4-FFF2-40B4-BE49-F238E27FC236}">
                <a16:creationId xmlns:a16="http://schemas.microsoft.com/office/drawing/2014/main" id="{F43F0E85-0F0E-4A48-A231-B4F50AADAF51}"/>
              </a:ext>
            </a:extLst>
          </p:cNvPr>
          <p:cNvSpPr>
            <a:spLocks noChangeShapeType="1"/>
          </p:cNvSpPr>
          <p:nvPr/>
        </p:nvSpPr>
        <p:spPr bwMode="auto">
          <a:xfrm>
            <a:off x="1762125" y="5667375"/>
            <a:ext cx="6643688" cy="1588"/>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1475" name="Line 53">
            <a:extLst>
              <a:ext uri="{FF2B5EF4-FFF2-40B4-BE49-F238E27FC236}">
                <a16:creationId xmlns:a16="http://schemas.microsoft.com/office/drawing/2014/main" id="{47BF677E-C768-4DFA-AA5E-184C3C0A6B9C}"/>
              </a:ext>
            </a:extLst>
          </p:cNvPr>
          <p:cNvSpPr>
            <a:spLocks noChangeShapeType="1"/>
          </p:cNvSpPr>
          <p:nvPr/>
        </p:nvSpPr>
        <p:spPr bwMode="auto">
          <a:xfrm flipV="1">
            <a:off x="1762125" y="5667375"/>
            <a:ext cx="1588" cy="5715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1476" name="Line 54">
            <a:extLst>
              <a:ext uri="{FF2B5EF4-FFF2-40B4-BE49-F238E27FC236}">
                <a16:creationId xmlns:a16="http://schemas.microsoft.com/office/drawing/2014/main" id="{3F8944D8-F733-4F5B-8015-EC7B32772983}"/>
              </a:ext>
            </a:extLst>
          </p:cNvPr>
          <p:cNvSpPr>
            <a:spLocks noChangeShapeType="1"/>
          </p:cNvSpPr>
          <p:nvPr/>
        </p:nvSpPr>
        <p:spPr bwMode="auto">
          <a:xfrm flipV="1">
            <a:off x="3979863" y="5667375"/>
            <a:ext cx="1587" cy="5715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1477" name="Line 55">
            <a:extLst>
              <a:ext uri="{FF2B5EF4-FFF2-40B4-BE49-F238E27FC236}">
                <a16:creationId xmlns:a16="http://schemas.microsoft.com/office/drawing/2014/main" id="{F7E03871-BF52-4FFF-960B-D242487051E1}"/>
              </a:ext>
            </a:extLst>
          </p:cNvPr>
          <p:cNvSpPr>
            <a:spLocks noChangeShapeType="1"/>
          </p:cNvSpPr>
          <p:nvPr/>
        </p:nvSpPr>
        <p:spPr bwMode="auto">
          <a:xfrm flipV="1">
            <a:off x="6188075" y="5667375"/>
            <a:ext cx="1588" cy="5715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1478" name="Line 56">
            <a:extLst>
              <a:ext uri="{FF2B5EF4-FFF2-40B4-BE49-F238E27FC236}">
                <a16:creationId xmlns:a16="http://schemas.microsoft.com/office/drawing/2014/main" id="{42C16EDB-8767-4ACE-980D-AAF429CB6B0F}"/>
              </a:ext>
            </a:extLst>
          </p:cNvPr>
          <p:cNvSpPr>
            <a:spLocks noChangeShapeType="1"/>
          </p:cNvSpPr>
          <p:nvPr/>
        </p:nvSpPr>
        <p:spPr bwMode="auto">
          <a:xfrm flipV="1">
            <a:off x="8405813" y="5667375"/>
            <a:ext cx="1587" cy="5715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1479" name="Rectangle 57">
            <a:extLst>
              <a:ext uri="{FF2B5EF4-FFF2-40B4-BE49-F238E27FC236}">
                <a16:creationId xmlns:a16="http://schemas.microsoft.com/office/drawing/2014/main" id="{7B8DFFD1-BC68-41E3-BDCE-8554A6ACE81B}"/>
              </a:ext>
            </a:extLst>
          </p:cNvPr>
          <p:cNvSpPr>
            <a:spLocks noChangeArrowheads="1"/>
          </p:cNvSpPr>
          <p:nvPr/>
        </p:nvSpPr>
        <p:spPr bwMode="auto">
          <a:xfrm>
            <a:off x="2309813" y="2779713"/>
            <a:ext cx="37623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300" b="1">
                <a:solidFill>
                  <a:srgbClr val="000000"/>
                </a:solidFill>
              </a:rPr>
              <a:t>7,2%</a:t>
            </a:r>
            <a:endParaRPr lang="de-DE" altLang="de-DE" sz="1800"/>
          </a:p>
        </p:txBody>
      </p:sp>
      <p:sp>
        <p:nvSpPr>
          <p:cNvPr id="61480" name="Rectangle 58">
            <a:extLst>
              <a:ext uri="{FF2B5EF4-FFF2-40B4-BE49-F238E27FC236}">
                <a16:creationId xmlns:a16="http://schemas.microsoft.com/office/drawing/2014/main" id="{42B62102-A114-4C08-A088-0B3516B1F194}"/>
              </a:ext>
            </a:extLst>
          </p:cNvPr>
          <p:cNvSpPr>
            <a:spLocks noChangeArrowheads="1"/>
          </p:cNvSpPr>
          <p:nvPr/>
        </p:nvSpPr>
        <p:spPr bwMode="auto">
          <a:xfrm>
            <a:off x="4527550" y="2449513"/>
            <a:ext cx="37623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300" b="1">
                <a:solidFill>
                  <a:srgbClr val="000000"/>
                </a:solidFill>
              </a:rPr>
              <a:t>8,0%</a:t>
            </a:r>
            <a:endParaRPr lang="de-DE" altLang="de-DE" sz="1800"/>
          </a:p>
        </p:txBody>
      </p:sp>
      <p:sp>
        <p:nvSpPr>
          <p:cNvPr id="61481" name="Rectangle 59">
            <a:extLst>
              <a:ext uri="{FF2B5EF4-FFF2-40B4-BE49-F238E27FC236}">
                <a16:creationId xmlns:a16="http://schemas.microsoft.com/office/drawing/2014/main" id="{06D58998-4FFA-4E48-BDC1-F8920484C681}"/>
              </a:ext>
            </a:extLst>
          </p:cNvPr>
          <p:cNvSpPr>
            <a:spLocks noChangeArrowheads="1"/>
          </p:cNvSpPr>
          <p:nvPr/>
        </p:nvSpPr>
        <p:spPr bwMode="auto">
          <a:xfrm>
            <a:off x="6735763" y="5241925"/>
            <a:ext cx="37623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300" b="1">
                <a:solidFill>
                  <a:srgbClr val="000000"/>
                </a:solidFill>
              </a:rPr>
              <a:t>1,2%</a:t>
            </a:r>
            <a:endParaRPr lang="de-DE" altLang="de-DE" sz="1800"/>
          </a:p>
        </p:txBody>
      </p:sp>
      <p:sp>
        <p:nvSpPr>
          <p:cNvPr id="61482" name="Rectangle 60">
            <a:extLst>
              <a:ext uri="{FF2B5EF4-FFF2-40B4-BE49-F238E27FC236}">
                <a16:creationId xmlns:a16="http://schemas.microsoft.com/office/drawing/2014/main" id="{9EFFC14F-0EAF-4C1B-9601-E783709C992F}"/>
              </a:ext>
            </a:extLst>
          </p:cNvPr>
          <p:cNvSpPr>
            <a:spLocks noChangeArrowheads="1"/>
          </p:cNvSpPr>
          <p:nvPr/>
        </p:nvSpPr>
        <p:spPr bwMode="auto">
          <a:xfrm>
            <a:off x="5348288" y="3071813"/>
            <a:ext cx="37623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300" b="1">
                <a:solidFill>
                  <a:srgbClr val="000000"/>
                </a:solidFill>
              </a:rPr>
              <a:t>6,5%</a:t>
            </a:r>
            <a:endParaRPr lang="de-DE" altLang="de-DE" sz="1800"/>
          </a:p>
        </p:txBody>
      </p:sp>
      <p:sp>
        <p:nvSpPr>
          <p:cNvPr id="61483" name="Rectangle 61">
            <a:extLst>
              <a:ext uri="{FF2B5EF4-FFF2-40B4-BE49-F238E27FC236}">
                <a16:creationId xmlns:a16="http://schemas.microsoft.com/office/drawing/2014/main" id="{DCB79764-F4A3-43AF-8618-B3A0AB161049}"/>
              </a:ext>
            </a:extLst>
          </p:cNvPr>
          <p:cNvSpPr>
            <a:spLocks noChangeArrowheads="1"/>
          </p:cNvSpPr>
          <p:nvPr/>
        </p:nvSpPr>
        <p:spPr bwMode="auto">
          <a:xfrm>
            <a:off x="7558088" y="5402263"/>
            <a:ext cx="37623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300" b="1">
                <a:solidFill>
                  <a:srgbClr val="000000"/>
                </a:solidFill>
              </a:rPr>
              <a:t>0,7%</a:t>
            </a:r>
            <a:endParaRPr lang="de-DE" altLang="de-DE" sz="1800"/>
          </a:p>
        </p:txBody>
      </p:sp>
      <p:sp>
        <p:nvSpPr>
          <p:cNvPr id="61484" name="Rectangle 62">
            <a:extLst>
              <a:ext uri="{FF2B5EF4-FFF2-40B4-BE49-F238E27FC236}">
                <a16:creationId xmlns:a16="http://schemas.microsoft.com/office/drawing/2014/main" id="{8A0DE46C-92DC-48AA-85DA-295CA88A53CF}"/>
              </a:ext>
            </a:extLst>
          </p:cNvPr>
          <p:cNvSpPr>
            <a:spLocks noChangeArrowheads="1"/>
          </p:cNvSpPr>
          <p:nvPr/>
        </p:nvSpPr>
        <p:spPr bwMode="auto">
          <a:xfrm>
            <a:off x="3130550" y="4751388"/>
            <a:ext cx="37623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300" b="1">
                <a:solidFill>
                  <a:srgbClr val="000000"/>
                </a:solidFill>
              </a:rPr>
              <a:t>2,3%</a:t>
            </a:r>
            <a:endParaRPr lang="de-DE" altLang="de-DE" sz="1800"/>
          </a:p>
        </p:txBody>
      </p:sp>
      <p:sp>
        <p:nvSpPr>
          <p:cNvPr id="61485" name="Rectangle 63">
            <a:extLst>
              <a:ext uri="{FF2B5EF4-FFF2-40B4-BE49-F238E27FC236}">
                <a16:creationId xmlns:a16="http://schemas.microsoft.com/office/drawing/2014/main" id="{F77C5588-D951-42DF-9870-D8F50BE15FFE}"/>
              </a:ext>
            </a:extLst>
          </p:cNvPr>
          <p:cNvSpPr>
            <a:spLocks noChangeArrowheads="1"/>
          </p:cNvSpPr>
          <p:nvPr/>
        </p:nvSpPr>
        <p:spPr bwMode="auto">
          <a:xfrm>
            <a:off x="1416050" y="5572125"/>
            <a:ext cx="2381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300" b="1">
                <a:solidFill>
                  <a:srgbClr val="FFFFFF"/>
                </a:solidFill>
              </a:rPr>
              <a:t>0%</a:t>
            </a:r>
            <a:endParaRPr lang="de-DE" altLang="de-DE" sz="1800"/>
          </a:p>
        </p:txBody>
      </p:sp>
      <p:sp>
        <p:nvSpPr>
          <p:cNvPr id="61486" name="Rectangle 64">
            <a:extLst>
              <a:ext uri="{FF2B5EF4-FFF2-40B4-BE49-F238E27FC236}">
                <a16:creationId xmlns:a16="http://schemas.microsoft.com/office/drawing/2014/main" id="{3A8E2677-3765-4288-B681-A2A50DCAC5A3}"/>
              </a:ext>
            </a:extLst>
          </p:cNvPr>
          <p:cNvSpPr>
            <a:spLocks noChangeArrowheads="1"/>
          </p:cNvSpPr>
          <p:nvPr/>
        </p:nvSpPr>
        <p:spPr bwMode="auto">
          <a:xfrm>
            <a:off x="1416050" y="5167313"/>
            <a:ext cx="23812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300" b="1">
                <a:solidFill>
                  <a:srgbClr val="FFFFFF"/>
                </a:solidFill>
              </a:rPr>
              <a:t>1%</a:t>
            </a:r>
            <a:endParaRPr lang="de-DE" altLang="de-DE" sz="1800"/>
          </a:p>
        </p:txBody>
      </p:sp>
      <p:sp>
        <p:nvSpPr>
          <p:cNvPr id="61487" name="Rectangle 65">
            <a:extLst>
              <a:ext uri="{FF2B5EF4-FFF2-40B4-BE49-F238E27FC236}">
                <a16:creationId xmlns:a16="http://schemas.microsoft.com/office/drawing/2014/main" id="{E63FB83F-493D-4603-B1BD-7E02136F0381}"/>
              </a:ext>
            </a:extLst>
          </p:cNvPr>
          <p:cNvSpPr>
            <a:spLocks noChangeArrowheads="1"/>
          </p:cNvSpPr>
          <p:nvPr/>
        </p:nvSpPr>
        <p:spPr bwMode="auto">
          <a:xfrm>
            <a:off x="1416050" y="4751388"/>
            <a:ext cx="23812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300" b="1">
                <a:solidFill>
                  <a:srgbClr val="FFFFFF"/>
                </a:solidFill>
              </a:rPr>
              <a:t>2%</a:t>
            </a:r>
            <a:endParaRPr lang="de-DE" altLang="de-DE" sz="1800"/>
          </a:p>
        </p:txBody>
      </p:sp>
      <p:sp>
        <p:nvSpPr>
          <p:cNvPr id="61488" name="Rectangle 66">
            <a:extLst>
              <a:ext uri="{FF2B5EF4-FFF2-40B4-BE49-F238E27FC236}">
                <a16:creationId xmlns:a16="http://schemas.microsoft.com/office/drawing/2014/main" id="{CBE297B5-E207-4ECD-9A7B-083374D65C0C}"/>
              </a:ext>
            </a:extLst>
          </p:cNvPr>
          <p:cNvSpPr>
            <a:spLocks noChangeArrowheads="1"/>
          </p:cNvSpPr>
          <p:nvPr/>
        </p:nvSpPr>
        <p:spPr bwMode="auto">
          <a:xfrm>
            <a:off x="1416050" y="4346575"/>
            <a:ext cx="2381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300" b="1">
                <a:solidFill>
                  <a:srgbClr val="FFFFFF"/>
                </a:solidFill>
              </a:rPr>
              <a:t>3%</a:t>
            </a:r>
            <a:endParaRPr lang="de-DE" altLang="de-DE" sz="1800"/>
          </a:p>
        </p:txBody>
      </p:sp>
      <p:sp>
        <p:nvSpPr>
          <p:cNvPr id="61489" name="Rectangle 67">
            <a:extLst>
              <a:ext uri="{FF2B5EF4-FFF2-40B4-BE49-F238E27FC236}">
                <a16:creationId xmlns:a16="http://schemas.microsoft.com/office/drawing/2014/main" id="{F1A45D18-A1F8-412E-ABFD-C4C662AD2A7F}"/>
              </a:ext>
            </a:extLst>
          </p:cNvPr>
          <p:cNvSpPr>
            <a:spLocks noChangeArrowheads="1"/>
          </p:cNvSpPr>
          <p:nvPr/>
        </p:nvSpPr>
        <p:spPr bwMode="auto">
          <a:xfrm>
            <a:off x="1416050" y="3930650"/>
            <a:ext cx="2381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300" b="1">
                <a:solidFill>
                  <a:srgbClr val="FFFFFF"/>
                </a:solidFill>
              </a:rPr>
              <a:t>4%</a:t>
            </a:r>
            <a:endParaRPr lang="de-DE" altLang="de-DE" sz="1800"/>
          </a:p>
        </p:txBody>
      </p:sp>
      <p:sp>
        <p:nvSpPr>
          <p:cNvPr id="61490" name="Rectangle 68">
            <a:extLst>
              <a:ext uri="{FF2B5EF4-FFF2-40B4-BE49-F238E27FC236}">
                <a16:creationId xmlns:a16="http://schemas.microsoft.com/office/drawing/2014/main" id="{0DD52CDF-99BD-4955-8362-A33E0037105A}"/>
              </a:ext>
            </a:extLst>
          </p:cNvPr>
          <p:cNvSpPr>
            <a:spLocks noChangeArrowheads="1"/>
          </p:cNvSpPr>
          <p:nvPr/>
        </p:nvSpPr>
        <p:spPr bwMode="auto">
          <a:xfrm>
            <a:off x="1416050" y="3524250"/>
            <a:ext cx="2381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300" b="1">
                <a:solidFill>
                  <a:srgbClr val="FFFFFF"/>
                </a:solidFill>
              </a:rPr>
              <a:t>5%</a:t>
            </a:r>
            <a:endParaRPr lang="de-DE" altLang="de-DE" sz="1800"/>
          </a:p>
        </p:txBody>
      </p:sp>
      <p:sp>
        <p:nvSpPr>
          <p:cNvPr id="61491" name="Rectangle 69">
            <a:extLst>
              <a:ext uri="{FF2B5EF4-FFF2-40B4-BE49-F238E27FC236}">
                <a16:creationId xmlns:a16="http://schemas.microsoft.com/office/drawing/2014/main" id="{87F6D723-5F6E-4A87-954A-FEBC2C0C79DB}"/>
              </a:ext>
            </a:extLst>
          </p:cNvPr>
          <p:cNvSpPr>
            <a:spLocks noChangeArrowheads="1"/>
          </p:cNvSpPr>
          <p:nvPr/>
        </p:nvSpPr>
        <p:spPr bwMode="auto">
          <a:xfrm>
            <a:off x="1416050" y="3109913"/>
            <a:ext cx="23812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300" b="1">
                <a:solidFill>
                  <a:srgbClr val="FFFFFF"/>
                </a:solidFill>
              </a:rPr>
              <a:t>6%</a:t>
            </a:r>
            <a:endParaRPr lang="de-DE" altLang="de-DE" sz="1800"/>
          </a:p>
        </p:txBody>
      </p:sp>
      <p:sp>
        <p:nvSpPr>
          <p:cNvPr id="61492" name="Rectangle 70">
            <a:extLst>
              <a:ext uri="{FF2B5EF4-FFF2-40B4-BE49-F238E27FC236}">
                <a16:creationId xmlns:a16="http://schemas.microsoft.com/office/drawing/2014/main" id="{9DC459A9-F01A-493C-A462-4B988ED64670}"/>
              </a:ext>
            </a:extLst>
          </p:cNvPr>
          <p:cNvSpPr>
            <a:spLocks noChangeArrowheads="1"/>
          </p:cNvSpPr>
          <p:nvPr/>
        </p:nvSpPr>
        <p:spPr bwMode="auto">
          <a:xfrm>
            <a:off x="1416050" y="2703513"/>
            <a:ext cx="23812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300" b="1">
                <a:solidFill>
                  <a:srgbClr val="FFFFFF"/>
                </a:solidFill>
              </a:rPr>
              <a:t>7%</a:t>
            </a:r>
            <a:endParaRPr lang="de-DE" altLang="de-DE" sz="1800"/>
          </a:p>
        </p:txBody>
      </p:sp>
      <p:sp>
        <p:nvSpPr>
          <p:cNvPr id="61493" name="Rectangle 71">
            <a:extLst>
              <a:ext uri="{FF2B5EF4-FFF2-40B4-BE49-F238E27FC236}">
                <a16:creationId xmlns:a16="http://schemas.microsoft.com/office/drawing/2014/main" id="{9342971B-6ED4-4462-A73C-4DC0E931514F}"/>
              </a:ext>
            </a:extLst>
          </p:cNvPr>
          <p:cNvSpPr>
            <a:spLocks noChangeArrowheads="1"/>
          </p:cNvSpPr>
          <p:nvPr/>
        </p:nvSpPr>
        <p:spPr bwMode="auto">
          <a:xfrm>
            <a:off x="1416050" y="2289175"/>
            <a:ext cx="2381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300" b="1">
                <a:solidFill>
                  <a:srgbClr val="FFFFFF"/>
                </a:solidFill>
              </a:rPr>
              <a:t>8%</a:t>
            </a:r>
            <a:endParaRPr lang="de-DE" altLang="de-DE" sz="1800"/>
          </a:p>
        </p:txBody>
      </p:sp>
      <p:sp>
        <p:nvSpPr>
          <p:cNvPr id="61494" name="Rectangle 72">
            <a:extLst>
              <a:ext uri="{FF2B5EF4-FFF2-40B4-BE49-F238E27FC236}">
                <a16:creationId xmlns:a16="http://schemas.microsoft.com/office/drawing/2014/main" id="{5A272037-C023-4601-AB37-DE8AD8D57581}"/>
              </a:ext>
            </a:extLst>
          </p:cNvPr>
          <p:cNvSpPr>
            <a:spLocks noChangeArrowheads="1"/>
          </p:cNvSpPr>
          <p:nvPr/>
        </p:nvSpPr>
        <p:spPr bwMode="auto">
          <a:xfrm>
            <a:off x="1416050" y="1882775"/>
            <a:ext cx="2381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300" b="1">
                <a:solidFill>
                  <a:srgbClr val="FFFFFF"/>
                </a:solidFill>
              </a:rPr>
              <a:t>9%</a:t>
            </a:r>
            <a:endParaRPr lang="de-DE" altLang="de-DE" sz="1800"/>
          </a:p>
        </p:txBody>
      </p:sp>
      <p:sp>
        <p:nvSpPr>
          <p:cNvPr id="61495" name="Rectangle 73">
            <a:extLst>
              <a:ext uri="{FF2B5EF4-FFF2-40B4-BE49-F238E27FC236}">
                <a16:creationId xmlns:a16="http://schemas.microsoft.com/office/drawing/2014/main" id="{A713B417-D469-423D-A68C-572B2B6B6BD2}"/>
              </a:ext>
            </a:extLst>
          </p:cNvPr>
          <p:cNvSpPr>
            <a:spLocks noChangeArrowheads="1"/>
          </p:cNvSpPr>
          <p:nvPr/>
        </p:nvSpPr>
        <p:spPr bwMode="auto">
          <a:xfrm>
            <a:off x="2319338" y="5772150"/>
            <a:ext cx="14827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600" b="1">
                <a:solidFill>
                  <a:srgbClr val="FFFFFF"/>
                </a:solidFill>
              </a:rPr>
              <a:t>Neu vertebrale </a:t>
            </a:r>
          </a:p>
          <a:p>
            <a:pPr algn="ctr" eaLnBrk="1" hangingPunct="1">
              <a:lnSpc>
                <a:spcPct val="100000"/>
              </a:lnSpc>
              <a:spcBef>
                <a:spcPct val="0"/>
              </a:spcBef>
              <a:buClrTx/>
              <a:buFontTx/>
              <a:buNone/>
            </a:pPr>
            <a:r>
              <a:rPr lang="de-DE" altLang="de-DE" sz="1600" b="1">
                <a:solidFill>
                  <a:srgbClr val="FFFFFF"/>
                </a:solidFill>
              </a:rPr>
              <a:t>Frakturen</a:t>
            </a:r>
            <a:endParaRPr lang="de-DE" altLang="de-DE" sz="1800"/>
          </a:p>
        </p:txBody>
      </p:sp>
      <p:sp>
        <p:nvSpPr>
          <p:cNvPr id="61496" name="Rectangle 74">
            <a:extLst>
              <a:ext uri="{FF2B5EF4-FFF2-40B4-BE49-F238E27FC236}">
                <a16:creationId xmlns:a16="http://schemas.microsoft.com/office/drawing/2014/main" id="{5F6B0F76-F90E-4CEE-993B-1BF11093014B}"/>
              </a:ext>
            </a:extLst>
          </p:cNvPr>
          <p:cNvSpPr>
            <a:spLocks noChangeArrowheads="1"/>
          </p:cNvSpPr>
          <p:nvPr/>
        </p:nvSpPr>
        <p:spPr bwMode="auto">
          <a:xfrm>
            <a:off x="4443413" y="5772150"/>
            <a:ext cx="15636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600" b="1">
                <a:solidFill>
                  <a:srgbClr val="FFFFFF"/>
                </a:solidFill>
              </a:rPr>
              <a:t>Nicht-vertebrale</a:t>
            </a:r>
          </a:p>
          <a:p>
            <a:pPr algn="ctr" eaLnBrk="1" hangingPunct="1">
              <a:lnSpc>
                <a:spcPct val="100000"/>
              </a:lnSpc>
              <a:spcBef>
                <a:spcPct val="0"/>
              </a:spcBef>
              <a:buClrTx/>
              <a:buFontTx/>
              <a:buNone/>
            </a:pPr>
            <a:r>
              <a:rPr lang="de-DE" altLang="de-DE" sz="1600" b="1">
                <a:solidFill>
                  <a:srgbClr val="FFFFFF"/>
                </a:solidFill>
              </a:rPr>
              <a:t>Frakturen</a:t>
            </a:r>
            <a:endParaRPr lang="de-DE" altLang="de-DE" sz="1800"/>
          </a:p>
        </p:txBody>
      </p:sp>
      <p:sp>
        <p:nvSpPr>
          <p:cNvPr id="61497" name="Rectangle 75">
            <a:extLst>
              <a:ext uri="{FF2B5EF4-FFF2-40B4-BE49-F238E27FC236}">
                <a16:creationId xmlns:a16="http://schemas.microsoft.com/office/drawing/2014/main" id="{1C7340F1-E952-44D5-A243-53F73ED18902}"/>
              </a:ext>
            </a:extLst>
          </p:cNvPr>
          <p:cNvSpPr>
            <a:spLocks noChangeArrowheads="1"/>
          </p:cNvSpPr>
          <p:nvPr/>
        </p:nvSpPr>
        <p:spPr bwMode="auto">
          <a:xfrm>
            <a:off x="6645275" y="5772150"/>
            <a:ext cx="13001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600" b="1">
                <a:solidFill>
                  <a:srgbClr val="FFFFFF"/>
                </a:solidFill>
              </a:rPr>
              <a:t>Hüftfrakturen</a:t>
            </a:r>
            <a:endParaRPr lang="de-DE" altLang="de-DE" sz="1800"/>
          </a:p>
        </p:txBody>
      </p:sp>
      <p:sp>
        <p:nvSpPr>
          <p:cNvPr id="61498" name="Rectangle 76">
            <a:extLst>
              <a:ext uri="{FF2B5EF4-FFF2-40B4-BE49-F238E27FC236}">
                <a16:creationId xmlns:a16="http://schemas.microsoft.com/office/drawing/2014/main" id="{1C66AB8E-AF90-44C1-8F85-A83028F6C2D8}"/>
              </a:ext>
            </a:extLst>
          </p:cNvPr>
          <p:cNvSpPr>
            <a:spLocks noChangeArrowheads="1"/>
          </p:cNvSpPr>
          <p:nvPr/>
        </p:nvSpPr>
        <p:spPr bwMode="auto">
          <a:xfrm rot="-5400000">
            <a:off x="-313530" y="3567906"/>
            <a:ext cx="28813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600" b="1">
                <a:solidFill>
                  <a:srgbClr val="FFFFFF"/>
                </a:solidFill>
              </a:rPr>
              <a:t>Inzidenz nach 36 Monaten (%)</a:t>
            </a:r>
            <a:endParaRPr lang="de-DE" altLang="de-DE" sz="1800"/>
          </a:p>
        </p:txBody>
      </p:sp>
      <p:sp useBgFill="1">
        <p:nvSpPr>
          <p:cNvPr id="61499" name="Rectangle 71">
            <a:extLst>
              <a:ext uri="{FF2B5EF4-FFF2-40B4-BE49-F238E27FC236}">
                <a16:creationId xmlns:a16="http://schemas.microsoft.com/office/drawing/2014/main" id="{5F413E44-5DC0-481D-9C8A-313F00B3C1CF}"/>
              </a:ext>
            </a:extLst>
          </p:cNvPr>
          <p:cNvSpPr>
            <a:spLocks noChangeArrowheads="1"/>
          </p:cNvSpPr>
          <p:nvPr/>
        </p:nvSpPr>
        <p:spPr bwMode="auto">
          <a:xfrm>
            <a:off x="7413625" y="6692900"/>
            <a:ext cx="1695450" cy="165100"/>
          </a:xfrm>
          <a:prstGeom prst="rect">
            <a:avLst/>
          </a:prstGeom>
          <a:ln>
            <a:noFill/>
          </a:ln>
          <a:extLst>
            <a:ext uri="{91240B29-F687-4F45-9708-019B960494DF}">
              <a14:hiddenLine xmlns:a14="http://schemas.microsoft.com/office/drawing/2010/main" w="9525" algn="ctr">
                <a:solidFill>
                  <a:srgbClr val="000000"/>
                </a:solidFill>
                <a:round/>
                <a:headEnd/>
                <a:tailEnd/>
              </a14:hiddenLine>
            </a:ext>
          </a:extLst>
        </p:spPr>
        <p:txBody>
          <a:bodyPr wrap="none" lIns="18288" tIns="18288" rIns="18288" bIns="18288"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de-DE" altLang="de-DE" sz="2000"/>
          </a:p>
        </p:txBody>
      </p:sp>
      <p:sp>
        <p:nvSpPr>
          <p:cNvPr id="61500" name="TextBox 72">
            <a:extLst>
              <a:ext uri="{FF2B5EF4-FFF2-40B4-BE49-F238E27FC236}">
                <a16:creationId xmlns:a16="http://schemas.microsoft.com/office/drawing/2014/main" id="{551B71EF-5DA1-4AAC-8578-B3F0FC5C2DB3}"/>
              </a:ext>
            </a:extLst>
          </p:cNvPr>
          <p:cNvSpPr txBox="1">
            <a:spLocks noChangeArrowheads="1"/>
          </p:cNvSpPr>
          <p:nvPr/>
        </p:nvSpPr>
        <p:spPr bwMode="auto">
          <a:xfrm>
            <a:off x="193675" y="6650038"/>
            <a:ext cx="2189163" cy="19685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Bef>
                <a:spcPct val="0"/>
              </a:spcBef>
              <a:buClrTx/>
              <a:buFontTx/>
              <a:buNone/>
            </a:pPr>
            <a:endParaRPr lang="de-DE" altLang="de-DE" sz="1800"/>
          </a:p>
        </p:txBody>
      </p:sp>
    </p:spTree>
    <p:custDataLst>
      <p:tags r:id="rId1"/>
    </p:custData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DEF049EB-1FD0-4BD1-8F40-0CADFB1CA1F4}"/>
              </a:ext>
            </a:extLst>
          </p:cNvPr>
          <p:cNvSpPr>
            <a:spLocks noGrp="1" noChangeArrowheads="1"/>
          </p:cNvSpPr>
          <p:nvPr>
            <p:ph type="title"/>
          </p:nvPr>
        </p:nvSpPr>
        <p:spPr>
          <a:xfrm>
            <a:off x="496888" y="182563"/>
            <a:ext cx="8177212" cy="1282700"/>
          </a:xfrm>
        </p:spPr>
        <p:txBody>
          <a:bodyPr/>
          <a:lstStyle/>
          <a:p>
            <a:r>
              <a:rPr lang="en-US" altLang="de-DE" b="1"/>
              <a:t>Reduktion des Frakturrisikos im gesamten Skelett bei allen Altersstufen</a:t>
            </a:r>
            <a:br>
              <a:rPr lang="en-US" altLang="de-DE"/>
            </a:br>
            <a:r>
              <a:rPr lang="en-US" altLang="de-DE" sz="2000" i="1"/>
              <a:t>Phase-3-Studie (FREEDOM): Post-hoc-Analyse nach Alter</a:t>
            </a:r>
          </a:p>
        </p:txBody>
      </p:sp>
      <p:sp>
        <p:nvSpPr>
          <p:cNvPr id="63491" name="Rectangle 2">
            <a:extLst>
              <a:ext uri="{FF2B5EF4-FFF2-40B4-BE49-F238E27FC236}">
                <a16:creationId xmlns:a16="http://schemas.microsoft.com/office/drawing/2014/main" id="{ADCA2F8D-E5AA-42BD-B5F1-C87EE33499FC}"/>
              </a:ext>
            </a:extLst>
          </p:cNvPr>
          <p:cNvSpPr>
            <a:spLocks noChangeArrowheads="1"/>
          </p:cNvSpPr>
          <p:nvPr/>
        </p:nvSpPr>
        <p:spPr bwMode="auto">
          <a:xfrm>
            <a:off x="173038" y="6156325"/>
            <a:ext cx="897096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marL="234950" indent="-234950">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de-DE" sz="1000" dirty="0"/>
              <a:t>RR = </a:t>
            </a:r>
            <a:r>
              <a:rPr lang="en-US" altLang="de-DE" sz="1000" dirty="0" err="1"/>
              <a:t>Risikoreduktion</a:t>
            </a:r>
            <a:r>
              <a:rPr lang="en-US" altLang="de-DE" sz="1000" dirty="0"/>
              <a:t>; *In die FREEDOM </a:t>
            </a:r>
            <a:r>
              <a:rPr lang="en-US" altLang="de-DE" sz="1000" dirty="0" err="1"/>
              <a:t>Studie</a:t>
            </a:r>
            <a:r>
              <a:rPr lang="en-US" altLang="de-DE" sz="1000" dirty="0"/>
              <a:t> </a:t>
            </a:r>
            <a:r>
              <a:rPr lang="en-US" altLang="de-DE" sz="1000" dirty="0" err="1"/>
              <a:t>wurden</a:t>
            </a:r>
            <a:r>
              <a:rPr lang="en-US" altLang="de-DE" sz="1000" dirty="0"/>
              <a:t> Frauen </a:t>
            </a:r>
            <a:r>
              <a:rPr lang="en-US" altLang="de-DE" sz="1000" dirty="0" err="1"/>
              <a:t>im</a:t>
            </a:r>
            <a:r>
              <a:rPr lang="en-US" altLang="de-DE" sz="1000" dirty="0"/>
              <a:t> Alter von 60 bis 90 Jahre </a:t>
            </a:r>
            <a:r>
              <a:rPr lang="en-US" altLang="de-DE" sz="1000" dirty="0" err="1"/>
              <a:t>eingeschlossen</a:t>
            </a:r>
            <a:endParaRPr lang="en-US" altLang="de-DE" sz="1000" dirty="0"/>
          </a:p>
          <a:p>
            <a:pPr eaLnBrk="1" hangingPunct="1">
              <a:lnSpc>
                <a:spcPct val="100000"/>
              </a:lnSpc>
              <a:spcBef>
                <a:spcPct val="0"/>
              </a:spcBef>
              <a:buClrTx/>
              <a:buFontTx/>
              <a:buNone/>
            </a:pPr>
            <a:r>
              <a:rPr lang="en-US" altLang="de-DE" sz="1000" dirty="0" err="1"/>
              <a:t>Verändert</a:t>
            </a:r>
            <a:r>
              <a:rPr lang="en-US" altLang="de-DE" sz="1000" dirty="0"/>
              <a:t> </a:t>
            </a:r>
            <a:r>
              <a:rPr lang="en-US" altLang="de-DE" sz="1000" dirty="0" err="1"/>
              <a:t>nach</a:t>
            </a:r>
            <a:r>
              <a:rPr lang="en-US" altLang="de-DE" sz="1000" dirty="0"/>
              <a:t>: Rizzoli R. et al. </a:t>
            </a:r>
            <a:r>
              <a:rPr lang="en-US" altLang="de-DE" sz="1000" i="1" dirty="0"/>
              <a:t>Osteoporosis Intl </a:t>
            </a:r>
            <a:r>
              <a:rPr lang="en-US" altLang="de-DE" sz="1000" dirty="0" err="1"/>
              <a:t>Supl</a:t>
            </a:r>
            <a:r>
              <a:rPr lang="en-US" altLang="de-DE" sz="1000" dirty="0"/>
              <a:t> 2010 – poster P841; </a:t>
            </a:r>
            <a:r>
              <a:rPr lang="en-US" altLang="de-DE" sz="1000" dirty="0">
                <a:ea typeface="MS PGothic" panose="020B0600070205080204" pitchFamily="34" charset="-128"/>
              </a:rPr>
              <a:t>Sambrook P &amp; Cooper C. </a:t>
            </a:r>
            <a:r>
              <a:rPr lang="en-US" altLang="de-DE" sz="1000" i="1" dirty="0">
                <a:ea typeface="MS PGothic" panose="020B0600070205080204" pitchFamily="34" charset="-128"/>
              </a:rPr>
              <a:t>Lancet </a:t>
            </a:r>
            <a:r>
              <a:rPr lang="en-US" altLang="de-DE" sz="1000" dirty="0">
                <a:ea typeface="MS PGothic" panose="020B0600070205080204" pitchFamily="34" charset="-128"/>
              </a:rPr>
              <a:t>2006;367:2010-2018</a:t>
            </a:r>
          </a:p>
          <a:p>
            <a:pPr eaLnBrk="1" hangingPunct="1">
              <a:lnSpc>
                <a:spcPct val="100000"/>
              </a:lnSpc>
              <a:spcBef>
                <a:spcPct val="0"/>
              </a:spcBef>
              <a:buClrTx/>
              <a:buFontTx/>
              <a:buNone/>
            </a:pPr>
            <a:r>
              <a:rPr lang="en-US" altLang="de-DE" sz="1000" dirty="0"/>
              <a:t>Aktuelle Fachinformation Prolia®. ; </a:t>
            </a:r>
            <a:r>
              <a:rPr lang="nl-NL" altLang="de-DE" sz="1000" dirty="0"/>
              <a:t>Boonen S et al. </a:t>
            </a:r>
            <a:r>
              <a:rPr lang="nl-NL" altLang="de-DE" sz="1000" i="1" dirty="0"/>
              <a:t>J Clin Endocrinol </a:t>
            </a:r>
            <a:r>
              <a:rPr lang="de-DE" altLang="de-DE" sz="1000" i="1" dirty="0" err="1"/>
              <a:t>Metab</a:t>
            </a:r>
            <a:r>
              <a:rPr lang="de-DE" altLang="de-DE" sz="1000" i="1" dirty="0"/>
              <a:t> </a:t>
            </a:r>
            <a:r>
              <a:rPr lang="de-DE" altLang="de-DE" sz="1000" dirty="0"/>
              <a:t>2011; 96(6): 1727–1736</a:t>
            </a:r>
            <a:endParaRPr lang="en-US" altLang="de-DE" sz="1000" dirty="0"/>
          </a:p>
        </p:txBody>
      </p:sp>
      <p:grpSp>
        <p:nvGrpSpPr>
          <p:cNvPr id="63492" name="Group 111">
            <a:extLst>
              <a:ext uri="{FF2B5EF4-FFF2-40B4-BE49-F238E27FC236}">
                <a16:creationId xmlns:a16="http://schemas.microsoft.com/office/drawing/2014/main" id="{2C86F9DE-FBB1-4057-9A8A-4E86362DC17F}"/>
              </a:ext>
            </a:extLst>
          </p:cNvPr>
          <p:cNvGrpSpPr>
            <a:grpSpLocks/>
          </p:cNvGrpSpPr>
          <p:nvPr/>
        </p:nvGrpSpPr>
        <p:grpSpPr bwMode="auto">
          <a:xfrm>
            <a:off x="119063" y="1704975"/>
            <a:ext cx="9024937" cy="4398963"/>
            <a:chOff x="42" y="1116"/>
            <a:chExt cx="5685" cy="2771"/>
          </a:xfrm>
        </p:grpSpPr>
        <p:grpSp>
          <p:nvGrpSpPr>
            <p:cNvPr id="63500" name="Group 88">
              <a:extLst>
                <a:ext uri="{FF2B5EF4-FFF2-40B4-BE49-F238E27FC236}">
                  <a16:creationId xmlns:a16="http://schemas.microsoft.com/office/drawing/2014/main" id="{73BED33C-A151-4651-8F6E-35B8D9D587BC}"/>
                </a:ext>
              </a:extLst>
            </p:cNvPr>
            <p:cNvGrpSpPr>
              <a:grpSpLocks/>
            </p:cNvGrpSpPr>
            <p:nvPr/>
          </p:nvGrpSpPr>
          <p:grpSpPr bwMode="auto">
            <a:xfrm>
              <a:off x="2654" y="1585"/>
              <a:ext cx="2065" cy="1975"/>
              <a:chOff x="1661669" y="2409096"/>
              <a:chExt cx="5716616" cy="3135313"/>
            </a:xfrm>
          </p:grpSpPr>
          <p:sp>
            <p:nvSpPr>
              <p:cNvPr id="63595" name="Freeform 12">
                <a:extLst>
                  <a:ext uri="{FF2B5EF4-FFF2-40B4-BE49-F238E27FC236}">
                    <a16:creationId xmlns:a16="http://schemas.microsoft.com/office/drawing/2014/main" id="{525B5923-7C44-42E5-8CF1-E9A1F939398B}"/>
                  </a:ext>
                </a:extLst>
              </p:cNvPr>
              <p:cNvSpPr>
                <a:spLocks/>
              </p:cNvSpPr>
              <p:nvPr/>
            </p:nvSpPr>
            <p:spPr bwMode="auto">
              <a:xfrm>
                <a:off x="1722854" y="2501171"/>
                <a:ext cx="5578950" cy="2976563"/>
              </a:xfrm>
              <a:custGeom>
                <a:avLst/>
                <a:gdLst>
                  <a:gd name="T0" fmla="*/ 0 w 10010"/>
                  <a:gd name="T1" fmla="*/ 2147483646 h 10000"/>
                  <a:gd name="T2" fmla="*/ 2147483646 w 10010"/>
                  <a:gd name="T3" fmla="*/ 2147483646 h 10000"/>
                  <a:gd name="T4" fmla="*/ 2147483646 w 10010"/>
                  <a:gd name="T5" fmla="*/ 2147483646 h 10000"/>
                  <a:gd name="T6" fmla="*/ 2147483646 w 10010"/>
                  <a:gd name="T7" fmla="*/ 2147483646 h 10000"/>
                  <a:gd name="T8" fmla="*/ 2147483646 w 10010"/>
                  <a:gd name="T9" fmla="*/ 2147483646 h 10000"/>
                  <a:gd name="T10" fmla="*/ 2147483646 w 10010"/>
                  <a:gd name="T11" fmla="*/ 2147483646 h 10000"/>
                  <a:gd name="T12" fmla="*/ 2147483646 w 10010"/>
                  <a:gd name="T13" fmla="*/ 2147483646 h 10000"/>
                  <a:gd name="T14" fmla="*/ 2147483646 w 10010"/>
                  <a:gd name="T15" fmla="*/ 0 h 10000"/>
                  <a:gd name="T16" fmla="*/ 0 60000 65536"/>
                  <a:gd name="T17" fmla="*/ 0 60000 65536"/>
                  <a:gd name="T18" fmla="*/ 0 60000 65536"/>
                  <a:gd name="T19" fmla="*/ 0 60000 65536"/>
                  <a:gd name="T20" fmla="*/ 0 60000 65536"/>
                  <a:gd name="T21" fmla="*/ 0 60000 65536"/>
                  <a:gd name="T22" fmla="*/ 0 60000 65536"/>
                  <a:gd name="T23" fmla="*/ 0 60000 65536"/>
                  <a:gd name="T24" fmla="*/ 0 w 10010"/>
                  <a:gd name="T25" fmla="*/ 0 h 10000"/>
                  <a:gd name="T26" fmla="*/ 10010 w 10010"/>
                  <a:gd name="T27" fmla="*/ 10000 h 1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10" h="10000">
                    <a:moveTo>
                      <a:pt x="0" y="10000"/>
                    </a:moveTo>
                    <a:lnTo>
                      <a:pt x="1429" y="9971"/>
                    </a:lnTo>
                    <a:lnTo>
                      <a:pt x="2863" y="9834"/>
                    </a:lnTo>
                    <a:lnTo>
                      <a:pt x="4256" y="9619"/>
                    </a:lnTo>
                    <a:lnTo>
                      <a:pt x="5708" y="9228"/>
                    </a:lnTo>
                    <a:lnTo>
                      <a:pt x="7075" y="8533"/>
                    </a:lnTo>
                    <a:lnTo>
                      <a:pt x="8491" y="6641"/>
                    </a:lnTo>
                    <a:cubicBezTo>
                      <a:pt x="9025" y="4398"/>
                      <a:pt x="9497" y="2243"/>
                      <a:pt x="10010" y="0"/>
                    </a:cubicBezTo>
                  </a:path>
                </a:pathLst>
              </a:custGeom>
              <a:noFill/>
              <a:ln w="25400"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AT"/>
              </a:p>
            </p:txBody>
          </p:sp>
          <p:sp>
            <p:nvSpPr>
              <p:cNvPr id="91" name="Oval 90">
                <a:extLst>
                  <a:ext uri="{FF2B5EF4-FFF2-40B4-BE49-F238E27FC236}">
                    <a16:creationId xmlns:a16="http://schemas.microsoft.com/office/drawing/2014/main" id="{FE834B33-8D03-4108-91E5-A685FCABD120}"/>
                  </a:ext>
                </a:extLst>
              </p:cNvPr>
              <p:cNvSpPr/>
              <p:nvPr/>
            </p:nvSpPr>
            <p:spPr>
              <a:xfrm>
                <a:off x="7253711" y="2409096"/>
                <a:ext cx="124574" cy="1397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GB" altLang="de-DE">
                  <a:solidFill>
                    <a:srgbClr val="FFFFFF"/>
                  </a:solidFill>
                </a:endParaRPr>
              </a:p>
            </p:txBody>
          </p:sp>
          <p:sp>
            <p:nvSpPr>
              <p:cNvPr id="92" name="Oval 91">
                <a:extLst>
                  <a:ext uri="{FF2B5EF4-FFF2-40B4-BE49-F238E27FC236}">
                    <a16:creationId xmlns:a16="http://schemas.microsoft.com/office/drawing/2014/main" id="{1DFFB7F7-959F-4020-88FB-3DF824D42F2E}"/>
                  </a:ext>
                </a:extLst>
              </p:cNvPr>
              <p:cNvSpPr/>
              <p:nvPr/>
            </p:nvSpPr>
            <p:spPr>
              <a:xfrm>
                <a:off x="6395526" y="4414108"/>
                <a:ext cx="124574" cy="1397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GB" altLang="de-DE">
                  <a:solidFill>
                    <a:srgbClr val="FFFFFF"/>
                  </a:solidFill>
                </a:endParaRPr>
              </a:p>
            </p:txBody>
          </p:sp>
          <p:sp>
            <p:nvSpPr>
              <p:cNvPr id="93" name="Oval 92">
                <a:extLst>
                  <a:ext uri="{FF2B5EF4-FFF2-40B4-BE49-F238E27FC236}">
                    <a16:creationId xmlns:a16="http://schemas.microsoft.com/office/drawing/2014/main" id="{5A3610BB-F2E8-42A7-8123-32C3463BBDA6}"/>
                  </a:ext>
                </a:extLst>
              </p:cNvPr>
              <p:cNvSpPr/>
              <p:nvPr/>
            </p:nvSpPr>
            <p:spPr>
              <a:xfrm>
                <a:off x="5606549" y="4969733"/>
                <a:ext cx="121807" cy="13811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GB" altLang="de-DE">
                  <a:solidFill>
                    <a:srgbClr val="FFFFFF"/>
                  </a:solidFill>
                </a:endParaRPr>
              </a:p>
            </p:txBody>
          </p:sp>
          <p:sp>
            <p:nvSpPr>
              <p:cNvPr id="94" name="Oval 93">
                <a:extLst>
                  <a:ext uri="{FF2B5EF4-FFF2-40B4-BE49-F238E27FC236}">
                    <a16:creationId xmlns:a16="http://schemas.microsoft.com/office/drawing/2014/main" id="{65E82151-9CA1-47D8-83E5-A780F031803B}"/>
                  </a:ext>
                </a:extLst>
              </p:cNvPr>
              <p:cNvSpPr/>
              <p:nvPr/>
            </p:nvSpPr>
            <p:spPr>
              <a:xfrm>
                <a:off x="4842488" y="5174521"/>
                <a:ext cx="124576" cy="13811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GB" altLang="de-DE">
                  <a:solidFill>
                    <a:srgbClr val="FFFFFF"/>
                  </a:solidFill>
                </a:endParaRPr>
              </a:p>
            </p:txBody>
          </p:sp>
          <p:sp>
            <p:nvSpPr>
              <p:cNvPr id="95" name="Oval 94">
                <a:extLst>
                  <a:ext uri="{FF2B5EF4-FFF2-40B4-BE49-F238E27FC236}">
                    <a16:creationId xmlns:a16="http://schemas.microsoft.com/office/drawing/2014/main" id="{E05BD3C2-D482-4C83-9A42-8CC5BC56D6CE}"/>
                  </a:ext>
                </a:extLst>
              </p:cNvPr>
              <p:cNvSpPr/>
              <p:nvPr/>
            </p:nvSpPr>
            <p:spPr>
              <a:xfrm>
                <a:off x="4042439" y="5291996"/>
                <a:ext cx="124574" cy="13811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GB" altLang="de-DE">
                  <a:solidFill>
                    <a:srgbClr val="FFFFFF"/>
                  </a:solidFill>
                </a:endParaRPr>
              </a:p>
            </p:txBody>
          </p:sp>
          <p:sp>
            <p:nvSpPr>
              <p:cNvPr id="96" name="Oval 95">
                <a:extLst>
                  <a:ext uri="{FF2B5EF4-FFF2-40B4-BE49-F238E27FC236}">
                    <a16:creationId xmlns:a16="http://schemas.microsoft.com/office/drawing/2014/main" id="{15A67C2F-6FCD-4EE5-AAA4-766C44A50BB4}"/>
                  </a:ext>
                </a:extLst>
              </p:cNvPr>
              <p:cNvSpPr/>
              <p:nvPr/>
            </p:nvSpPr>
            <p:spPr>
              <a:xfrm>
                <a:off x="3245158" y="5352321"/>
                <a:ext cx="124574" cy="13811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GB" altLang="de-DE">
                  <a:solidFill>
                    <a:srgbClr val="FFFFFF"/>
                  </a:solidFill>
                </a:endParaRPr>
              </a:p>
            </p:txBody>
          </p:sp>
          <p:sp>
            <p:nvSpPr>
              <p:cNvPr id="97" name="Oval 96">
                <a:extLst>
                  <a:ext uri="{FF2B5EF4-FFF2-40B4-BE49-F238E27FC236}">
                    <a16:creationId xmlns:a16="http://schemas.microsoft.com/office/drawing/2014/main" id="{44546095-6AF6-4BBC-9514-EAA5FF360DA1}"/>
                  </a:ext>
                </a:extLst>
              </p:cNvPr>
              <p:cNvSpPr/>
              <p:nvPr/>
            </p:nvSpPr>
            <p:spPr>
              <a:xfrm>
                <a:off x="2458950" y="5392008"/>
                <a:ext cx="124574" cy="1397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GB" altLang="de-DE">
                  <a:solidFill>
                    <a:srgbClr val="FFFFFF"/>
                  </a:solidFill>
                </a:endParaRPr>
              </a:p>
            </p:txBody>
          </p:sp>
          <p:sp>
            <p:nvSpPr>
              <p:cNvPr id="98" name="Oval 97">
                <a:extLst>
                  <a:ext uri="{FF2B5EF4-FFF2-40B4-BE49-F238E27FC236}">
                    <a16:creationId xmlns:a16="http://schemas.microsoft.com/office/drawing/2014/main" id="{94C88758-C82D-4249-90AB-B9212FC50E8A}"/>
                  </a:ext>
                </a:extLst>
              </p:cNvPr>
              <p:cNvSpPr/>
              <p:nvPr/>
            </p:nvSpPr>
            <p:spPr>
              <a:xfrm>
                <a:off x="1661669" y="5406296"/>
                <a:ext cx="124574" cy="13811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GB" altLang="de-DE">
                  <a:solidFill>
                    <a:srgbClr val="FFFFFF"/>
                  </a:solidFill>
                </a:endParaRPr>
              </a:p>
            </p:txBody>
          </p:sp>
        </p:grpSp>
        <p:sp>
          <p:nvSpPr>
            <p:cNvPr id="63501" name="Text Box 14">
              <a:extLst>
                <a:ext uri="{FF2B5EF4-FFF2-40B4-BE49-F238E27FC236}">
                  <a16:creationId xmlns:a16="http://schemas.microsoft.com/office/drawing/2014/main" id="{C8C17B03-4B21-4D19-8CC5-A2D1A5CA7242}"/>
                </a:ext>
              </a:extLst>
            </p:cNvPr>
            <p:cNvSpPr txBox="1">
              <a:spLocks noChangeArrowheads="1"/>
            </p:cNvSpPr>
            <p:nvPr/>
          </p:nvSpPr>
          <p:spPr bwMode="auto">
            <a:xfrm>
              <a:off x="3630" y="2692"/>
              <a:ext cx="86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buClrTx/>
                <a:buFontTx/>
                <a:buNone/>
              </a:pPr>
              <a:r>
                <a:rPr lang="en-US" altLang="de-DE" sz="1600" b="1"/>
                <a:t>RR = 62%</a:t>
              </a:r>
              <a:br>
                <a:rPr lang="en-US" altLang="de-DE" sz="1600" b="1"/>
              </a:br>
              <a:r>
                <a:rPr lang="en-US" altLang="de-DE" sz="1200" b="1" i="1"/>
                <a:t> p </a:t>
              </a:r>
              <a:r>
                <a:rPr lang="en-US" altLang="de-DE" sz="1200" b="1"/>
                <a:t>= 0,0065</a:t>
              </a:r>
            </a:p>
          </p:txBody>
        </p:sp>
        <p:sp>
          <p:nvSpPr>
            <p:cNvPr id="63502" name="Text Box 24">
              <a:extLst>
                <a:ext uri="{FF2B5EF4-FFF2-40B4-BE49-F238E27FC236}">
                  <a16:creationId xmlns:a16="http://schemas.microsoft.com/office/drawing/2014/main" id="{DB382922-9C10-49FE-BA48-6CF7A91B7FDA}"/>
                </a:ext>
              </a:extLst>
            </p:cNvPr>
            <p:cNvSpPr txBox="1">
              <a:spLocks noChangeArrowheads="1"/>
            </p:cNvSpPr>
            <p:nvPr/>
          </p:nvSpPr>
          <p:spPr bwMode="auto">
            <a:xfrm>
              <a:off x="669" y="1837"/>
              <a:ext cx="81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buClrTx/>
                <a:buFontTx/>
                <a:buNone/>
              </a:pPr>
              <a:r>
                <a:rPr lang="en-US" altLang="de-DE" sz="1600" b="1"/>
                <a:t>RR = 70%</a:t>
              </a:r>
              <a:br>
                <a:rPr lang="en-US" altLang="de-DE" sz="1600" b="1"/>
              </a:br>
              <a:r>
                <a:rPr lang="en-US" altLang="de-DE" sz="1200" b="1" i="1"/>
                <a:t>p </a:t>
              </a:r>
              <a:r>
                <a:rPr lang="en-US" altLang="de-DE" sz="1200" b="1"/>
                <a:t>&lt; 0,001</a:t>
              </a:r>
            </a:p>
          </p:txBody>
        </p:sp>
        <p:cxnSp>
          <p:nvCxnSpPr>
            <p:cNvPr id="30" name="Straight Connector 29">
              <a:extLst>
                <a:ext uri="{FF2B5EF4-FFF2-40B4-BE49-F238E27FC236}">
                  <a16:creationId xmlns:a16="http://schemas.microsoft.com/office/drawing/2014/main" id="{39245AA5-FED4-4E19-9D44-90521EAC238F}"/>
                </a:ext>
              </a:extLst>
            </p:cNvPr>
            <p:cNvCxnSpPr/>
            <p:nvPr/>
          </p:nvCxnSpPr>
          <p:spPr bwMode="auto">
            <a:xfrm rot="5400000" flipH="1" flipV="1">
              <a:off x="1570" y="2491"/>
              <a:ext cx="2139" cy="14"/>
            </a:xfrm>
            <a:prstGeom prst="line">
              <a:avLst/>
            </a:prstGeom>
            <a:solidFill>
              <a:schemeClr val="accent1">
                <a:alpha val="50000"/>
              </a:schemeClr>
            </a:solidFill>
            <a:ln w="19050" cap="flat" cmpd="sng" algn="ctr">
              <a:solidFill>
                <a:schemeClr val="accent3">
                  <a:lumMod val="60000"/>
                  <a:lumOff val="40000"/>
                </a:schemeClr>
              </a:solidFill>
              <a:prstDash val="solid"/>
              <a:round/>
              <a:headEnd type="none" w="med" len="med"/>
              <a:tailEnd type="none" w="med" len="med"/>
            </a:ln>
            <a:effectLst/>
          </p:spPr>
        </p:cxnSp>
        <p:sp>
          <p:nvSpPr>
            <p:cNvPr id="63504" name="TextBox 33">
              <a:extLst>
                <a:ext uri="{FF2B5EF4-FFF2-40B4-BE49-F238E27FC236}">
                  <a16:creationId xmlns:a16="http://schemas.microsoft.com/office/drawing/2014/main" id="{BA3F4AF1-DD3A-4A5B-8173-AF0A805DFACA}"/>
                </a:ext>
              </a:extLst>
            </p:cNvPr>
            <p:cNvSpPr txBox="1">
              <a:spLocks noChangeArrowheads="1"/>
            </p:cNvSpPr>
            <p:nvPr/>
          </p:nvSpPr>
          <p:spPr bwMode="auto">
            <a:xfrm>
              <a:off x="728" y="1116"/>
              <a:ext cx="15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de-DE" sz="1800" b="1">
                  <a:solidFill>
                    <a:srgbClr val="4AC1BE"/>
                  </a:solidFill>
                </a:rPr>
                <a:t>Vertebrale Frakturen</a:t>
              </a:r>
            </a:p>
          </p:txBody>
        </p:sp>
        <p:sp>
          <p:nvSpPr>
            <p:cNvPr id="63505" name="TextBox 34">
              <a:extLst>
                <a:ext uri="{FF2B5EF4-FFF2-40B4-BE49-F238E27FC236}">
                  <a16:creationId xmlns:a16="http://schemas.microsoft.com/office/drawing/2014/main" id="{DEF52613-CBFC-45B3-B0A2-2069D091890C}"/>
                </a:ext>
              </a:extLst>
            </p:cNvPr>
            <p:cNvSpPr txBox="1">
              <a:spLocks noChangeArrowheads="1"/>
            </p:cNvSpPr>
            <p:nvPr/>
          </p:nvSpPr>
          <p:spPr bwMode="auto">
            <a:xfrm>
              <a:off x="3157" y="1116"/>
              <a:ext cx="10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de-DE" sz="1800" b="1">
                  <a:solidFill>
                    <a:srgbClr val="FFC000"/>
                  </a:solidFill>
                </a:rPr>
                <a:t>Hüftfrakturen</a:t>
              </a:r>
            </a:p>
          </p:txBody>
        </p:sp>
        <p:sp>
          <p:nvSpPr>
            <p:cNvPr id="63506" name="Text Box 24">
              <a:extLst>
                <a:ext uri="{FF2B5EF4-FFF2-40B4-BE49-F238E27FC236}">
                  <a16:creationId xmlns:a16="http://schemas.microsoft.com/office/drawing/2014/main" id="{1F521D2B-C5AA-428B-9065-2B56387F1D12}"/>
                </a:ext>
              </a:extLst>
            </p:cNvPr>
            <p:cNvSpPr txBox="1">
              <a:spLocks noChangeArrowheads="1"/>
            </p:cNvSpPr>
            <p:nvPr/>
          </p:nvSpPr>
          <p:spPr bwMode="auto">
            <a:xfrm>
              <a:off x="1707" y="1424"/>
              <a:ext cx="81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buClrTx/>
                <a:buFontTx/>
                <a:buNone/>
              </a:pPr>
              <a:r>
                <a:rPr lang="en-US" altLang="de-DE" sz="1600" b="1"/>
                <a:t>RR = 64%</a:t>
              </a:r>
              <a:br>
                <a:rPr lang="en-US" altLang="de-DE" sz="1600" b="1"/>
              </a:br>
              <a:r>
                <a:rPr lang="en-US" altLang="de-DE" sz="1200" b="1" i="1"/>
                <a:t> p </a:t>
              </a:r>
              <a:r>
                <a:rPr lang="en-US" altLang="de-DE" sz="1200" b="1"/>
                <a:t>&lt; 0,001</a:t>
              </a:r>
            </a:p>
          </p:txBody>
        </p:sp>
        <p:sp>
          <p:nvSpPr>
            <p:cNvPr id="63507" name="Text Box 14">
              <a:extLst>
                <a:ext uri="{FF2B5EF4-FFF2-40B4-BE49-F238E27FC236}">
                  <a16:creationId xmlns:a16="http://schemas.microsoft.com/office/drawing/2014/main" id="{CBCA086C-180B-4A62-86FA-91871C6F192E}"/>
                </a:ext>
              </a:extLst>
            </p:cNvPr>
            <p:cNvSpPr txBox="1">
              <a:spLocks noChangeArrowheads="1"/>
            </p:cNvSpPr>
            <p:nvPr/>
          </p:nvSpPr>
          <p:spPr bwMode="auto">
            <a:xfrm>
              <a:off x="2692" y="3035"/>
              <a:ext cx="86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buClrTx/>
                <a:buFontTx/>
                <a:buNone/>
              </a:pPr>
              <a:r>
                <a:rPr lang="en-US" altLang="de-DE" sz="1600" b="1"/>
                <a:t>RR = 6%</a:t>
              </a:r>
              <a:br>
                <a:rPr lang="en-US" altLang="de-DE" sz="1600" b="1"/>
              </a:br>
              <a:r>
                <a:rPr lang="en-US" altLang="de-DE" sz="1200" b="1" i="1"/>
                <a:t> p </a:t>
              </a:r>
              <a:r>
                <a:rPr lang="en-US" altLang="de-DE" sz="1200" b="1"/>
                <a:t>= 0,8490</a:t>
              </a:r>
            </a:p>
          </p:txBody>
        </p:sp>
        <p:sp>
          <p:nvSpPr>
            <p:cNvPr id="63508" name="Rectangle 46">
              <a:extLst>
                <a:ext uri="{FF2B5EF4-FFF2-40B4-BE49-F238E27FC236}">
                  <a16:creationId xmlns:a16="http://schemas.microsoft.com/office/drawing/2014/main" id="{27AF9FF0-6C4C-46D4-AF1C-544CF5C23FF3}"/>
                </a:ext>
              </a:extLst>
            </p:cNvPr>
            <p:cNvSpPr>
              <a:spLocks noChangeArrowheads="1"/>
            </p:cNvSpPr>
            <p:nvPr/>
          </p:nvSpPr>
          <p:spPr bwMode="auto">
            <a:xfrm>
              <a:off x="3198" y="1290"/>
              <a:ext cx="9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a:buClr>
                  <a:srgbClr val="A6D6EE"/>
                </a:buClr>
                <a:buFontTx/>
                <a:buNone/>
              </a:pPr>
              <a:r>
                <a:rPr lang="en-US" altLang="de-DE" sz="1200" b="1">
                  <a:solidFill>
                    <a:srgbClr val="FFC000"/>
                  </a:solidFill>
                </a:rPr>
                <a:t> p </a:t>
              </a:r>
              <a:r>
                <a:rPr lang="en-US" altLang="de-DE" sz="1200" b="1" baseline="-25000">
                  <a:solidFill>
                    <a:srgbClr val="FFC000"/>
                  </a:solidFill>
                </a:rPr>
                <a:t>Interaktion</a:t>
              </a:r>
              <a:r>
                <a:rPr lang="en-US" altLang="de-DE" sz="1200" b="1">
                  <a:solidFill>
                    <a:srgbClr val="FFC000"/>
                  </a:solidFill>
                </a:rPr>
                <a:t> = 0,0714</a:t>
              </a:r>
            </a:p>
          </p:txBody>
        </p:sp>
        <p:sp>
          <p:nvSpPr>
            <p:cNvPr id="63509" name="Rectangle 47">
              <a:extLst>
                <a:ext uri="{FF2B5EF4-FFF2-40B4-BE49-F238E27FC236}">
                  <a16:creationId xmlns:a16="http://schemas.microsoft.com/office/drawing/2014/main" id="{D6FD090D-41CE-4CFF-BDC1-E34829CB7EEA}"/>
                </a:ext>
              </a:extLst>
            </p:cNvPr>
            <p:cNvSpPr>
              <a:spLocks noChangeArrowheads="1"/>
            </p:cNvSpPr>
            <p:nvPr/>
          </p:nvSpPr>
          <p:spPr bwMode="auto">
            <a:xfrm>
              <a:off x="1039" y="1290"/>
              <a:ext cx="940"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a:buClr>
                  <a:srgbClr val="A6D6EE"/>
                </a:buClr>
                <a:buFontTx/>
                <a:buNone/>
              </a:pPr>
              <a:r>
                <a:rPr lang="en-US" altLang="de-DE" sz="1200" b="1">
                  <a:solidFill>
                    <a:srgbClr val="4AC1BE"/>
                  </a:solidFill>
                </a:rPr>
                <a:t>p </a:t>
              </a:r>
              <a:r>
                <a:rPr lang="en-US" altLang="de-DE" sz="1200" b="1" baseline="-25000">
                  <a:solidFill>
                    <a:srgbClr val="4AC1BE"/>
                  </a:solidFill>
                </a:rPr>
                <a:t>Interaktion</a:t>
              </a:r>
              <a:r>
                <a:rPr lang="en-US" altLang="de-DE" sz="1200" b="1">
                  <a:solidFill>
                    <a:srgbClr val="4AC1BE"/>
                  </a:solidFill>
                </a:rPr>
                <a:t> = 0,4822</a:t>
              </a:r>
            </a:p>
          </p:txBody>
        </p:sp>
        <p:grpSp>
          <p:nvGrpSpPr>
            <p:cNvPr id="63510" name="Group 98">
              <a:extLst>
                <a:ext uri="{FF2B5EF4-FFF2-40B4-BE49-F238E27FC236}">
                  <a16:creationId xmlns:a16="http://schemas.microsoft.com/office/drawing/2014/main" id="{6BE89B9C-A95A-4B45-936D-E9DB78EC47C7}"/>
                </a:ext>
              </a:extLst>
            </p:cNvPr>
            <p:cNvGrpSpPr>
              <a:grpSpLocks/>
            </p:cNvGrpSpPr>
            <p:nvPr/>
          </p:nvGrpSpPr>
          <p:grpSpPr bwMode="auto">
            <a:xfrm>
              <a:off x="674" y="1500"/>
              <a:ext cx="1801" cy="1837"/>
              <a:chOff x="1590750" y="2413859"/>
              <a:chExt cx="4631975" cy="2916237"/>
            </a:xfrm>
          </p:grpSpPr>
          <p:cxnSp>
            <p:nvCxnSpPr>
              <p:cNvPr id="63587" name="Straight Connector 6">
                <a:extLst>
                  <a:ext uri="{FF2B5EF4-FFF2-40B4-BE49-F238E27FC236}">
                    <a16:creationId xmlns:a16="http://schemas.microsoft.com/office/drawing/2014/main" id="{EC8FCD8A-E159-4AC0-AA8B-DECE419706E4}"/>
                  </a:ext>
                </a:extLst>
              </p:cNvPr>
              <p:cNvCxnSpPr>
                <a:cxnSpLocks noChangeShapeType="1"/>
              </p:cNvCxnSpPr>
              <p:nvPr/>
            </p:nvCxnSpPr>
            <p:spPr bwMode="auto">
              <a:xfrm flipH="1">
                <a:off x="5656764" y="2413859"/>
                <a:ext cx="565961" cy="684212"/>
              </a:xfrm>
              <a:prstGeom prst="line">
                <a:avLst/>
              </a:prstGeom>
              <a:noFill/>
              <a:ln w="25400" algn="ctr">
                <a:solidFill>
                  <a:srgbClr val="66FFFF"/>
                </a:solidFill>
                <a:prstDash val="sysDash"/>
                <a:round/>
                <a:headEnd/>
                <a:tailEnd/>
              </a:ln>
              <a:extLst>
                <a:ext uri="{909E8E84-426E-40DD-AFC4-6F175D3DCCD1}">
                  <a14:hiddenFill xmlns:a14="http://schemas.microsoft.com/office/drawing/2010/main">
                    <a:noFill/>
                  </a14:hiddenFill>
                </a:ext>
              </a:extLst>
            </p:spPr>
          </p:cxnSp>
          <p:sp>
            <p:nvSpPr>
              <p:cNvPr id="63588" name="Oval 101">
                <a:extLst>
                  <a:ext uri="{FF2B5EF4-FFF2-40B4-BE49-F238E27FC236}">
                    <a16:creationId xmlns:a16="http://schemas.microsoft.com/office/drawing/2014/main" id="{EC7100D5-AE55-45BB-B4B3-A1EA2568F65A}"/>
                  </a:ext>
                </a:extLst>
              </p:cNvPr>
              <p:cNvSpPr>
                <a:spLocks noChangeArrowheads="1"/>
              </p:cNvSpPr>
              <p:nvPr/>
            </p:nvSpPr>
            <p:spPr bwMode="auto">
              <a:xfrm>
                <a:off x="5551081" y="3080609"/>
                <a:ext cx="123761" cy="139700"/>
              </a:xfrm>
              <a:prstGeom prst="ellipse">
                <a:avLst/>
              </a:prstGeom>
              <a:solidFill>
                <a:srgbClr val="66FFFF"/>
              </a:solidFill>
              <a:ln w="25400" algn="ctr">
                <a:solidFill>
                  <a:srgbClr val="66FFFF"/>
                </a:solidFill>
                <a:round/>
                <a:headEnd/>
                <a:tailEnd/>
              </a:ln>
            </p:spPr>
            <p:txBody>
              <a:bodyPr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en-GB" altLang="de-DE" sz="1800">
                  <a:solidFill>
                    <a:srgbClr val="FFFFFF"/>
                  </a:solidFill>
                </a:endParaRPr>
              </a:p>
            </p:txBody>
          </p:sp>
          <p:sp>
            <p:nvSpPr>
              <p:cNvPr id="63589" name="Oval 102">
                <a:extLst>
                  <a:ext uri="{FF2B5EF4-FFF2-40B4-BE49-F238E27FC236}">
                    <a16:creationId xmlns:a16="http://schemas.microsoft.com/office/drawing/2014/main" id="{154EF939-C9DA-456B-B806-E764F6FA3AB7}"/>
                  </a:ext>
                </a:extLst>
              </p:cNvPr>
              <p:cNvSpPr>
                <a:spLocks noChangeArrowheads="1"/>
              </p:cNvSpPr>
              <p:nvPr/>
            </p:nvSpPr>
            <p:spPr bwMode="auto">
              <a:xfrm>
                <a:off x="1590750" y="5191984"/>
                <a:ext cx="123761" cy="138112"/>
              </a:xfrm>
              <a:prstGeom prst="ellipse">
                <a:avLst/>
              </a:prstGeom>
              <a:solidFill>
                <a:srgbClr val="66FFFF"/>
              </a:solidFill>
              <a:ln w="25400" algn="ctr">
                <a:solidFill>
                  <a:srgbClr val="66FFFF"/>
                </a:solidFill>
                <a:round/>
                <a:headEnd/>
                <a:tailEnd/>
              </a:ln>
            </p:spPr>
            <p:txBody>
              <a:bodyPr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en-GB" altLang="de-DE" sz="1800">
                  <a:solidFill>
                    <a:srgbClr val="FFC000"/>
                  </a:solidFill>
                </a:endParaRPr>
              </a:p>
            </p:txBody>
          </p:sp>
          <p:sp>
            <p:nvSpPr>
              <p:cNvPr id="63590" name="Oval 103">
                <a:extLst>
                  <a:ext uri="{FF2B5EF4-FFF2-40B4-BE49-F238E27FC236}">
                    <a16:creationId xmlns:a16="http://schemas.microsoft.com/office/drawing/2014/main" id="{9DF29865-0EDD-41D5-82B5-FE50F968BF90}"/>
                  </a:ext>
                </a:extLst>
              </p:cNvPr>
              <p:cNvSpPr>
                <a:spLocks noChangeArrowheads="1"/>
              </p:cNvSpPr>
              <p:nvPr/>
            </p:nvSpPr>
            <p:spPr bwMode="auto">
              <a:xfrm>
                <a:off x="2409794" y="4991959"/>
                <a:ext cx="123760" cy="139700"/>
              </a:xfrm>
              <a:prstGeom prst="ellipse">
                <a:avLst/>
              </a:prstGeom>
              <a:solidFill>
                <a:srgbClr val="66FFFF"/>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en-GB" altLang="de-DE" sz="1800">
                  <a:solidFill>
                    <a:srgbClr val="FFC000"/>
                  </a:solidFill>
                </a:endParaRPr>
              </a:p>
            </p:txBody>
          </p:sp>
          <p:sp>
            <p:nvSpPr>
              <p:cNvPr id="63591" name="Oval 104">
                <a:extLst>
                  <a:ext uri="{FF2B5EF4-FFF2-40B4-BE49-F238E27FC236}">
                    <a16:creationId xmlns:a16="http://schemas.microsoft.com/office/drawing/2014/main" id="{BDE5894E-C43B-4456-BEA7-C23D3ACBD2EC}"/>
                  </a:ext>
                </a:extLst>
              </p:cNvPr>
              <p:cNvSpPr>
                <a:spLocks noChangeArrowheads="1"/>
              </p:cNvSpPr>
              <p:nvPr/>
            </p:nvSpPr>
            <p:spPr bwMode="auto">
              <a:xfrm>
                <a:off x="3177386" y="4741134"/>
                <a:ext cx="123760" cy="138112"/>
              </a:xfrm>
              <a:prstGeom prst="ellipse">
                <a:avLst/>
              </a:prstGeom>
              <a:solidFill>
                <a:srgbClr val="66FFFF"/>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en-GB" altLang="de-DE" sz="1800">
                  <a:solidFill>
                    <a:srgbClr val="FFC000"/>
                  </a:solidFill>
                </a:endParaRPr>
              </a:p>
            </p:txBody>
          </p:sp>
          <p:sp>
            <p:nvSpPr>
              <p:cNvPr id="63592" name="Oval 105">
                <a:extLst>
                  <a:ext uri="{FF2B5EF4-FFF2-40B4-BE49-F238E27FC236}">
                    <a16:creationId xmlns:a16="http://schemas.microsoft.com/office/drawing/2014/main" id="{DFF57484-B4B2-4133-BF6F-57887FD65C15}"/>
                  </a:ext>
                </a:extLst>
              </p:cNvPr>
              <p:cNvSpPr>
                <a:spLocks noChangeArrowheads="1"/>
              </p:cNvSpPr>
              <p:nvPr/>
            </p:nvSpPr>
            <p:spPr bwMode="auto">
              <a:xfrm>
                <a:off x="3970009" y="4437921"/>
                <a:ext cx="123760" cy="138113"/>
              </a:xfrm>
              <a:prstGeom prst="ellipse">
                <a:avLst/>
              </a:prstGeom>
              <a:solidFill>
                <a:srgbClr val="66FFFF"/>
              </a:solidFill>
              <a:ln w="25400" algn="ctr">
                <a:solidFill>
                  <a:srgbClr val="66FFFF"/>
                </a:solidFill>
                <a:round/>
                <a:headEnd/>
                <a:tailEnd/>
              </a:ln>
            </p:spPr>
            <p:txBody>
              <a:bodyPr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en-GB" altLang="de-DE" sz="1800">
                  <a:solidFill>
                    <a:srgbClr val="FFC000"/>
                  </a:solidFill>
                </a:endParaRPr>
              </a:p>
            </p:txBody>
          </p:sp>
          <p:sp>
            <p:nvSpPr>
              <p:cNvPr id="63593" name="Oval 106">
                <a:extLst>
                  <a:ext uri="{FF2B5EF4-FFF2-40B4-BE49-F238E27FC236}">
                    <a16:creationId xmlns:a16="http://schemas.microsoft.com/office/drawing/2014/main" id="{9F9E9BD9-1D6D-4A83-ABFF-8ADD3DF77DED}"/>
                  </a:ext>
                </a:extLst>
              </p:cNvPr>
              <p:cNvSpPr>
                <a:spLocks noChangeArrowheads="1"/>
              </p:cNvSpPr>
              <p:nvPr/>
            </p:nvSpPr>
            <p:spPr bwMode="auto">
              <a:xfrm>
                <a:off x="4764021" y="3902934"/>
                <a:ext cx="123761" cy="139700"/>
              </a:xfrm>
              <a:prstGeom prst="ellipse">
                <a:avLst/>
              </a:prstGeom>
              <a:solidFill>
                <a:srgbClr val="66FFFF"/>
              </a:solidFill>
              <a:ln w="25400" algn="ctr">
                <a:solidFill>
                  <a:srgbClr val="66FFFF"/>
                </a:solidFill>
                <a:round/>
                <a:headEnd/>
                <a:tailEnd/>
              </a:ln>
            </p:spPr>
            <p:txBody>
              <a:bodyPr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en-GB" altLang="de-DE" sz="1800">
                  <a:solidFill>
                    <a:srgbClr val="FFC000"/>
                  </a:solidFill>
                </a:endParaRPr>
              </a:p>
            </p:txBody>
          </p:sp>
          <p:sp>
            <p:nvSpPr>
              <p:cNvPr id="63594" name="Freeform 6">
                <a:extLst>
                  <a:ext uri="{FF2B5EF4-FFF2-40B4-BE49-F238E27FC236}">
                    <a16:creationId xmlns:a16="http://schemas.microsoft.com/office/drawing/2014/main" id="{413ACA35-1EF9-463E-BA7A-98CBC00A0AC3}"/>
                  </a:ext>
                </a:extLst>
              </p:cNvPr>
              <p:cNvSpPr>
                <a:spLocks/>
              </p:cNvSpPr>
              <p:nvPr/>
            </p:nvSpPr>
            <p:spPr bwMode="auto">
              <a:xfrm>
                <a:off x="1665841" y="3147284"/>
                <a:ext cx="3936692" cy="2108200"/>
              </a:xfrm>
              <a:custGeom>
                <a:avLst/>
                <a:gdLst>
                  <a:gd name="T0" fmla="*/ 0 w 10000"/>
                  <a:gd name="T1" fmla="*/ 2147483646 h 10000"/>
                  <a:gd name="T2" fmla="*/ 2147483646 w 10000"/>
                  <a:gd name="T3" fmla="*/ 2147483646 h 10000"/>
                  <a:gd name="T4" fmla="*/ 2147483646 w 10000"/>
                  <a:gd name="T5" fmla="*/ 2147483646 h 10000"/>
                  <a:gd name="T6" fmla="*/ 2147483646 w 10000"/>
                  <a:gd name="T7" fmla="*/ 2147483646 h 10000"/>
                  <a:gd name="T8" fmla="*/ 2147483646 w 10000"/>
                  <a:gd name="T9" fmla="*/ 2147483646 h 10000"/>
                  <a:gd name="T10" fmla="*/ 2147483646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0" y="10000"/>
                    </a:moveTo>
                    <a:lnTo>
                      <a:pt x="2026" y="9070"/>
                    </a:lnTo>
                    <a:lnTo>
                      <a:pt x="3986" y="7842"/>
                    </a:lnTo>
                    <a:lnTo>
                      <a:pt x="6026" y="6523"/>
                    </a:lnTo>
                    <a:cubicBezTo>
                      <a:pt x="6718" y="5665"/>
                      <a:pt x="7422" y="4861"/>
                      <a:pt x="8101" y="3950"/>
                    </a:cubicBezTo>
                    <a:cubicBezTo>
                      <a:pt x="8757" y="2603"/>
                      <a:pt x="9344" y="1347"/>
                      <a:pt x="10000" y="0"/>
                    </a:cubicBezTo>
                  </a:path>
                </a:pathLst>
              </a:custGeom>
              <a:noFill/>
              <a:ln w="25400" cap="flat" cmpd="sng">
                <a:solidFill>
                  <a:srgbClr val="66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AT"/>
              </a:p>
            </p:txBody>
          </p:sp>
        </p:grpSp>
        <p:grpSp>
          <p:nvGrpSpPr>
            <p:cNvPr id="63511" name="Group 118">
              <a:extLst>
                <a:ext uri="{FF2B5EF4-FFF2-40B4-BE49-F238E27FC236}">
                  <a16:creationId xmlns:a16="http://schemas.microsoft.com/office/drawing/2014/main" id="{2E645CCD-F276-4B0A-9A71-5846E552D9AC}"/>
                </a:ext>
              </a:extLst>
            </p:cNvPr>
            <p:cNvGrpSpPr>
              <a:grpSpLocks/>
            </p:cNvGrpSpPr>
            <p:nvPr/>
          </p:nvGrpSpPr>
          <p:grpSpPr bwMode="auto">
            <a:xfrm>
              <a:off x="4549" y="2318"/>
              <a:ext cx="1178" cy="402"/>
              <a:chOff x="7285885" y="1637948"/>
              <a:chExt cx="1870289" cy="638650"/>
            </a:xfrm>
          </p:grpSpPr>
          <p:grpSp>
            <p:nvGrpSpPr>
              <p:cNvPr id="63578" name="Group 108">
                <a:extLst>
                  <a:ext uri="{FF2B5EF4-FFF2-40B4-BE49-F238E27FC236}">
                    <a16:creationId xmlns:a16="http://schemas.microsoft.com/office/drawing/2014/main" id="{7D11224E-06C6-4D3F-B25D-68708E607FA5}"/>
                  </a:ext>
                </a:extLst>
              </p:cNvPr>
              <p:cNvGrpSpPr>
                <a:grpSpLocks/>
              </p:cNvGrpSpPr>
              <p:nvPr/>
            </p:nvGrpSpPr>
            <p:grpSpPr bwMode="auto">
              <a:xfrm>
                <a:off x="7348486" y="1863787"/>
                <a:ext cx="1807688" cy="412811"/>
                <a:chOff x="6877045" y="1653853"/>
                <a:chExt cx="1807688" cy="412811"/>
              </a:xfrm>
            </p:grpSpPr>
            <p:grpSp>
              <p:nvGrpSpPr>
                <p:cNvPr id="63580" name="Group 82">
                  <a:extLst>
                    <a:ext uri="{FF2B5EF4-FFF2-40B4-BE49-F238E27FC236}">
                      <a16:creationId xmlns:a16="http://schemas.microsoft.com/office/drawing/2014/main" id="{55F421CB-53B9-4CBB-A962-30F50E7A941C}"/>
                    </a:ext>
                  </a:extLst>
                </p:cNvPr>
                <p:cNvGrpSpPr>
                  <a:grpSpLocks/>
                </p:cNvGrpSpPr>
                <p:nvPr/>
              </p:nvGrpSpPr>
              <p:grpSpPr bwMode="auto">
                <a:xfrm>
                  <a:off x="6877045" y="1854388"/>
                  <a:ext cx="1215795" cy="212276"/>
                  <a:chOff x="5164978" y="1671740"/>
                  <a:chExt cx="1309807" cy="233194"/>
                </a:xfrm>
              </p:grpSpPr>
              <p:sp>
                <p:nvSpPr>
                  <p:cNvPr id="114" name="Oval 113">
                    <a:extLst>
                      <a:ext uri="{FF2B5EF4-FFF2-40B4-BE49-F238E27FC236}">
                        <a16:creationId xmlns:a16="http://schemas.microsoft.com/office/drawing/2014/main" id="{07B2B33F-1D12-4F37-9709-41B09C68F345}"/>
                      </a:ext>
                    </a:extLst>
                  </p:cNvPr>
                  <p:cNvSpPr/>
                  <p:nvPr/>
                </p:nvSpPr>
                <p:spPr>
                  <a:xfrm>
                    <a:off x="5260029" y="1721685"/>
                    <a:ext cx="152229" cy="15183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GB" altLang="de-DE" sz="1400">
                      <a:solidFill>
                        <a:srgbClr val="FFFFFF"/>
                      </a:solidFill>
                    </a:endParaRPr>
                  </a:p>
                </p:txBody>
              </p:sp>
              <p:cxnSp>
                <p:nvCxnSpPr>
                  <p:cNvPr id="115" name="Straight Connector 114">
                    <a:extLst>
                      <a:ext uri="{FF2B5EF4-FFF2-40B4-BE49-F238E27FC236}">
                        <a16:creationId xmlns:a16="http://schemas.microsoft.com/office/drawing/2014/main" id="{CB1CD67D-E3CE-44E0-A63E-F27D4D7813FA}"/>
                      </a:ext>
                    </a:extLst>
                  </p:cNvPr>
                  <p:cNvCxnSpPr/>
                  <p:nvPr/>
                </p:nvCxnSpPr>
                <p:spPr>
                  <a:xfrm>
                    <a:off x="5164244" y="1796730"/>
                    <a:ext cx="340379"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63586" name="TextBox 4">
                    <a:extLst>
                      <a:ext uri="{FF2B5EF4-FFF2-40B4-BE49-F238E27FC236}">
                        <a16:creationId xmlns:a16="http://schemas.microsoft.com/office/drawing/2014/main" id="{1A559167-72F2-4A91-B4F1-F64D6DE45D9F}"/>
                      </a:ext>
                    </a:extLst>
                  </p:cNvPr>
                  <p:cNvSpPr txBox="1">
                    <a:spLocks noChangeArrowheads="1"/>
                  </p:cNvSpPr>
                  <p:nvPr/>
                </p:nvSpPr>
                <p:spPr bwMode="auto">
                  <a:xfrm>
                    <a:off x="5583911" y="1671740"/>
                    <a:ext cx="890874" cy="23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de-DE" sz="1400"/>
                      <a:t>Hüftfraktur</a:t>
                    </a:r>
                  </a:p>
                </p:txBody>
              </p:sp>
            </p:grpSp>
            <p:sp>
              <p:nvSpPr>
                <p:cNvPr id="63581" name="Oval 74">
                  <a:extLst>
                    <a:ext uri="{FF2B5EF4-FFF2-40B4-BE49-F238E27FC236}">
                      <a16:creationId xmlns:a16="http://schemas.microsoft.com/office/drawing/2014/main" id="{C54571C6-9E2E-4388-AA7E-4F3E03A33411}"/>
                    </a:ext>
                  </a:extLst>
                </p:cNvPr>
                <p:cNvSpPr>
                  <a:spLocks noChangeArrowheads="1"/>
                </p:cNvSpPr>
                <p:nvPr/>
              </p:nvSpPr>
              <p:spPr bwMode="auto">
                <a:xfrm>
                  <a:off x="6980211" y="1701609"/>
                  <a:ext cx="141478" cy="138926"/>
                </a:xfrm>
                <a:prstGeom prst="ellipse">
                  <a:avLst/>
                </a:prstGeom>
                <a:solidFill>
                  <a:srgbClr val="66FFFF"/>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en-GB" altLang="de-DE" sz="1400">
                    <a:solidFill>
                      <a:srgbClr val="FFFFFF"/>
                    </a:solidFill>
                  </a:endParaRPr>
                </a:p>
              </p:txBody>
            </p:sp>
            <p:cxnSp>
              <p:nvCxnSpPr>
                <p:cNvPr id="63582" name="Straight Connector 78">
                  <a:extLst>
                    <a:ext uri="{FF2B5EF4-FFF2-40B4-BE49-F238E27FC236}">
                      <a16:creationId xmlns:a16="http://schemas.microsoft.com/office/drawing/2014/main" id="{B72B6F7D-7404-472F-9951-91615631AADF}"/>
                    </a:ext>
                  </a:extLst>
                </p:cNvPr>
                <p:cNvCxnSpPr>
                  <a:cxnSpLocks noChangeShapeType="1"/>
                </p:cNvCxnSpPr>
                <p:nvPr/>
              </p:nvCxnSpPr>
              <p:spPr bwMode="auto">
                <a:xfrm>
                  <a:off x="6893261" y="1771072"/>
                  <a:ext cx="315377" cy="0"/>
                </a:xfrm>
                <a:prstGeom prst="line">
                  <a:avLst/>
                </a:prstGeom>
                <a:noFill/>
                <a:ln w="25400" algn="ctr">
                  <a:solidFill>
                    <a:srgbClr val="66FFFF"/>
                  </a:solidFill>
                  <a:round/>
                  <a:headEnd/>
                  <a:tailEnd/>
                </a:ln>
                <a:extLst>
                  <a:ext uri="{909E8E84-426E-40DD-AFC4-6F175D3DCCD1}">
                    <a14:hiddenFill xmlns:a14="http://schemas.microsoft.com/office/drawing/2010/main">
                      <a:noFill/>
                    </a14:hiddenFill>
                  </a:ext>
                </a:extLst>
              </p:spPr>
            </p:cxnSp>
            <p:sp>
              <p:nvSpPr>
                <p:cNvPr id="63583" name="TextBox 4">
                  <a:extLst>
                    <a:ext uri="{FF2B5EF4-FFF2-40B4-BE49-F238E27FC236}">
                      <a16:creationId xmlns:a16="http://schemas.microsoft.com/office/drawing/2014/main" id="{9979522D-D576-4CD8-A956-4AA074277963}"/>
                    </a:ext>
                  </a:extLst>
                </p:cNvPr>
                <p:cNvSpPr txBox="1">
                  <a:spLocks noChangeArrowheads="1"/>
                </p:cNvSpPr>
                <p:nvPr/>
              </p:nvSpPr>
              <p:spPr bwMode="auto">
                <a:xfrm>
                  <a:off x="7257945" y="1653853"/>
                  <a:ext cx="1426788" cy="212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de-DE" sz="1400"/>
                    <a:t>Vertebrale</a:t>
                  </a:r>
                  <a:r>
                    <a:rPr lang="en-US" altLang="de-DE" sz="1400">
                      <a:solidFill>
                        <a:schemeClr val="bg2"/>
                      </a:solidFill>
                    </a:rPr>
                    <a:t> </a:t>
                  </a:r>
                  <a:r>
                    <a:rPr lang="en-US" altLang="de-DE" sz="1400"/>
                    <a:t>Fraktur</a:t>
                  </a:r>
                </a:p>
              </p:txBody>
            </p:sp>
          </p:grpSp>
          <p:sp>
            <p:nvSpPr>
              <p:cNvPr id="63579" name="TextBox 4">
                <a:extLst>
                  <a:ext uri="{FF2B5EF4-FFF2-40B4-BE49-F238E27FC236}">
                    <a16:creationId xmlns:a16="http://schemas.microsoft.com/office/drawing/2014/main" id="{CC302D02-DBFE-434A-8ACB-FCAC2F609D91}"/>
                  </a:ext>
                </a:extLst>
              </p:cNvPr>
              <p:cNvSpPr txBox="1">
                <a:spLocks noChangeArrowheads="1"/>
              </p:cNvSpPr>
              <p:nvPr/>
            </p:nvSpPr>
            <p:spPr bwMode="auto">
              <a:xfrm>
                <a:off x="7285885" y="1637948"/>
                <a:ext cx="1587700" cy="2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de-DE" sz="1400"/>
                  <a:t>Allgemeine Inzidenz</a:t>
                </a:r>
              </a:p>
            </p:txBody>
          </p:sp>
        </p:grpSp>
        <p:grpSp>
          <p:nvGrpSpPr>
            <p:cNvPr id="63512" name="Group 119">
              <a:extLst>
                <a:ext uri="{FF2B5EF4-FFF2-40B4-BE49-F238E27FC236}">
                  <a16:creationId xmlns:a16="http://schemas.microsoft.com/office/drawing/2014/main" id="{148FB496-AA5E-4A1A-BA7C-A7899BD76CC6}"/>
                </a:ext>
              </a:extLst>
            </p:cNvPr>
            <p:cNvGrpSpPr>
              <a:grpSpLocks/>
            </p:cNvGrpSpPr>
            <p:nvPr/>
          </p:nvGrpSpPr>
          <p:grpSpPr bwMode="auto">
            <a:xfrm>
              <a:off x="4549" y="2823"/>
              <a:ext cx="912" cy="426"/>
              <a:chOff x="7227763" y="2464746"/>
              <a:chExt cx="1448262" cy="677048"/>
            </a:xfrm>
          </p:grpSpPr>
          <p:grpSp>
            <p:nvGrpSpPr>
              <p:cNvPr id="63572" name="Group 5">
                <a:extLst>
                  <a:ext uri="{FF2B5EF4-FFF2-40B4-BE49-F238E27FC236}">
                    <a16:creationId xmlns:a16="http://schemas.microsoft.com/office/drawing/2014/main" id="{2776D670-C7E7-453A-809D-8DC222144B31}"/>
                  </a:ext>
                </a:extLst>
              </p:cNvPr>
              <p:cNvGrpSpPr>
                <a:grpSpLocks/>
              </p:cNvGrpSpPr>
              <p:nvPr/>
            </p:nvGrpSpPr>
            <p:grpSpPr bwMode="auto">
              <a:xfrm>
                <a:off x="7433011" y="2713169"/>
                <a:ext cx="1243014" cy="428625"/>
                <a:chOff x="1079" y="1355"/>
                <a:chExt cx="783" cy="270"/>
              </a:xfrm>
            </p:grpSpPr>
            <p:sp>
              <p:nvSpPr>
                <p:cNvPr id="63574" name="Rectangle 6">
                  <a:extLst>
                    <a:ext uri="{FF2B5EF4-FFF2-40B4-BE49-F238E27FC236}">
                      <a16:creationId xmlns:a16="http://schemas.microsoft.com/office/drawing/2014/main" id="{CC79B7F1-E3EE-4B70-84F1-F44BEEBF4692}"/>
                    </a:ext>
                  </a:extLst>
                </p:cNvPr>
                <p:cNvSpPr>
                  <a:spLocks noChangeArrowheads="1"/>
                </p:cNvSpPr>
                <p:nvPr/>
              </p:nvSpPr>
              <p:spPr bwMode="auto">
                <a:xfrm>
                  <a:off x="1260" y="1355"/>
                  <a:ext cx="40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de-DE" sz="1400">
                      <a:solidFill>
                        <a:srgbClr val="FFFFFF"/>
                      </a:solidFill>
                    </a:rPr>
                    <a:t>Placebo</a:t>
                  </a:r>
                </a:p>
              </p:txBody>
            </p:sp>
            <p:sp>
              <p:nvSpPr>
                <p:cNvPr id="63575" name="Rectangle 7">
                  <a:extLst>
                    <a:ext uri="{FF2B5EF4-FFF2-40B4-BE49-F238E27FC236}">
                      <a16:creationId xmlns:a16="http://schemas.microsoft.com/office/drawing/2014/main" id="{78F78556-9D27-4391-989C-E370021FA5E8}"/>
                    </a:ext>
                  </a:extLst>
                </p:cNvPr>
                <p:cNvSpPr>
                  <a:spLocks noChangeArrowheads="1"/>
                </p:cNvSpPr>
                <p:nvPr/>
              </p:nvSpPr>
              <p:spPr bwMode="auto">
                <a:xfrm>
                  <a:off x="1260" y="1491"/>
                  <a:ext cx="60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de-DE" sz="1400">
                      <a:solidFill>
                        <a:srgbClr val="FFFFFF"/>
                      </a:solidFill>
                    </a:rPr>
                    <a:t>Denosumab</a:t>
                  </a:r>
                </a:p>
              </p:txBody>
            </p:sp>
            <p:sp>
              <p:nvSpPr>
                <p:cNvPr id="6168" name="Rectangle 8" descr="Placebo bar">
                  <a:extLst>
                    <a:ext uri="{FF2B5EF4-FFF2-40B4-BE49-F238E27FC236}">
                      <a16:creationId xmlns:a16="http://schemas.microsoft.com/office/drawing/2014/main" id="{5F4DEC24-4382-4501-A581-5AE82C709965}"/>
                    </a:ext>
                  </a:extLst>
                </p:cNvPr>
                <p:cNvSpPr>
                  <a:spLocks noChangeArrowheads="1"/>
                </p:cNvSpPr>
                <p:nvPr/>
              </p:nvSpPr>
              <p:spPr bwMode="auto">
                <a:xfrm>
                  <a:off x="1079" y="1389"/>
                  <a:ext cx="90" cy="88"/>
                </a:xfrm>
                <a:prstGeom prst="rect">
                  <a:avLst/>
                </a:prstGeom>
                <a:blipFill dpi="0" rotWithShape="1">
                  <a:blip r:embed="rId4" cstate="print"/>
                  <a:srcRect/>
                  <a:stretch>
                    <a:fillRect/>
                  </a:stretch>
                </a:blipFill>
                <a:ln w="9525">
                  <a:solidFill>
                    <a:schemeClr val="bg1">
                      <a:lumMod val="40000"/>
                      <a:lumOff val="60000"/>
                    </a:schemeClr>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de-CH" altLang="de-DE" sz="1400">
                    <a:solidFill>
                      <a:srgbClr val="FFFFFF"/>
                    </a:solidFill>
                  </a:endParaRPr>
                </a:p>
              </p:txBody>
            </p:sp>
            <p:sp>
              <p:nvSpPr>
                <p:cNvPr id="63577" name="Rectangle 9">
                  <a:extLst>
                    <a:ext uri="{FF2B5EF4-FFF2-40B4-BE49-F238E27FC236}">
                      <a16:creationId xmlns:a16="http://schemas.microsoft.com/office/drawing/2014/main" id="{81D1C1A4-39A4-42EE-9956-597CAC7C0EDB}"/>
                    </a:ext>
                  </a:extLst>
                </p:cNvPr>
                <p:cNvSpPr>
                  <a:spLocks noChangeArrowheads="1"/>
                </p:cNvSpPr>
                <p:nvPr/>
              </p:nvSpPr>
              <p:spPr bwMode="auto">
                <a:xfrm>
                  <a:off x="1079" y="1520"/>
                  <a:ext cx="90" cy="9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de-CH" altLang="de-DE" sz="1400">
                    <a:solidFill>
                      <a:srgbClr val="FFFFFF"/>
                    </a:solidFill>
                  </a:endParaRPr>
                </a:p>
              </p:txBody>
            </p:sp>
          </p:grpSp>
          <p:sp>
            <p:nvSpPr>
              <p:cNvPr id="63573" name="TextBox 4">
                <a:extLst>
                  <a:ext uri="{FF2B5EF4-FFF2-40B4-BE49-F238E27FC236}">
                    <a16:creationId xmlns:a16="http://schemas.microsoft.com/office/drawing/2014/main" id="{EF166B18-638C-41A9-BC86-203E5574831E}"/>
                  </a:ext>
                </a:extLst>
              </p:cNvPr>
              <p:cNvSpPr txBox="1">
                <a:spLocks noChangeArrowheads="1"/>
              </p:cNvSpPr>
              <p:nvPr/>
            </p:nvSpPr>
            <p:spPr bwMode="auto">
              <a:xfrm>
                <a:off x="7227763" y="2464746"/>
                <a:ext cx="946450" cy="21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de-DE" sz="1400"/>
                  <a:t>Behandlung</a:t>
                </a:r>
              </a:p>
            </p:txBody>
          </p:sp>
        </p:grpSp>
        <p:pic>
          <p:nvPicPr>
            <p:cNvPr id="63513" name="Picture 52">
              <a:extLst>
                <a:ext uri="{FF2B5EF4-FFF2-40B4-BE49-F238E27FC236}">
                  <a16:creationId xmlns:a16="http://schemas.microsoft.com/office/drawing/2014/main" id="{61999046-2368-4479-BB40-98DDFE1D2F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 y="2178"/>
              <a:ext cx="365" cy="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4" name="Picture 53">
              <a:extLst>
                <a:ext uri="{FF2B5EF4-FFF2-40B4-BE49-F238E27FC236}">
                  <a16:creationId xmlns:a16="http://schemas.microsoft.com/office/drawing/2014/main" id="{8EDF4C15-AD4E-4E14-BC38-3242AEF376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 y="2178"/>
              <a:ext cx="365" cy="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15" name="Rectangle 54">
              <a:extLst>
                <a:ext uri="{FF2B5EF4-FFF2-40B4-BE49-F238E27FC236}">
                  <a16:creationId xmlns:a16="http://schemas.microsoft.com/office/drawing/2014/main" id="{65782471-B077-4D3D-BE62-E662E6375A19}"/>
                </a:ext>
              </a:extLst>
            </p:cNvPr>
            <p:cNvSpPr>
              <a:spLocks noChangeArrowheads="1"/>
            </p:cNvSpPr>
            <p:nvPr/>
          </p:nvSpPr>
          <p:spPr bwMode="auto">
            <a:xfrm>
              <a:off x="684" y="2178"/>
              <a:ext cx="365" cy="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de-DE" altLang="de-DE" sz="1800"/>
            </a:p>
          </p:txBody>
        </p:sp>
        <p:pic>
          <p:nvPicPr>
            <p:cNvPr id="63516" name="Picture 55">
              <a:extLst>
                <a:ext uri="{FF2B5EF4-FFF2-40B4-BE49-F238E27FC236}">
                  <a16:creationId xmlns:a16="http://schemas.microsoft.com/office/drawing/2014/main" id="{39D85A37-523A-4581-B84A-8DB6AB334F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67" y="1723"/>
              <a:ext cx="366" cy="1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7" name="Picture 56">
              <a:extLst>
                <a:ext uri="{FF2B5EF4-FFF2-40B4-BE49-F238E27FC236}">
                  <a16:creationId xmlns:a16="http://schemas.microsoft.com/office/drawing/2014/main" id="{EE7B5012-E10E-467F-A6C4-F1F5853D6C2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67" y="1723"/>
              <a:ext cx="366" cy="1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18" name="Rectangle 57">
              <a:extLst>
                <a:ext uri="{FF2B5EF4-FFF2-40B4-BE49-F238E27FC236}">
                  <a16:creationId xmlns:a16="http://schemas.microsoft.com/office/drawing/2014/main" id="{B2A98483-FF1E-4027-9EA4-D76BDC027E8E}"/>
                </a:ext>
              </a:extLst>
            </p:cNvPr>
            <p:cNvSpPr>
              <a:spLocks noChangeArrowheads="1"/>
            </p:cNvSpPr>
            <p:nvPr/>
          </p:nvSpPr>
          <p:spPr bwMode="auto">
            <a:xfrm>
              <a:off x="1667" y="1723"/>
              <a:ext cx="366" cy="1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de-DE" altLang="de-DE" sz="1800"/>
            </a:p>
          </p:txBody>
        </p:sp>
        <p:pic>
          <p:nvPicPr>
            <p:cNvPr id="63519" name="Picture 58">
              <a:extLst>
                <a:ext uri="{FF2B5EF4-FFF2-40B4-BE49-F238E27FC236}">
                  <a16:creationId xmlns:a16="http://schemas.microsoft.com/office/drawing/2014/main" id="{157740D9-C6CB-4BF3-A291-B91FFE73319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50" y="3425"/>
              <a:ext cx="366"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0" name="Picture 59">
              <a:extLst>
                <a:ext uri="{FF2B5EF4-FFF2-40B4-BE49-F238E27FC236}">
                  <a16:creationId xmlns:a16="http://schemas.microsoft.com/office/drawing/2014/main" id="{DE388435-3E66-4AB6-98A2-85F35AED5D0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50" y="3425"/>
              <a:ext cx="366"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21" name="Rectangle 60">
              <a:extLst>
                <a:ext uri="{FF2B5EF4-FFF2-40B4-BE49-F238E27FC236}">
                  <a16:creationId xmlns:a16="http://schemas.microsoft.com/office/drawing/2014/main" id="{C1B155EA-8714-46B0-8F6D-F4524A715589}"/>
                </a:ext>
              </a:extLst>
            </p:cNvPr>
            <p:cNvSpPr>
              <a:spLocks noChangeArrowheads="1"/>
            </p:cNvSpPr>
            <p:nvPr/>
          </p:nvSpPr>
          <p:spPr bwMode="auto">
            <a:xfrm>
              <a:off x="2650" y="3425"/>
              <a:ext cx="366"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de-DE" altLang="de-DE" sz="1800"/>
            </a:p>
          </p:txBody>
        </p:sp>
        <p:pic>
          <p:nvPicPr>
            <p:cNvPr id="63522" name="Picture 61">
              <a:extLst>
                <a:ext uri="{FF2B5EF4-FFF2-40B4-BE49-F238E27FC236}">
                  <a16:creationId xmlns:a16="http://schemas.microsoft.com/office/drawing/2014/main" id="{5B3467FF-72C5-4ECE-B0B9-F9F0139D877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34" y="3078"/>
              <a:ext cx="365"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3" name="Picture 62">
              <a:extLst>
                <a:ext uri="{FF2B5EF4-FFF2-40B4-BE49-F238E27FC236}">
                  <a16:creationId xmlns:a16="http://schemas.microsoft.com/office/drawing/2014/main" id="{7ED8BE4C-30CB-46A1-9A30-ABE05081D8F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34" y="3078"/>
              <a:ext cx="365"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24" name="Rectangle 63">
              <a:extLst>
                <a:ext uri="{FF2B5EF4-FFF2-40B4-BE49-F238E27FC236}">
                  <a16:creationId xmlns:a16="http://schemas.microsoft.com/office/drawing/2014/main" id="{9FCCADC6-37D9-4F05-91A1-87C2A1B36278}"/>
                </a:ext>
              </a:extLst>
            </p:cNvPr>
            <p:cNvSpPr>
              <a:spLocks noChangeArrowheads="1"/>
            </p:cNvSpPr>
            <p:nvPr/>
          </p:nvSpPr>
          <p:spPr bwMode="auto">
            <a:xfrm>
              <a:off x="3634" y="3078"/>
              <a:ext cx="365"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de-DE" altLang="de-DE" sz="1800"/>
            </a:p>
          </p:txBody>
        </p:sp>
        <p:sp>
          <p:nvSpPr>
            <p:cNvPr id="63525" name="Rectangle 64">
              <a:extLst>
                <a:ext uri="{FF2B5EF4-FFF2-40B4-BE49-F238E27FC236}">
                  <a16:creationId xmlns:a16="http://schemas.microsoft.com/office/drawing/2014/main" id="{A95E943A-4928-40E5-8559-53B23FA81E28}"/>
                </a:ext>
              </a:extLst>
            </p:cNvPr>
            <p:cNvSpPr>
              <a:spLocks noChangeArrowheads="1"/>
            </p:cNvSpPr>
            <p:nvPr/>
          </p:nvSpPr>
          <p:spPr bwMode="auto">
            <a:xfrm>
              <a:off x="1049" y="3144"/>
              <a:ext cx="366" cy="4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de-DE" altLang="de-DE" sz="1800"/>
            </a:p>
          </p:txBody>
        </p:sp>
        <p:sp>
          <p:nvSpPr>
            <p:cNvPr id="63526" name="Rectangle 65">
              <a:extLst>
                <a:ext uri="{FF2B5EF4-FFF2-40B4-BE49-F238E27FC236}">
                  <a16:creationId xmlns:a16="http://schemas.microsoft.com/office/drawing/2014/main" id="{8A99485A-82D5-4801-AE33-10F6C7760445}"/>
                </a:ext>
              </a:extLst>
            </p:cNvPr>
            <p:cNvSpPr>
              <a:spLocks noChangeArrowheads="1"/>
            </p:cNvSpPr>
            <p:nvPr/>
          </p:nvSpPr>
          <p:spPr bwMode="auto">
            <a:xfrm>
              <a:off x="2033" y="2928"/>
              <a:ext cx="365" cy="6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de-DE" altLang="de-DE" sz="1800"/>
            </a:p>
          </p:txBody>
        </p:sp>
        <p:sp>
          <p:nvSpPr>
            <p:cNvPr id="63527" name="Rectangle 66">
              <a:extLst>
                <a:ext uri="{FF2B5EF4-FFF2-40B4-BE49-F238E27FC236}">
                  <a16:creationId xmlns:a16="http://schemas.microsoft.com/office/drawing/2014/main" id="{0FD8BEE1-96F5-49F9-ACBC-D7595B0E8CB7}"/>
                </a:ext>
              </a:extLst>
            </p:cNvPr>
            <p:cNvSpPr>
              <a:spLocks noChangeArrowheads="1"/>
            </p:cNvSpPr>
            <p:nvPr/>
          </p:nvSpPr>
          <p:spPr bwMode="auto">
            <a:xfrm>
              <a:off x="3016" y="3443"/>
              <a:ext cx="366" cy="1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de-DE" altLang="de-DE" sz="1800"/>
            </a:p>
          </p:txBody>
        </p:sp>
        <p:sp>
          <p:nvSpPr>
            <p:cNvPr id="63528" name="Rectangle 67">
              <a:extLst>
                <a:ext uri="{FF2B5EF4-FFF2-40B4-BE49-F238E27FC236}">
                  <a16:creationId xmlns:a16="http://schemas.microsoft.com/office/drawing/2014/main" id="{C0F3EB4F-BC0A-40B1-9EBC-5C1904C3E7CD}"/>
                </a:ext>
              </a:extLst>
            </p:cNvPr>
            <p:cNvSpPr>
              <a:spLocks noChangeArrowheads="1"/>
            </p:cNvSpPr>
            <p:nvPr/>
          </p:nvSpPr>
          <p:spPr bwMode="auto">
            <a:xfrm>
              <a:off x="3999" y="3383"/>
              <a:ext cx="366" cy="1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de-DE" altLang="de-DE" sz="1800"/>
            </a:p>
          </p:txBody>
        </p:sp>
        <p:sp>
          <p:nvSpPr>
            <p:cNvPr id="63529" name="Line 68">
              <a:extLst>
                <a:ext uri="{FF2B5EF4-FFF2-40B4-BE49-F238E27FC236}">
                  <a16:creationId xmlns:a16="http://schemas.microsoft.com/office/drawing/2014/main" id="{CA770FB6-B3A4-4A90-B790-B114B820DCA3}"/>
                </a:ext>
              </a:extLst>
            </p:cNvPr>
            <p:cNvSpPr>
              <a:spLocks noChangeShapeType="1"/>
            </p:cNvSpPr>
            <p:nvPr/>
          </p:nvSpPr>
          <p:spPr bwMode="auto">
            <a:xfrm>
              <a:off x="558" y="1423"/>
              <a:ext cx="1" cy="215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3530" name="Line 69">
              <a:extLst>
                <a:ext uri="{FF2B5EF4-FFF2-40B4-BE49-F238E27FC236}">
                  <a16:creationId xmlns:a16="http://schemas.microsoft.com/office/drawing/2014/main" id="{C66B3319-37B3-4B83-A334-AC831D5663B6}"/>
                </a:ext>
              </a:extLst>
            </p:cNvPr>
            <p:cNvSpPr>
              <a:spLocks noChangeShapeType="1"/>
            </p:cNvSpPr>
            <p:nvPr/>
          </p:nvSpPr>
          <p:spPr bwMode="auto">
            <a:xfrm>
              <a:off x="522" y="3575"/>
              <a:ext cx="36"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3531" name="Line 70">
              <a:extLst>
                <a:ext uri="{FF2B5EF4-FFF2-40B4-BE49-F238E27FC236}">
                  <a16:creationId xmlns:a16="http://schemas.microsoft.com/office/drawing/2014/main" id="{667968BD-C5E4-4ECC-9E41-E8874226D2ED}"/>
                </a:ext>
              </a:extLst>
            </p:cNvPr>
            <p:cNvSpPr>
              <a:spLocks noChangeShapeType="1"/>
            </p:cNvSpPr>
            <p:nvPr/>
          </p:nvSpPr>
          <p:spPr bwMode="auto">
            <a:xfrm>
              <a:off x="522" y="3359"/>
              <a:ext cx="36"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3532" name="Line 71">
              <a:extLst>
                <a:ext uri="{FF2B5EF4-FFF2-40B4-BE49-F238E27FC236}">
                  <a16:creationId xmlns:a16="http://schemas.microsoft.com/office/drawing/2014/main" id="{2FD86C5C-BC69-46EA-83F3-FCC862CF3F56}"/>
                </a:ext>
              </a:extLst>
            </p:cNvPr>
            <p:cNvSpPr>
              <a:spLocks noChangeShapeType="1"/>
            </p:cNvSpPr>
            <p:nvPr/>
          </p:nvSpPr>
          <p:spPr bwMode="auto">
            <a:xfrm>
              <a:off x="522" y="3144"/>
              <a:ext cx="36"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3533" name="Line 72">
              <a:extLst>
                <a:ext uri="{FF2B5EF4-FFF2-40B4-BE49-F238E27FC236}">
                  <a16:creationId xmlns:a16="http://schemas.microsoft.com/office/drawing/2014/main" id="{6FFD613A-46AC-4423-B7E8-50F15E2033A2}"/>
                </a:ext>
              </a:extLst>
            </p:cNvPr>
            <p:cNvSpPr>
              <a:spLocks noChangeShapeType="1"/>
            </p:cNvSpPr>
            <p:nvPr/>
          </p:nvSpPr>
          <p:spPr bwMode="auto">
            <a:xfrm>
              <a:off x="522" y="2928"/>
              <a:ext cx="36"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3534" name="Line 73">
              <a:extLst>
                <a:ext uri="{FF2B5EF4-FFF2-40B4-BE49-F238E27FC236}">
                  <a16:creationId xmlns:a16="http://schemas.microsoft.com/office/drawing/2014/main" id="{8451E9DA-F20A-41D8-AB56-B69FE2DB0FA4}"/>
                </a:ext>
              </a:extLst>
            </p:cNvPr>
            <p:cNvSpPr>
              <a:spLocks noChangeShapeType="1"/>
            </p:cNvSpPr>
            <p:nvPr/>
          </p:nvSpPr>
          <p:spPr bwMode="auto">
            <a:xfrm>
              <a:off x="522" y="2712"/>
              <a:ext cx="36"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3535" name="Line 74">
              <a:extLst>
                <a:ext uri="{FF2B5EF4-FFF2-40B4-BE49-F238E27FC236}">
                  <a16:creationId xmlns:a16="http://schemas.microsoft.com/office/drawing/2014/main" id="{865BB3E6-5039-454B-BB70-B2D6F11E5CB1}"/>
                </a:ext>
              </a:extLst>
            </p:cNvPr>
            <p:cNvSpPr>
              <a:spLocks noChangeShapeType="1"/>
            </p:cNvSpPr>
            <p:nvPr/>
          </p:nvSpPr>
          <p:spPr bwMode="auto">
            <a:xfrm>
              <a:off x="522" y="2502"/>
              <a:ext cx="36"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3536" name="Line 75">
              <a:extLst>
                <a:ext uri="{FF2B5EF4-FFF2-40B4-BE49-F238E27FC236}">
                  <a16:creationId xmlns:a16="http://schemas.microsoft.com/office/drawing/2014/main" id="{DCE3729A-55EC-49A5-B285-A784DD62BA9E}"/>
                </a:ext>
              </a:extLst>
            </p:cNvPr>
            <p:cNvSpPr>
              <a:spLocks noChangeShapeType="1"/>
            </p:cNvSpPr>
            <p:nvPr/>
          </p:nvSpPr>
          <p:spPr bwMode="auto">
            <a:xfrm>
              <a:off x="522" y="2286"/>
              <a:ext cx="36"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3537" name="Line 76">
              <a:extLst>
                <a:ext uri="{FF2B5EF4-FFF2-40B4-BE49-F238E27FC236}">
                  <a16:creationId xmlns:a16="http://schemas.microsoft.com/office/drawing/2014/main" id="{4BFA2631-4710-4901-9BE8-2D8D78248581}"/>
                </a:ext>
              </a:extLst>
            </p:cNvPr>
            <p:cNvSpPr>
              <a:spLocks noChangeShapeType="1"/>
            </p:cNvSpPr>
            <p:nvPr/>
          </p:nvSpPr>
          <p:spPr bwMode="auto">
            <a:xfrm>
              <a:off x="522" y="2070"/>
              <a:ext cx="36"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3538" name="Line 77">
              <a:extLst>
                <a:ext uri="{FF2B5EF4-FFF2-40B4-BE49-F238E27FC236}">
                  <a16:creationId xmlns:a16="http://schemas.microsoft.com/office/drawing/2014/main" id="{7C663318-2AEA-44DA-9B55-CD41771DB166}"/>
                </a:ext>
              </a:extLst>
            </p:cNvPr>
            <p:cNvSpPr>
              <a:spLocks noChangeShapeType="1"/>
            </p:cNvSpPr>
            <p:nvPr/>
          </p:nvSpPr>
          <p:spPr bwMode="auto">
            <a:xfrm>
              <a:off x="522" y="1855"/>
              <a:ext cx="36"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3539" name="Line 78">
              <a:extLst>
                <a:ext uri="{FF2B5EF4-FFF2-40B4-BE49-F238E27FC236}">
                  <a16:creationId xmlns:a16="http://schemas.microsoft.com/office/drawing/2014/main" id="{F0CCE8EB-81C6-4A0C-9A7E-1A2F196514A6}"/>
                </a:ext>
              </a:extLst>
            </p:cNvPr>
            <p:cNvSpPr>
              <a:spLocks noChangeShapeType="1"/>
            </p:cNvSpPr>
            <p:nvPr/>
          </p:nvSpPr>
          <p:spPr bwMode="auto">
            <a:xfrm>
              <a:off x="522" y="1639"/>
              <a:ext cx="36"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3540" name="Line 79">
              <a:extLst>
                <a:ext uri="{FF2B5EF4-FFF2-40B4-BE49-F238E27FC236}">
                  <a16:creationId xmlns:a16="http://schemas.microsoft.com/office/drawing/2014/main" id="{55A00F45-1CB5-4D9D-9D66-92E68C635383}"/>
                </a:ext>
              </a:extLst>
            </p:cNvPr>
            <p:cNvSpPr>
              <a:spLocks noChangeShapeType="1"/>
            </p:cNvSpPr>
            <p:nvPr/>
          </p:nvSpPr>
          <p:spPr bwMode="auto">
            <a:xfrm>
              <a:off x="522" y="1423"/>
              <a:ext cx="36"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3541" name="Line 80">
              <a:extLst>
                <a:ext uri="{FF2B5EF4-FFF2-40B4-BE49-F238E27FC236}">
                  <a16:creationId xmlns:a16="http://schemas.microsoft.com/office/drawing/2014/main" id="{5A36F2AD-C47E-4C92-9C14-B1C06D978001}"/>
                </a:ext>
              </a:extLst>
            </p:cNvPr>
            <p:cNvSpPr>
              <a:spLocks noChangeShapeType="1"/>
            </p:cNvSpPr>
            <p:nvPr/>
          </p:nvSpPr>
          <p:spPr bwMode="auto">
            <a:xfrm>
              <a:off x="558" y="3575"/>
              <a:ext cx="3933"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3542" name="Line 81">
              <a:extLst>
                <a:ext uri="{FF2B5EF4-FFF2-40B4-BE49-F238E27FC236}">
                  <a16:creationId xmlns:a16="http://schemas.microsoft.com/office/drawing/2014/main" id="{98447D9F-DCF2-41A5-BC7F-546BA34BCCAB}"/>
                </a:ext>
              </a:extLst>
            </p:cNvPr>
            <p:cNvSpPr>
              <a:spLocks noChangeShapeType="1"/>
            </p:cNvSpPr>
            <p:nvPr/>
          </p:nvSpPr>
          <p:spPr bwMode="auto">
            <a:xfrm flipV="1">
              <a:off x="558" y="3575"/>
              <a:ext cx="1" cy="4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3543" name="Line 82">
              <a:extLst>
                <a:ext uri="{FF2B5EF4-FFF2-40B4-BE49-F238E27FC236}">
                  <a16:creationId xmlns:a16="http://schemas.microsoft.com/office/drawing/2014/main" id="{55C3BE5A-1FD2-44DF-AC26-3E0AA33086F9}"/>
                </a:ext>
              </a:extLst>
            </p:cNvPr>
            <p:cNvSpPr>
              <a:spLocks noChangeShapeType="1"/>
            </p:cNvSpPr>
            <p:nvPr/>
          </p:nvSpPr>
          <p:spPr bwMode="auto">
            <a:xfrm flipV="1">
              <a:off x="1541" y="3575"/>
              <a:ext cx="1" cy="4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3544" name="Line 83">
              <a:extLst>
                <a:ext uri="{FF2B5EF4-FFF2-40B4-BE49-F238E27FC236}">
                  <a16:creationId xmlns:a16="http://schemas.microsoft.com/office/drawing/2014/main" id="{63EEC210-6AE4-4E76-8E55-CAE5C7CA6735}"/>
                </a:ext>
              </a:extLst>
            </p:cNvPr>
            <p:cNvSpPr>
              <a:spLocks noChangeShapeType="1"/>
            </p:cNvSpPr>
            <p:nvPr/>
          </p:nvSpPr>
          <p:spPr bwMode="auto">
            <a:xfrm flipV="1">
              <a:off x="2524" y="3575"/>
              <a:ext cx="1" cy="4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3545" name="Line 84">
              <a:extLst>
                <a:ext uri="{FF2B5EF4-FFF2-40B4-BE49-F238E27FC236}">
                  <a16:creationId xmlns:a16="http://schemas.microsoft.com/office/drawing/2014/main" id="{FDDB5DA0-EB43-434E-B9EE-70151DBD4E70}"/>
                </a:ext>
              </a:extLst>
            </p:cNvPr>
            <p:cNvSpPr>
              <a:spLocks noChangeShapeType="1"/>
            </p:cNvSpPr>
            <p:nvPr/>
          </p:nvSpPr>
          <p:spPr bwMode="auto">
            <a:xfrm flipV="1">
              <a:off x="3508" y="3575"/>
              <a:ext cx="1" cy="4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3546" name="Line 85">
              <a:extLst>
                <a:ext uri="{FF2B5EF4-FFF2-40B4-BE49-F238E27FC236}">
                  <a16:creationId xmlns:a16="http://schemas.microsoft.com/office/drawing/2014/main" id="{74B14FB3-7DC3-46D6-9215-ADCE61B77B26}"/>
                </a:ext>
              </a:extLst>
            </p:cNvPr>
            <p:cNvSpPr>
              <a:spLocks noChangeShapeType="1"/>
            </p:cNvSpPr>
            <p:nvPr/>
          </p:nvSpPr>
          <p:spPr bwMode="auto">
            <a:xfrm flipV="1">
              <a:off x="4491" y="3575"/>
              <a:ext cx="1" cy="4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3547" name="Rectangle 86">
              <a:extLst>
                <a:ext uri="{FF2B5EF4-FFF2-40B4-BE49-F238E27FC236}">
                  <a16:creationId xmlns:a16="http://schemas.microsoft.com/office/drawing/2014/main" id="{D17DC383-ED65-497B-8E66-A7BA54E10DA4}"/>
                </a:ext>
              </a:extLst>
            </p:cNvPr>
            <p:cNvSpPr>
              <a:spLocks noChangeArrowheads="1"/>
            </p:cNvSpPr>
            <p:nvPr/>
          </p:nvSpPr>
          <p:spPr bwMode="auto">
            <a:xfrm>
              <a:off x="738" y="2220"/>
              <a:ext cx="2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400" b="1">
                  <a:solidFill>
                    <a:srgbClr val="000000"/>
                  </a:solidFill>
                </a:rPr>
                <a:t>6,5%</a:t>
              </a:r>
              <a:endParaRPr lang="de-DE" altLang="de-DE" sz="1800"/>
            </a:p>
          </p:txBody>
        </p:sp>
        <p:sp>
          <p:nvSpPr>
            <p:cNvPr id="63548" name="Rectangle 87">
              <a:extLst>
                <a:ext uri="{FF2B5EF4-FFF2-40B4-BE49-F238E27FC236}">
                  <a16:creationId xmlns:a16="http://schemas.microsoft.com/office/drawing/2014/main" id="{400E5FB4-814A-4822-A81B-A0D957DE9268}"/>
                </a:ext>
              </a:extLst>
            </p:cNvPr>
            <p:cNvSpPr>
              <a:spLocks noChangeArrowheads="1"/>
            </p:cNvSpPr>
            <p:nvPr/>
          </p:nvSpPr>
          <p:spPr bwMode="auto">
            <a:xfrm>
              <a:off x="1721" y="1765"/>
              <a:ext cx="2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400" b="1">
                  <a:solidFill>
                    <a:srgbClr val="000000"/>
                  </a:solidFill>
                </a:rPr>
                <a:t>8,6%</a:t>
              </a:r>
              <a:endParaRPr lang="de-DE" altLang="de-DE" sz="1800"/>
            </a:p>
          </p:txBody>
        </p:sp>
        <p:sp>
          <p:nvSpPr>
            <p:cNvPr id="63549" name="Rectangle 88">
              <a:extLst>
                <a:ext uri="{FF2B5EF4-FFF2-40B4-BE49-F238E27FC236}">
                  <a16:creationId xmlns:a16="http://schemas.microsoft.com/office/drawing/2014/main" id="{B902F45C-D61F-43C6-98DF-506436524B49}"/>
                </a:ext>
              </a:extLst>
            </p:cNvPr>
            <p:cNvSpPr>
              <a:spLocks noChangeArrowheads="1"/>
            </p:cNvSpPr>
            <p:nvPr/>
          </p:nvSpPr>
          <p:spPr bwMode="auto">
            <a:xfrm>
              <a:off x="3687" y="3120"/>
              <a:ext cx="2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400" b="1">
                  <a:solidFill>
                    <a:srgbClr val="000000"/>
                  </a:solidFill>
                </a:rPr>
                <a:t>2,3%</a:t>
              </a:r>
              <a:endParaRPr lang="de-DE" altLang="de-DE" sz="1800"/>
            </a:p>
          </p:txBody>
        </p:sp>
        <p:sp>
          <p:nvSpPr>
            <p:cNvPr id="63550" name="Rectangle 89">
              <a:extLst>
                <a:ext uri="{FF2B5EF4-FFF2-40B4-BE49-F238E27FC236}">
                  <a16:creationId xmlns:a16="http://schemas.microsoft.com/office/drawing/2014/main" id="{635AEEFF-33D3-4767-8AF4-A00A31636C28}"/>
                </a:ext>
              </a:extLst>
            </p:cNvPr>
            <p:cNvSpPr>
              <a:spLocks noChangeArrowheads="1"/>
            </p:cNvSpPr>
            <p:nvPr/>
          </p:nvSpPr>
          <p:spPr bwMode="auto">
            <a:xfrm>
              <a:off x="2087" y="2970"/>
              <a:ext cx="2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400" b="1">
                  <a:solidFill>
                    <a:srgbClr val="000000"/>
                  </a:solidFill>
                </a:rPr>
                <a:t>3,0%</a:t>
              </a:r>
              <a:endParaRPr lang="de-DE" altLang="de-DE" sz="1800"/>
            </a:p>
          </p:txBody>
        </p:sp>
        <p:sp>
          <p:nvSpPr>
            <p:cNvPr id="63551" name="Rectangle 90">
              <a:extLst>
                <a:ext uri="{FF2B5EF4-FFF2-40B4-BE49-F238E27FC236}">
                  <a16:creationId xmlns:a16="http://schemas.microsoft.com/office/drawing/2014/main" id="{AFF5E010-6FBF-4760-A914-7DC51AD70B12}"/>
                </a:ext>
              </a:extLst>
            </p:cNvPr>
            <p:cNvSpPr>
              <a:spLocks noChangeArrowheads="1"/>
            </p:cNvSpPr>
            <p:nvPr/>
          </p:nvSpPr>
          <p:spPr bwMode="auto">
            <a:xfrm>
              <a:off x="4053" y="3407"/>
              <a:ext cx="2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400" b="1">
                  <a:solidFill>
                    <a:srgbClr val="000000"/>
                  </a:solidFill>
                </a:rPr>
                <a:t>0,9%</a:t>
              </a:r>
              <a:endParaRPr lang="de-DE" altLang="de-DE" sz="1800"/>
            </a:p>
          </p:txBody>
        </p:sp>
        <p:sp>
          <p:nvSpPr>
            <p:cNvPr id="63552" name="Rectangle 91">
              <a:extLst>
                <a:ext uri="{FF2B5EF4-FFF2-40B4-BE49-F238E27FC236}">
                  <a16:creationId xmlns:a16="http://schemas.microsoft.com/office/drawing/2014/main" id="{C010E723-5819-4BA9-8D2A-52001611432E}"/>
                </a:ext>
              </a:extLst>
            </p:cNvPr>
            <p:cNvSpPr>
              <a:spLocks noChangeArrowheads="1"/>
            </p:cNvSpPr>
            <p:nvPr/>
          </p:nvSpPr>
          <p:spPr bwMode="auto">
            <a:xfrm>
              <a:off x="2704" y="3425"/>
              <a:ext cx="2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400" b="1">
                  <a:solidFill>
                    <a:srgbClr val="000000"/>
                  </a:solidFill>
                </a:rPr>
                <a:t>0,7%</a:t>
              </a:r>
              <a:endParaRPr lang="de-DE" altLang="de-DE" sz="1800"/>
            </a:p>
          </p:txBody>
        </p:sp>
        <p:sp>
          <p:nvSpPr>
            <p:cNvPr id="63553" name="Rectangle 92">
              <a:extLst>
                <a:ext uri="{FF2B5EF4-FFF2-40B4-BE49-F238E27FC236}">
                  <a16:creationId xmlns:a16="http://schemas.microsoft.com/office/drawing/2014/main" id="{D5F5A6A9-7F44-4EA0-9F21-220314951465}"/>
                </a:ext>
              </a:extLst>
            </p:cNvPr>
            <p:cNvSpPr>
              <a:spLocks noChangeArrowheads="1"/>
            </p:cNvSpPr>
            <p:nvPr/>
          </p:nvSpPr>
          <p:spPr bwMode="auto">
            <a:xfrm>
              <a:off x="1103" y="3126"/>
              <a:ext cx="2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400" b="1">
                  <a:solidFill>
                    <a:srgbClr val="000000"/>
                  </a:solidFill>
                </a:rPr>
                <a:t>2,0%</a:t>
              </a:r>
              <a:endParaRPr lang="de-DE" altLang="de-DE" sz="1800"/>
            </a:p>
          </p:txBody>
        </p:sp>
        <p:sp>
          <p:nvSpPr>
            <p:cNvPr id="63554" name="Rectangle 93">
              <a:extLst>
                <a:ext uri="{FF2B5EF4-FFF2-40B4-BE49-F238E27FC236}">
                  <a16:creationId xmlns:a16="http://schemas.microsoft.com/office/drawing/2014/main" id="{AA4AE5C0-DAA4-480F-BD5E-B898531C12DD}"/>
                </a:ext>
              </a:extLst>
            </p:cNvPr>
            <p:cNvSpPr>
              <a:spLocks noChangeArrowheads="1"/>
            </p:cNvSpPr>
            <p:nvPr/>
          </p:nvSpPr>
          <p:spPr bwMode="auto">
            <a:xfrm>
              <a:off x="3082" y="3443"/>
              <a:ext cx="2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400" b="1">
                  <a:solidFill>
                    <a:srgbClr val="000000"/>
                  </a:solidFill>
                </a:rPr>
                <a:t>0,6%</a:t>
              </a:r>
              <a:endParaRPr lang="de-DE" altLang="de-DE" sz="1800"/>
            </a:p>
          </p:txBody>
        </p:sp>
        <p:sp>
          <p:nvSpPr>
            <p:cNvPr id="63555" name="Rectangle 94">
              <a:extLst>
                <a:ext uri="{FF2B5EF4-FFF2-40B4-BE49-F238E27FC236}">
                  <a16:creationId xmlns:a16="http://schemas.microsoft.com/office/drawing/2014/main" id="{4492B15B-E602-49DD-B974-05154DFB9DB7}"/>
                </a:ext>
              </a:extLst>
            </p:cNvPr>
            <p:cNvSpPr>
              <a:spLocks noChangeArrowheads="1"/>
            </p:cNvSpPr>
            <p:nvPr/>
          </p:nvSpPr>
          <p:spPr bwMode="auto">
            <a:xfrm>
              <a:off x="306" y="3515"/>
              <a:ext cx="1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400" b="1">
                  <a:solidFill>
                    <a:srgbClr val="FFFFFF"/>
                  </a:solidFill>
                </a:rPr>
                <a:t>0%</a:t>
              </a:r>
              <a:endParaRPr lang="de-DE" altLang="de-DE" sz="1800"/>
            </a:p>
          </p:txBody>
        </p:sp>
        <p:sp>
          <p:nvSpPr>
            <p:cNvPr id="63556" name="Rectangle 95">
              <a:extLst>
                <a:ext uri="{FF2B5EF4-FFF2-40B4-BE49-F238E27FC236}">
                  <a16:creationId xmlns:a16="http://schemas.microsoft.com/office/drawing/2014/main" id="{41633FBF-EDC6-4E14-A011-D12C9A189F3A}"/>
                </a:ext>
              </a:extLst>
            </p:cNvPr>
            <p:cNvSpPr>
              <a:spLocks noChangeArrowheads="1"/>
            </p:cNvSpPr>
            <p:nvPr/>
          </p:nvSpPr>
          <p:spPr bwMode="auto">
            <a:xfrm>
              <a:off x="306" y="3299"/>
              <a:ext cx="1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400" b="1">
                  <a:solidFill>
                    <a:srgbClr val="FFFFFF"/>
                  </a:solidFill>
                </a:rPr>
                <a:t>1%</a:t>
              </a:r>
              <a:endParaRPr lang="de-DE" altLang="de-DE" sz="1800"/>
            </a:p>
          </p:txBody>
        </p:sp>
        <p:sp>
          <p:nvSpPr>
            <p:cNvPr id="63557" name="Rectangle 96">
              <a:extLst>
                <a:ext uri="{FF2B5EF4-FFF2-40B4-BE49-F238E27FC236}">
                  <a16:creationId xmlns:a16="http://schemas.microsoft.com/office/drawing/2014/main" id="{67578323-E224-4A50-BBF7-0A0D4D16915F}"/>
                </a:ext>
              </a:extLst>
            </p:cNvPr>
            <p:cNvSpPr>
              <a:spLocks noChangeArrowheads="1"/>
            </p:cNvSpPr>
            <p:nvPr/>
          </p:nvSpPr>
          <p:spPr bwMode="auto">
            <a:xfrm>
              <a:off x="306" y="3084"/>
              <a:ext cx="1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400" b="1">
                  <a:solidFill>
                    <a:srgbClr val="FFFFFF"/>
                  </a:solidFill>
                </a:rPr>
                <a:t>2%</a:t>
              </a:r>
              <a:endParaRPr lang="de-DE" altLang="de-DE" sz="1800"/>
            </a:p>
          </p:txBody>
        </p:sp>
        <p:sp>
          <p:nvSpPr>
            <p:cNvPr id="63558" name="Rectangle 97">
              <a:extLst>
                <a:ext uri="{FF2B5EF4-FFF2-40B4-BE49-F238E27FC236}">
                  <a16:creationId xmlns:a16="http://schemas.microsoft.com/office/drawing/2014/main" id="{C500735C-5073-45FE-BCBE-3C7A1EAB4636}"/>
                </a:ext>
              </a:extLst>
            </p:cNvPr>
            <p:cNvSpPr>
              <a:spLocks noChangeArrowheads="1"/>
            </p:cNvSpPr>
            <p:nvPr/>
          </p:nvSpPr>
          <p:spPr bwMode="auto">
            <a:xfrm>
              <a:off x="306" y="2868"/>
              <a:ext cx="1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400" b="1">
                  <a:solidFill>
                    <a:srgbClr val="FFFFFF"/>
                  </a:solidFill>
                </a:rPr>
                <a:t>3%</a:t>
              </a:r>
              <a:endParaRPr lang="de-DE" altLang="de-DE" sz="1800"/>
            </a:p>
          </p:txBody>
        </p:sp>
        <p:sp>
          <p:nvSpPr>
            <p:cNvPr id="63559" name="Rectangle 98">
              <a:extLst>
                <a:ext uri="{FF2B5EF4-FFF2-40B4-BE49-F238E27FC236}">
                  <a16:creationId xmlns:a16="http://schemas.microsoft.com/office/drawing/2014/main" id="{6CEF555B-6B8C-4B44-870E-44C73B74BD2F}"/>
                </a:ext>
              </a:extLst>
            </p:cNvPr>
            <p:cNvSpPr>
              <a:spLocks noChangeArrowheads="1"/>
            </p:cNvSpPr>
            <p:nvPr/>
          </p:nvSpPr>
          <p:spPr bwMode="auto">
            <a:xfrm>
              <a:off x="306" y="2652"/>
              <a:ext cx="1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400" b="1">
                  <a:solidFill>
                    <a:srgbClr val="FFFFFF"/>
                  </a:solidFill>
                </a:rPr>
                <a:t>4%</a:t>
              </a:r>
              <a:endParaRPr lang="de-DE" altLang="de-DE" sz="1800"/>
            </a:p>
          </p:txBody>
        </p:sp>
        <p:sp>
          <p:nvSpPr>
            <p:cNvPr id="63560" name="Rectangle 99">
              <a:extLst>
                <a:ext uri="{FF2B5EF4-FFF2-40B4-BE49-F238E27FC236}">
                  <a16:creationId xmlns:a16="http://schemas.microsoft.com/office/drawing/2014/main" id="{D713A1A2-33F1-4DBE-81CA-FE98707B8556}"/>
                </a:ext>
              </a:extLst>
            </p:cNvPr>
            <p:cNvSpPr>
              <a:spLocks noChangeArrowheads="1"/>
            </p:cNvSpPr>
            <p:nvPr/>
          </p:nvSpPr>
          <p:spPr bwMode="auto">
            <a:xfrm>
              <a:off x="306" y="2442"/>
              <a:ext cx="1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400" b="1">
                  <a:solidFill>
                    <a:srgbClr val="FFFFFF"/>
                  </a:solidFill>
                </a:rPr>
                <a:t>5%</a:t>
              </a:r>
              <a:endParaRPr lang="de-DE" altLang="de-DE" sz="1800"/>
            </a:p>
          </p:txBody>
        </p:sp>
        <p:sp>
          <p:nvSpPr>
            <p:cNvPr id="63561" name="Rectangle 100">
              <a:extLst>
                <a:ext uri="{FF2B5EF4-FFF2-40B4-BE49-F238E27FC236}">
                  <a16:creationId xmlns:a16="http://schemas.microsoft.com/office/drawing/2014/main" id="{E91662E8-98CC-4173-91D4-DBF340570F78}"/>
                </a:ext>
              </a:extLst>
            </p:cNvPr>
            <p:cNvSpPr>
              <a:spLocks noChangeArrowheads="1"/>
            </p:cNvSpPr>
            <p:nvPr/>
          </p:nvSpPr>
          <p:spPr bwMode="auto">
            <a:xfrm>
              <a:off x="306" y="2226"/>
              <a:ext cx="1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400" b="1">
                  <a:solidFill>
                    <a:srgbClr val="FFFFFF"/>
                  </a:solidFill>
                </a:rPr>
                <a:t>6%</a:t>
              </a:r>
              <a:endParaRPr lang="de-DE" altLang="de-DE" sz="1800"/>
            </a:p>
          </p:txBody>
        </p:sp>
        <p:sp>
          <p:nvSpPr>
            <p:cNvPr id="63562" name="Rectangle 101">
              <a:extLst>
                <a:ext uri="{FF2B5EF4-FFF2-40B4-BE49-F238E27FC236}">
                  <a16:creationId xmlns:a16="http://schemas.microsoft.com/office/drawing/2014/main" id="{A32FBC1A-2A77-4DCF-9064-9A053BBB4C87}"/>
                </a:ext>
              </a:extLst>
            </p:cNvPr>
            <p:cNvSpPr>
              <a:spLocks noChangeArrowheads="1"/>
            </p:cNvSpPr>
            <p:nvPr/>
          </p:nvSpPr>
          <p:spPr bwMode="auto">
            <a:xfrm>
              <a:off x="306" y="2010"/>
              <a:ext cx="1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400" b="1">
                  <a:solidFill>
                    <a:srgbClr val="FFFFFF"/>
                  </a:solidFill>
                </a:rPr>
                <a:t>7%</a:t>
              </a:r>
              <a:endParaRPr lang="de-DE" altLang="de-DE" sz="1800"/>
            </a:p>
          </p:txBody>
        </p:sp>
        <p:sp>
          <p:nvSpPr>
            <p:cNvPr id="63563" name="Rectangle 102">
              <a:extLst>
                <a:ext uri="{FF2B5EF4-FFF2-40B4-BE49-F238E27FC236}">
                  <a16:creationId xmlns:a16="http://schemas.microsoft.com/office/drawing/2014/main" id="{795A4559-EBBF-45F9-94E0-9884808E38E0}"/>
                </a:ext>
              </a:extLst>
            </p:cNvPr>
            <p:cNvSpPr>
              <a:spLocks noChangeArrowheads="1"/>
            </p:cNvSpPr>
            <p:nvPr/>
          </p:nvSpPr>
          <p:spPr bwMode="auto">
            <a:xfrm>
              <a:off x="306" y="1795"/>
              <a:ext cx="1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400" b="1">
                  <a:solidFill>
                    <a:srgbClr val="FFFFFF"/>
                  </a:solidFill>
                </a:rPr>
                <a:t>8%</a:t>
              </a:r>
              <a:endParaRPr lang="de-DE" altLang="de-DE" sz="1800"/>
            </a:p>
          </p:txBody>
        </p:sp>
        <p:sp>
          <p:nvSpPr>
            <p:cNvPr id="63564" name="Rectangle 103">
              <a:extLst>
                <a:ext uri="{FF2B5EF4-FFF2-40B4-BE49-F238E27FC236}">
                  <a16:creationId xmlns:a16="http://schemas.microsoft.com/office/drawing/2014/main" id="{5636FA94-74CD-4C40-B050-ED2F5BDA4B0A}"/>
                </a:ext>
              </a:extLst>
            </p:cNvPr>
            <p:cNvSpPr>
              <a:spLocks noChangeArrowheads="1"/>
            </p:cNvSpPr>
            <p:nvPr/>
          </p:nvSpPr>
          <p:spPr bwMode="auto">
            <a:xfrm>
              <a:off x="306" y="1579"/>
              <a:ext cx="1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400" b="1">
                  <a:solidFill>
                    <a:srgbClr val="FFFFFF"/>
                  </a:solidFill>
                </a:rPr>
                <a:t>9%</a:t>
              </a:r>
              <a:endParaRPr lang="de-DE" altLang="de-DE" sz="1800"/>
            </a:p>
          </p:txBody>
        </p:sp>
        <p:sp>
          <p:nvSpPr>
            <p:cNvPr id="63565" name="Rectangle 104">
              <a:extLst>
                <a:ext uri="{FF2B5EF4-FFF2-40B4-BE49-F238E27FC236}">
                  <a16:creationId xmlns:a16="http://schemas.microsoft.com/office/drawing/2014/main" id="{456D3C53-0BA7-4088-9D9C-B226E7A144E1}"/>
                </a:ext>
              </a:extLst>
            </p:cNvPr>
            <p:cNvSpPr>
              <a:spLocks noChangeArrowheads="1"/>
            </p:cNvSpPr>
            <p:nvPr/>
          </p:nvSpPr>
          <p:spPr bwMode="auto">
            <a:xfrm>
              <a:off x="246" y="1363"/>
              <a:ext cx="2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400" b="1">
                  <a:solidFill>
                    <a:srgbClr val="FFFFFF"/>
                  </a:solidFill>
                </a:rPr>
                <a:t>10%</a:t>
              </a:r>
              <a:endParaRPr lang="de-DE" altLang="de-DE" sz="1800"/>
            </a:p>
          </p:txBody>
        </p:sp>
        <p:sp>
          <p:nvSpPr>
            <p:cNvPr id="63566" name="Rectangle 105">
              <a:extLst>
                <a:ext uri="{FF2B5EF4-FFF2-40B4-BE49-F238E27FC236}">
                  <a16:creationId xmlns:a16="http://schemas.microsoft.com/office/drawing/2014/main" id="{F1D25A54-4B15-4078-84B8-194A2D2DC515}"/>
                </a:ext>
              </a:extLst>
            </p:cNvPr>
            <p:cNvSpPr>
              <a:spLocks noChangeArrowheads="1"/>
            </p:cNvSpPr>
            <p:nvPr/>
          </p:nvSpPr>
          <p:spPr bwMode="auto">
            <a:xfrm>
              <a:off x="558" y="3701"/>
              <a:ext cx="9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600" b="1">
                  <a:solidFill>
                    <a:srgbClr val="FFFFFF"/>
                  </a:solidFill>
                </a:rPr>
                <a:t>60 bis 74 Jahre</a:t>
              </a:r>
              <a:endParaRPr lang="de-DE" altLang="de-DE" sz="1800"/>
            </a:p>
          </p:txBody>
        </p:sp>
        <p:sp>
          <p:nvSpPr>
            <p:cNvPr id="63567" name="Rectangle 106">
              <a:extLst>
                <a:ext uri="{FF2B5EF4-FFF2-40B4-BE49-F238E27FC236}">
                  <a16:creationId xmlns:a16="http://schemas.microsoft.com/office/drawing/2014/main" id="{86AA6B4E-B6DD-474D-8B54-A867FD0CBD87}"/>
                </a:ext>
              </a:extLst>
            </p:cNvPr>
            <p:cNvSpPr>
              <a:spLocks noChangeArrowheads="1"/>
            </p:cNvSpPr>
            <p:nvPr/>
          </p:nvSpPr>
          <p:spPr bwMode="auto">
            <a:xfrm>
              <a:off x="1564" y="3701"/>
              <a:ext cx="9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600" b="1">
                  <a:solidFill>
                    <a:srgbClr val="FFFFFF"/>
                  </a:solidFill>
                </a:rPr>
                <a:t>75 bis 90 Jahre</a:t>
              </a:r>
              <a:endParaRPr lang="de-DE" altLang="de-DE" sz="1800"/>
            </a:p>
          </p:txBody>
        </p:sp>
        <p:sp>
          <p:nvSpPr>
            <p:cNvPr id="63568" name="Rectangle 107">
              <a:extLst>
                <a:ext uri="{FF2B5EF4-FFF2-40B4-BE49-F238E27FC236}">
                  <a16:creationId xmlns:a16="http://schemas.microsoft.com/office/drawing/2014/main" id="{BBC8C471-6421-40CB-AC13-D9638B65F3D8}"/>
                </a:ext>
              </a:extLst>
            </p:cNvPr>
            <p:cNvSpPr>
              <a:spLocks noChangeArrowheads="1"/>
            </p:cNvSpPr>
            <p:nvPr/>
          </p:nvSpPr>
          <p:spPr bwMode="auto">
            <a:xfrm>
              <a:off x="2551" y="3701"/>
              <a:ext cx="9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600" b="1">
                  <a:solidFill>
                    <a:srgbClr val="FFFFFF"/>
                  </a:solidFill>
                </a:rPr>
                <a:t>60 bis 74 Jahre</a:t>
              </a:r>
              <a:endParaRPr lang="de-DE" altLang="de-DE" sz="1800"/>
            </a:p>
          </p:txBody>
        </p:sp>
        <p:sp>
          <p:nvSpPr>
            <p:cNvPr id="63569" name="Rectangle 108">
              <a:extLst>
                <a:ext uri="{FF2B5EF4-FFF2-40B4-BE49-F238E27FC236}">
                  <a16:creationId xmlns:a16="http://schemas.microsoft.com/office/drawing/2014/main" id="{13EC2501-7B6D-4DDB-8F34-E1D3A933BFF7}"/>
                </a:ext>
              </a:extLst>
            </p:cNvPr>
            <p:cNvSpPr>
              <a:spLocks noChangeArrowheads="1"/>
            </p:cNvSpPr>
            <p:nvPr/>
          </p:nvSpPr>
          <p:spPr bwMode="auto">
            <a:xfrm>
              <a:off x="3533" y="3701"/>
              <a:ext cx="9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600" b="1">
                  <a:solidFill>
                    <a:srgbClr val="FFFFFF"/>
                  </a:solidFill>
                </a:rPr>
                <a:t>75 bis 90 Jahre</a:t>
              </a:r>
              <a:endParaRPr lang="de-DE" altLang="de-DE" sz="1800"/>
            </a:p>
          </p:txBody>
        </p:sp>
        <p:sp>
          <p:nvSpPr>
            <p:cNvPr id="63570" name="Rectangle 109">
              <a:extLst>
                <a:ext uri="{FF2B5EF4-FFF2-40B4-BE49-F238E27FC236}">
                  <a16:creationId xmlns:a16="http://schemas.microsoft.com/office/drawing/2014/main" id="{330714D6-6D3D-4F8A-B510-585BD45922BA}"/>
                </a:ext>
              </a:extLst>
            </p:cNvPr>
            <p:cNvSpPr>
              <a:spLocks noChangeArrowheads="1"/>
            </p:cNvSpPr>
            <p:nvPr/>
          </p:nvSpPr>
          <p:spPr bwMode="auto">
            <a:xfrm rot="-5400000">
              <a:off x="-730" y="2368"/>
              <a:ext cx="181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600" b="1">
                  <a:solidFill>
                    <a:srgbClr val="FFFFFF"/>
                  </a:solidFill>
                </a:rPr>
                <a:t>Inzidenz nach 36 Monaten (%)</a:t>
              </a:r>
              <a:endParaRPr lang="de-DE" altLang="de-DE" sz="1800"/>
            </a:p>
          </p:txBody>
        </p:sp>
        <p:sp>
          <p:nvSpPr>
            <p:cNvPr id="63571" name="AutoShape 110">
              <a:extLst>
                <a:ext uri="{FF2B5EF4-FFF2-40B4-BE49-F238E27FC236}">
                  <a16:creationId xmlns:a16="http://schemas.microsoft.com/office/drawing/2014/main" id="{8A2E5079-4403-4C9B-BEE6-5AA7C7C8CDA6}"/>
                </a:ext>
              </a:extLst>
            </p:cNvPr>
            <p:cNvSpPr>
              <a:spLocks noChangeAspect="1" noChangeArrowheads="1" noTextEdit="1"/>
            </p:cNvSpPr>
            <p:nvPr/>
          </p:nvSpPr>
          <p:spPr bwMode="auto">
            <a:xfrm>
              <a:off x="42" y="1273"/>
              <a:ext cx="4485" cy="2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p>
          </p:txBody>
        </p:sp>
      </p:grpSp>
      <p:sp useBgFill="1">
        <p:nvSpPr>
          <p:cNvPr id="63493" name="Rectangle 109">
            <a:extLst>
              <a:ext uri="{FF2B5EF4-FFF2-40B4-BE49-F238E27FC236}">
                <a16:creationId xmlns:a16="http://schemas.microsoft.com/office/drawing/2014/main" id="{2346B17B-FE5D-4AEC-853D-92B2A856F856}"/>
              </a:ext>
            </a:extLst>
          </p:cNvPr>
          <p:cNvSpPr>
            <a:spLocks noChangeArrowheads="1"/>
          </p:cNvSpPr>
          <p:nvPr/>
        </p:nvSpPr>
        <p:spPr bwMode="auto">
          <a:xfrm>
            <a:off x="927100" y="5792788"/>
            <a:ext cx="6180138" cy="363537"/>
          </a:xfrm>
          <a:prstGeom prst="rect">
            <a:avLst/>
          </a:prstGeom>
          <a:ln>
            <a:noFill/>
          </a:ln>
          <a:extLst>
            <a:ext uri="{91240B29-F687-4F45-9708-019B960494DF}">
              <a14:hiddenLine xmlns:a14="http://schemas.microsoft.com/office/drawing/2010/main" w="9525" algn="ctr">
                <a:solidFill>
                  <a:srgbClr val="000000"/>
                </a:solidFill>
                <a:round/>
                <a:headEnd/>
                <a:tailEnd/>
              </a14:hiddenLine>
            </a:ext>
          </a:extLst>
        </p:spPr>
        <p:txBody>
          <a:bodyPr wrap="none" lIns="18288" tIns="18288" rIns="18288" bIns="18288"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de-DE" altLang="de-DE" sz="2000"/>
          </a:p>
        </p:txBody>
      </p:sp>
      <p:sp>
        <p:nvSpPr>
          <p:cNvPr id="63494" name="TextBox 111">
            <a:extLst>
              <a:ext uri="{FF2B5EF4-FFF2-40B4-BE49-F238E27FC236}">
                <a16:creationId xmlns:a16="http://schemas.microsoft.com/office/drawing/2014/main" id="{B5D7B33E-2860-43A0-A484-0BAE42DCBAEB}"/>
              </a:ext>
            </a:extLst>
          </p:cNvPr>
          <p:cNvSpPr txBox="1">
            <a:spLocks noChangeArrowheads="1"/>
          </p:cNvSpPr>
          <p:nvPr/>
        </p:nvSpPr>
        <p:spPr bwMode="auto">
          <a:xfrm>
            <a:off x="3803650" y="5886450"/>
            <a:ext cx="7889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600" b="1"/>
              <a:t>Jahre </a:t>
            </a:r>
            <a:endParaRPr lang="de-DE" altLang="de-DE" sz="1600"/>
          </a:p>
        </p:txBody>
      </p:sp>
      <p:sp>
        <p:nvSpPr>
          <p:cNvPr id="63495" name="TextBox 112">
            <a:extLst>
              <a:ext uri="{FF2B5EF4-FFF2-40B4-BE49-F238E27FC236}">
                <a16:creationId xmlns:a16="http://schemas.microsoft.com/office/drawing/2014/main" id="{75382352-2925-4694-B8F8-EF6EF5C9149D}"/>
              </a:ext>
            </a:extLst>
          </p:cNvPr>
          <p:cNvSpPr txBox="1">
            <a:spLocks noChangeArrowheads="1"/>
          </p:cNvSpPr>
          <p:nvPr/>
        </p:nvSpPr>
        <p:spPr bwMode="auto">
          <a:xfrm>
            <a:off x="4422775" y="5638800"/>
            <a:ext cx="93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400" b="1"/>
              <a:t>60 bis 74</a:t>
            </a:r>
            <a:endParaRPr lang="de-DE" altLang="de-DE" sz="1400"/>
          </a:p>
        </p:txBody>
      </p:sp>
      <p:sp>
        <p:nvSpPr>
          <p:cNvPr id="63496" name="TextBox 115">
            <a:extLst>
              <a:ext uri="{FF2B5EF4-FFF2-40B4-BE49-F238E27FC236}">
                <a16:creationId xmlns:a16="http://schemas.microsoft.com/office/drawing/2014/main" id="{C1004878-2011-4F5D-B874-1A7065A2F750}"/>
              </a:ext>
            </a:extLst>
          </p:cNvPr>
          <p:cNvSpPr txBox="1">
            <a:spLocks noChangeArrowheads="1"/>
          </p:cNvSpPr>
          <p:nvPr/>
        </p:nvSpPr>
        <p:spPr bwMode="auto">
          <a:xfrm>
            <a:off x="5856288" y="5638800"/>
            <a:ext cx="984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400" b="1"/>
              <a:t>75 bis 90  </a:t>
            </a:r>
            <a:endParaRPr lang="de-DE" altLang="de-DE" sz="1400"/>
          </a:p>
        </p:txBody>
      </p:sp>
      <p:sp>
        <p:nvSpPr>
          <p:cNvPr id="63497" name="TextBox 117">
            <a:extLst>
              <a:ext uri="{FF2B5EF4-FFF2-40B4-BE49-F238E27FC236}">
                <a16:creationId xmlns:a16="http://schemas.microsoft.com/office/drawing/2014/main" id="{A8444CE3-D66A-45A5-A464-A49246FFD234}"/>
              </a:ext>
            </a:extLst>
          </p:cNvPr>
          <p:cNvSpPr txBox="1">
            <a:spLocks noChangeArrowheads="1"/>
          </p:cNvSpPr>
          <p:nvPr/>
        </p:nvSpPr>
        <p:spPr bwMode="auto">
          <a:xfrm>
            <a:off x="2820988" y="5638800"/>
            <a:ext cx="984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400" b="1"/>
              <a:t>75 bis 90  </a:t>
            </a:r>
            <a:endParaRPr lang="de-DE" altLang="de-DE" sz="1400"/>
          </a:p>
        </p:txBody>
      </p:sp>
      <p:sp>
        <p:nvSpPr>
          <p:cNvPr id="63498" name="TextBox 118">
            <a:extLst>
              <a:ext uri="{FF2B5EF4-FFF2-40B4-BE49-F238E27FC236}">
                <a16:creationId xmlns:a16="http://schemas.microsoft.com/office/drawing/2014/main" id="{A992FDF7-5917-4146-B732-BFE5ED195CF6}"/>
              </a:ext>
            </a:extLst>
          </p:cNvPr>
          <p:cNvSpPr txBox="1">
            <a:spLocks noChangeArrowheads="1"/>
          </p:cNvSpPr>
          <p:nvPr/>
        </p:nvSpPr>
        <p:spPr bwMode="auto">
          <a:xfrm>
            <a:off x="1216025" y="5638800"/>
            <a:ext cx="93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400" b="1"/>
              <a:t>60 bis 74</a:t>
            </a:r>
            <a:endParaRPr lang="de-DE" altLang="de-DE" sz="1400"/>
          </a:p>
        </p:txBody>
      </p:sp>
      <p:sp useBgFill="1">
        <p:nvSpPr>
          <p:cNvPr id="63499" name="Rectangle 115">
            <a:extLst>
              <a:ext uri="{FF2B5EF4-FFF2-40B4-BE49-F238E27FC236}">
                <a16:creationId xmlns:a16="http://schemas.microsoft.com/office/drawing/2014/main" id="{A33B4EE3-C48E-4C4F-88DC-6041592207C1}"/>
              </a:ext>
            </a:extLst>
          </p:cNvPr>
          <p:cNvSpPr>
            <a:spLocks noChangeArrowheads="1"/>
          </p:cNvSpPr>
          <p:nvPr/>
        </p:nvSpPr>
        <p:spPr bwMode="auto">
          <a:xfrm>
            <a:off x="7413625" y="6692900"/>
            <a:ext cx="1695450" cy="165100"/>
          </a:xfrm>
          <a:prstGeom prst="rect">
            <a:avLst/>
          </a:prstGeom>
          <a:ln>
            <a:noFill/>
          </a:ln>
          <a:extLst>
            <a:ext uri="{91240B29-F687-4F45-9708-019B960494DF}">
              <a14:hiddenLine xmlns:a14="http://schemas.microsoft.com/office/drawing/2010/main" w="9525" algn="ctr">
                <a:solidFill>
                  <a:srgbClr val="000000"/>
                </a:solidFill>
                <a:round/>
                <a:headEnd/>
                <a:tailEnd/>
              </a14:hiddenLine>
            </a:ext>
          </a:extLst>
        </p:spPr>
        <p:txBody>
          <a:bodyPr wrap="none" lIns="18288" tIns="18288" rIns="18288" bIns="18288"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de-DE" altLang="de-DE" sz="2000"/>
          </a:p>
        </p:txBody>
      </p:sp>
    </p:spTree>
    <p:custDataLst>
      <p:tags r:id="rId1"/>
    </p:custData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62D5632B-CC8B-4EAA-A06C-371741A221BB}"/>
              </a:ext>
            </a:extLst>
          </p:cNvPr>
          <p:cNvSpPr txBox="1">
            <a:spLocks/>
          </p:cNvSpPr>
          <p:nvPr/>
        </p:nvSpPr>
        <p:spPr bwMode="gray">
          <a:xfrm>
            <a:off x="258763" y="96838"/>
            <a:ext cx="7461250" cy="644525"/>
          </a:xfrm>
          <a:prstGeom prst="rect">
            <a:avLst/>
          </a:prstGeom>
          <a:noFill/>
          <a:ln w="9525">
            <a:noFill/>
            <a:miter lim="800000"/>
            <a:headEnd/>
            <a:tailEnd/>
          </a:ln>
        </p:spPr>
        <p:txBody>
          <a:bodyPr anchor="b"/>
          <a:lstStyle/>
          <a:p>
            <a:pPr>
              <a:lnSpc>
                <a:spcPct val="95000"/>
              </a:lnSpc>
              <a:defRPr/>
            </a:pPr>
            <a:r>
              <a:rPr lang="de-DE" sz="3200" b="1" kern="0" dirty="0">
                <a:solidFill>
                  <a:srgbClr val="FFFFFF"/>
                </a:solidFill>
                <a:latin typeface="+mj-lt"/>
                <a:ea typeface="+mj-ea"/>
                <a:cs typeface="+mj-cs"/>
              </a:rPr>
              <a:t>Hüftfrakturrisiko bei älteren Patienten</a:t>
            </a:r>
          </a:p>
        </p:txBody>
      </p:sp>
      <p:sp>
        <p:nvSpPr>
          <p:cNvPr id="65539" name="TextBox 6">
            <a:extLst>
              <a:ext uri="{FF2B5EF4-FFF2-40B4-BE49-F238E27FC236}">
                <a16:creationId xmlns:a16="http://schemas.microsoft.com/office/drawing/2014/main" id="{73F66F4E-EB42-40C7-901E-E2D216F0586F}"/>
              </a:ext>
            </a:extLst>
          </p:cNvPr>
          <p:cNvSpPr txBox="1">
            <a:spLocks noChangeArrowheads="1"/>
          </p:cNvSpPr>
          <p:nvPr/>
        </p:nvSpPr>
        <p:spPr bwMode="auto">
          <a:xfrm>
            <a:off x="447675" y="631825"/>
            <a:ext cx="8229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400"/>
              <a:t>Es handelt sich um einen indirekten Studienvergleich; die angegebenen Daten stammen aus unterschiedlichen Studien mit verschiedenen Patientenkollektiven.</a:t>
            </a:r>
          </a:p>
          <a:p>
            <a:pPr eaLnBrk="1" hangingPunct="1">
              <a:lnSpc>
                <a:spcPct val="100000"/>
              </a:lnSpc>
              <a:spcBef>
                <a:spcPct val="0"/>
              </a:spcBef>
              <a:buClrTx/>
              <a:buFontTx/>
              <a:buNone/>
            </a:pPr>
            <a:endParaRPr lang="de-DE" altLang="de-DE" sz="1800"/>
          </a:p>
        </p:txBody>
      </p:sp>
      <p:sp>
        <p:nvSpPr>
          <p:cNvPr id="65540" name="Rectangle 9">
            <a:extLst>
              <a:ext uri="{FF2B5EF4-FFF2-40B4-BE49-F238E27FC236}">
                <a16:creationId xmlns:a16="http://schemas.microsoft.com/office/drawing/2014/main" id="{C3D93512-ED4D-4229-8B12-16CBCFFC24E7}"/>
              </a:ext>
            </a:extLst>
          </p:cNvPr>
          <p:cNvSpPr>
            <a:spLocks noChangeArrowheads="1"/>
          </p:cNvSpPr>
          <p:nvPr/>
        </p:nvSpPr>
        <p:spPr bwMode="auto">
          <a:xfrm>
            <a:off x="153988" y="5508625"/>
            <a:ext cx="9102725"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900"/>
              <a:t>§ Fachinformation Actonel 35 mg: 46 % RRR für Hüftfrakturen in einer Subgruppenanalyse (Alter 70-100; T-Score am Schenkelhals &lt;-2,5; ≥ 1 prävalente vertebrale Fraktur);  „… die Daten lassen vermuten, dass demgegenüber bei sehr alten Patienten (≥80 Jahre) ein geringerer Schutz beobachtet werden könnte.“</a:t>
            </a:r>
          </a:p>
          <a:p>
            <a:pPr eaLnBrk="1" hangingPunct="1">
              <a:lnSpc>
                <a:spcPct val="100000"/>
              </a:lnSpc>
              <a:spcBef>
                <a:spcPct val="0"/>
              </a:spcBef>
              <a:buClrTx/>
              <a:buFontTx/>
              <a:buNone/>
            </a:pPr>
            <a:r>
              <a:rPr lang="de-DE" altLang="de-DE" sz="900"/>
              <a:t>°„Eine Reduktion des Risikos vertebraler Frakturen wurde gezeigt, eine Wirksamkeit hinsichtlich Oberschenkelhalsfrakturen ist nicht ermittelt worden.“ 7</a:t>
            </a:r>
          </a:p>
          <a:p>
            <a:pPr eaLnBrk="1" hangingPunct="1">
              <a:lnSpc>
                <a:spcPct val="100000"/>
              </a:lnSpc>
              <a:spcBef>
                <a:spcPct val="0"/>
              </a:spcBef>
              <a:buClrTx/>
              <a:buFontTx/>
              <a:buNone/>
            </a:pPr>
            <a:r>
              <a:rPr lang="de-DE" altLang="de-DE" sz="900"/>
              <a:t># „Es wurde eine signifikante Verminderung in der Inzidenz von vertebralen Frakturen, aber nicht von Hüftfrakturen, nachgewiesen.“ 8</a:t>
            </a:r>
          </a:p>
          <a:p>
            <a:pPr eaLnBrk="1" hangingPunct="1">
              <a:lnSpc>
                <a:spcPct val="100000"/>
              </a:lnSpc>
              <a:spcBef>
                <a:spcPct val="0"/>
              </a:spcBef>
              <a:buClrTx/>
              <a:buFontTx/>
              <a:buNone/>
            </a:pPr>
            <a:r>
              <a:rPr lang="de-DE" altLang="de-DE" sz="900"/>
              <a:t>&amp;„Bei postmenopausalen Frauen wurde eine sig . Reduktion der Inzidenz vertebraler und extravertebraler Frakturen, aber nicht von Hüftfrakturen, nachgewiesen.“ 9</a:t>
            </a:r>
          </a:p>
          <a:p>
            <a:pPr eaLnBrk="1" hangingPunct="1">
              <a:lnSpc>
                <a:spcPct val="100000"/>
              </a:lnSpc>
              <a:spcBef>
                <a:spcPct val="0"/>
              </a:spcBef>
              <a:buClrTx/>
              <a:buFontTx/>
              <a:buNone/>
            </a:pPr>
            <a:r>
              <a:rPr lang="en-US" altLang="de-DE" sz="900"/>
              <a:t> 1. Cummings SR, et al. </a:t>
            </a:r>
            <a:r>
              <a:rPr lang="en-US" altLang="de-DE" sz="900" i="1"/>
              <a:t>N Engl J Med</a:t>
            </a:r>
            <a:r>
              <a:rPr lang="en-US" altLang="de-DE" sz="900"/>
              <a:t> 2009, 361:756-765; 2. </a:t>
            </a:r>
            <a:r>
              <a:rPr lang="nl-NL" altLang="de-DE" sz="900"/>
              <a:t>Boonen S et al. </a:t>
            </a:r>
            <a:r>
              <a:rPr lang="nl-NL" altLang="de-DE" sz="900" i="1"/>
              <a:t>J Clin Endocrinol </a:t>
            </a:r>
            <a:r>
              <a:rPr lang="en-US" altLang="de-DE" sz="900" i="1"/>
              <a:t>Metab </a:t>
            </a:r>
            <a:r>
              <a:rPr lang="en-US" altLang="de-DE" sz="900"/>
              <a:t>2011;96(6):1721-736;  3. Boonen S et al. </a:t>
            </a:r>
            <a:r>
              <a:rPr lang="de-DE" altLang="de-DE" sz="900" i="1"/>
              <a:t>J Am Geriatr Soc</a:t>
            </a:r>
            <a:r>
              <a:rPr lang="de-DE" altLang="de-DE" sz="900"/>
              <a:t>. 2010;58(2):292-299; 4. McClung M et al., </a:t>
            </a:r>
            <a:r>
              <a:rPr lang="de-DE" altLang="de-DE" sz="900" i="1"/>
              <a:t>N Engl J Med</a:t>
            </a:r>
            <a:r>
              <a:rPr lang="de-DE" altLang="de-DE" sz="900"/>
              <a:t>  2001, 344:333-340; 5. Reginster JY et al., </a:t>
            </a:r>
            <a:r>
              <a:rPr lang="it-IT" altLang="de-DE" sz="900" i="1"/>
              <a:t>J Clin Endocrinol Metab</a:t>
            </a:r>
            <a:r>
              <a:rPr lang="it-IT" altLang="de-DE" sz="900"/>
              <a:t> 2005, 90: 2816–2822; 6. Seeman E et  al., </a:t>
            </a:r>
            <a:r>
              <a:rPr lang="de-DE" altLang="de-DE" sz="900" i="1"/>
              <a:t>J Bone Miner Res</a:t>
            </a:r>
            <a:r>
              <a:rPr lang="de-DE" altLang="de-DE" sz="900"/>
              <a:t> 2006, 21:1113–1120; 7. Fachinfo Bonviva 3mg Injektionslösung; November  2011; 8. Fachinfo Evista; April 2012; 9. Fachinfo Forsteo; Februar 2013;</a:t>
            </a:r>
          </a:p>
          <a:p>
            <a:pPr eaLnBrk="1" hangingPunct="1">
              <a:lnSpc>
                <a:spcPct val="100000"/>
              </a:lnSpc>
              <a:spcBef>
                <a:spcPct val="0"/>
              </a:spcBef>
              <a:buClrTx/>
              <a:buFontTx/>
              <a:buAutoNum type="arabicPeriod"/>
            </a:pPr>
            <a:endParaRPr lang="de-DE" altLang="de-DE" sz="900"/>
          </a:p>
        </p:txBody>
      </p:sp>
      <p:graphicFrame>
        <p:nvGraphicFramePr>
          <p:cNvPr id="6" name="Group 81">
            <a:extLst>
              <a:ext uri="{FF2B5EF4-FFF2-40B4-BE49-F238E27FC236}">
                <a16:creationId xmlns:a16="http://schemas.microsoft.com/office/drawing/2014/main" id="{245D4BCE-3611-40B3-BE0A-588C84F85174}"/>
              </a:ext>
            </a:extLst>
          </p:cNvPr>
          <p:cNvGraphicFramePr>
            <a:graphicFrameLocks noGrp="1"/>
          </p:cNvGraphicFramePr>
          <p:nvPr/>
        </p:nvGraphicFramePr>
        <p:xfrm>
          <a:off x="395288" y="1262063"/>
          <a:ext cx="8555037" cy="4238626"/>
        </p:xfrm>
        <a:graphic>
          <a:graphicData uri="http://schemas.openxmlformats.org/drawingml/2006/table">
            <a:tbl>
              <a:tblPr/>
              <a:tblGrid>
                <a:gridCol w="1570037">
                  <a:extLst>
                    <a:ext uri="{9D8B030D-6E8A-4147-A177-3AD203B41FA5}">
                      <a16:colId xmlns:a16="http://schemas.microsoft.com/office/drawing/2014/main" val="20000"/>
                    </a:ext>
                  </a:extLst>
                </a:gridCol>
                <a:gridCol w="2984500">
                  <a:extLst>
                    <a:ext uri="{9D8B030D-6E8A-4147-A177-3AD203B41FA5}">
                      <a16:colId xmlns:a16="http://schemas.microsoft.com/office/drawing/2014/main" val="20001"/>
                    </a:ext>
                  </a:extLst>
                </a:gridCol>
                <a:gridCol w="1735138">
                  <a:extLst>
                    <a:ext uri="{9D8B030D-6E8A-4147-A177-3AD203B41FA5}">
                      <a16:colId xmlns:a16="http://schemas.microsoft.com/office/drawing/2014/main" val="20002"/>
                    </a:ext>
                  </a:extLst>
                </a:gridCol>
                <a:gridCol w="2265362">
                  <a:extLst>
                    <a:ext uri="{9D8B030D-6E8A-4147-A177-3AD203B41FA5}">
                      <a16:colId xmlns:a16="http://schemas.microsoft.com/office/drawing/2014/main" val="20003"/>
                    </a:ext>
                  </a:extLst>
                </a:gridCol>
              </a:tblGrid>
              <a:tr h="822960">
                <a:tc>
                  <a:txBody>
                    <a:bodyPr/>
                    <a:lstStyle>
                      <a:lvl1pPr eaLnBrk="0" hangingPunct="0">
                        <a:lnSpc>
                          <a:spcPct val="90000"/>
                        </a:lnSpc>
                        <a:spcBef>
                          <a:spcPct val="30000"/>
                        </a:spcBef>
                        <a:buClr>
                          <a:schemeClr val="tx2"/>
                        </a:buClr>
                        <a:buFont typeface="Wingdings" pitchFamily="2" charset="2"/>
                        <a:defRPr sz="2000">
                          <a:solidFill>
                            <a:schemeClr val="tx1"/>
                          </a:solidFill>
                          <a:latin typeface="Arial" charset="0"/>
                        </a:defRPr>
                      </a:lvl1pPr>
                      <a:lvl2pPr marL="742950" indent="-285750" eaLnBrk="0" hangingPunct="0">
                        <a:lnSpc>
                          <a:spcPct val="90000"/>
                        </a:lnSpc>
                        <a:spcBef>
                          <a:spcPct val="30000"/>
                        </a:spcBef>
                        <a:buClr>
                          <a:schemeClr val="tx2"/>
                        </a:buClr>
                        <a:defRPr>
                          <a:solidFill>
                            <a:schemeClr val="tx1"/>
                          </a:solidFill>
                          <a:latin typeface="Arial" charset="0"/>
                        </a:defRPr>
                      </a:lvl2pPr>
                      <a:lvl3pPr marL="1143000" indent="-228600" eaLnBrk="0" hangingPunct="0">
                        <a:lnSpc>
                          <a:spcPct val="90000"/>
                        </a:lnSpc>
                        <a:spcBef>
                          <a:spcPct val="30000"/>
                        </a:spcBef>
                        <a:buClr>
                          <a:schemeClr val="tx2"/>
                        </a:buClr>
                        <a:defRPr sz="2000">
                          <a:solidFill>
                            <a:schemeClr val="tx1"/>
                          </a:solidFill>
                          <a:latin typeface="Arial" charset="0"/>
                        </a:defRPr>
                      </a:lvl3pPr>
                      <a:lvl4pPr marL="1600200" indent="-228600" eaLnBrk="0" hangingPunct="0">
                        <a:lnSpc>
                          <a:spcPct val="90000"/>
                        </a:lnSpc>
                        <a:spcBef>
                          <a:spcPct val="30000"/>
                        </a:spcBef>
                        <a:buClr>
                          <a:schemeClr val="tx2"/>
                        </a:buClr>
                        <a:defRPr sz="1400">
                          <a:solidFill>
                            <a:schemeClr val="tx1"/>
                          </a:solidFill>
                          <a:latin typeface="Arial" charset="0"/>
                        </a:defRPr>
                      </a:lvl4pPr>
                      <a:lvl5pPr marL="2057400" indent="-228600" eaLnBrk="0" hangingPunct="0">
                        <a:lnSpc>
                          <a:spcPct val="90000"/>
                        </a:lnSpc>
                        <a:spcBef>
                          <a:spcPct val="30000"/>
                        </a:spcBef>
                        <a:buClr>
                          <a:schemeClr val="tx2"/>
                        </a:buClr>
                        <a:buFont typeface="Arial" charset="0"/>
                        <a:defRPr sz="1200">
                          <a:solidFill>
                            <a:schemeClr val="tx1"/>
                          </a:solidFill>
                          <a:latin typeface="Arial" charset="0"/>
                        </a:defRPr>
                      </a:lvl5pPr>
                      <a:lvl6pPr marL="25146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6pPr>
                      <a:lvl7pPr marL="29718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7pPr>
                      <a:lvl8pPr marL="34290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8pPr>
                      <a:lvl9pPr marL="38862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a:ln>
                            <a:noFill/>
                          </a:ln>
                          <a:solidFill>
                            <a:srgbClr val="FFFFFF"/>
                          </a:solidFill>
                          <a:effectLst/>
                          <a:latin typeface="Arial" charset="0"/>
                          <a:cs typeface="Arial" charset="0"/>
                        </a:rPr>
                        <a:t>Wirkstoff</a:t>
                      </a:r>
                      <a:endParaRPr kumimoji="0" lang="en-US" altLang="de-DE" sz="1600" b="1" i="0" u="none" strike="noStrike" cap="none" normalizeH="0" baseline="0">
                        <a:ln>
                          <a:noFill/>
                        </a:ln>
                        <a:solidFill>
                          <a:srgbClr val="FFFFFF"/>
                        </a:solidFill>
                        <a:effectLst/>
                        <a:latin typeface="Arial" charset="0"/>
                        <a:cs typeface="Arial" charset="0"/>
                      </a:endParaRPr>
                    </a:p>
                  </a:txBody>
                  <a:tcPr anchor="ctr" horzOverflow="overflow">
                    <a:lnL w="12700" cap="flat" cmpd="sng" algn="ctr">
                      <a:solidFill>
                        <a:srgbClr val="004A64"/>
                      </a:solidFill>
                      <a:prstDash val="solid"/>
                      <a:round/>
                      <a:headEnd type="none" w="med" len="med"/>
                      <a:tailEnd type="none" w="med" len="med"/>
                    </a:lnL>
                    <a:lnR w="12700" cap="flat" cmpd="sng" algn="ctr">
                      <a:solidFill>
                        <a:srgbClr val="004A64"/>
                      </a:solidFill>
                      <a:prstDash val="solid"/>
                      <a:round/>
                      <a:headEnd type="none" w="med" len="med"/>
                      <a:tailEnd type="none" w="med" len="med"/>
                    </a:lnR>
                    <a:lnT w="12700" cap="flat" cmpd="sng" algn="ctr">
                      <a:solidFill>
                        <a:srgbClr val="004A64"/>
                      </a:solidFill>
                      <a:prstDash val="solid"/>
                      <a:round/>
                      <a:headEnd type="none" w="med" len="med"/>
                      <a:tailEnd type="none" w="med" len="med"/>
                    </a:lnT>
                    <a:lnB w="38100" cap="flat" cmpd="sng" algn="ctr">
                      <a:solidFill>
                        <a:srgbClr val="004A64"/>
                      </a:solidFill>
                      <a:prstDash val="solid"/>
                      <a:round/>
                      <a:headEnd type="none" w="med" len="med"/>
                      <a:tailEnd type="none" w="med" len="med"/>
                    </a:lnB>
                    <a:lnTlToBr>
                      <a:noFill/>
                    </a:lnTlToBr>
                    <a:lnBlToTr>
                      <a:noFill/>
                    </a:lnBlToTr>
                    <a:solidFill>
                      <a:srgbClr val="717073"/>
                    </a:solidFill>
                  </a:tcPr>
                </a:tc>
                <a:tc>
                  <a:txBody>
                    <a:bodyPr/>
                    <a:lstStyle>
                      <a:lvl1pPr eaLnBrk="0" hangingPunct="0">
                        <a:lnSpc>
                          <a:spcPct val="90000"/>
                        </a:lnSpc>
                        <a:spcBef>
                          <a:spcPct val="30000"/>
                        </a:spcBef>
                        <a:buClr>
                          <a:schemeClr val="tx2"/>
                        </a:buClr>
                        <a:buFont typeface="Wingdings" pitchFamily="2" charset="2"/>
                        <a:defRPr sz="2000">
                          <a:solidFill>
                            <a:schemeClr val="tx1"/>
                          </a:solidFill>
                          <a:latin typeface="Arial" charset="0"/>
                        </a:defRPr>
                      </a:lvl1pPr>
                      <a:lvl2pPr marL="742950" indent="-285750" eaLnBrk="0" hangingPunct="0">
                        <a:lnSpc>
                          <a:spcPct val="90000"/>
                        </a:lnSpc>
                        <a:spcBef>
                          <a:spcPct val="30000"/>
                        </a:spcBef>
                        <a:buClr>
                          <a:schemeClr val="tx2"/>
                        </a:buClr>
                        <a:defRPr>
                          <a:solidFill>
                            <a:schemeClr val="tx1"/>
                          </a:solidFill>
                          <a:latin typeface="Arial" charset="0"/>
                        </a:defRPr>
                      </a:lvl2pPr>
                      <a:lvl3pPr marL="1143000" indent="-228600" eaLnBrk="0" hangingPunct="0">
                        <a:lnSpc>
                          <a:spcPct val="90000"/>
                        </a:lnSpc>
                        <a:spcBef>
                          <a:spcPct val="30000"/>
                        </a:spcBef>
                        <a:buClr>
                          <a:schemeClr val="tx2"/>
                        </a:buClr>
                        <a:defRPr sz="2000">
                          <a:solidFill>
                            <a:schemeClr val="tx1"/>
                          </a:solidFill>
                          <a:latin typeface="Arial" charset="0"/>
                        </a:defRPr>
                      </a:lvl3pPr>
                      <a:lvl4pPr marL="1600200" indent="-228600" eaLnBrk="0" hangingPunct="0">
                        <a:lnSpc>
                          <a:spcPct val="90000"/>
                        </a:lnSpc>
                        <a:spcBef>
                          <a:spcPct val="30000"/>
                        </a:spcBef>
                        <a:buClr>
                          <a:schemeClr val="tx2"/>
                        </a:buClr>
                        <a:defRPr sz="1400">
                          <a:solidFill>
                            <a:schemeClr val="tx1"/>
                          </a:solidFill>
                          <a:latin typeface="Arial" charset="0"/>
                        </a:defRPr>
                      </a:lvl4pPr>
                      <a:lvl5pPr marL="2057400" indent="-228600" eaLnBrk="0" hangingPunct="0">
                        <a:lnSpc>
                          <a:spcPct val="90000"/>
                        </a:lnSpc>
                        <a:spcBef>
                          <a:spcPct val="30000"/>
                        </a:spcBef>
                        <a:buClr>
                          <a:schemeClr val="tx2"/>
                        </a:buClr>
                        <a:buFont typeface="Arial" charset="0"/>
                        <a:defRPr sz="1200">
                          <a:solidFill>
                            <a:schemeClr val="tx1"/>
                          </a:solidFill>
                          <a:latin typeface="Arial" charset="0"/>
                        </a:defRPr>
                      </a:lvl5pPr>
                      <a:lvl6pPr marL="25146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6pPr>
                      <a:lvl7pPr marL="29718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7pPr>
                      <a:lvl8pPr marL="34290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8pPr>
                      <a:lvl9pPr marL="38862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a:ln>
                            <a:noFill/>
                          </a:ln>
                          <a:solidFill>
                            <a:srgbClr val="FFFFFF"/>
                          </a:solidFill>
                          <a:effectLst/>
                          <a:latin typeface="Arial" charset="0"/>
                          <a:cs typeface="Arial" charset="0"/>
                        </a:rPr>
                        <a:t>Studie (n)</a:t>
                      </a:r>
                      <a:endParaRPr kumimoji="0" lang="en-US" altLang="de-DE" sz="1600" b="1" i="0" u="none" strike="noStrike" cap="none" normalizeH="0" baseline="0">
                        <a:ln>
                          <a:noFill/>
                        </a:ln>
                        <a:solidFill>
                          <a:srgbClr val="FFFFFF"/>
                        </a:solidFill>
                        <a:effectLst/>
                        <a:latin typeface="Arial" charset="0"/>
                        <a:cs typeface="Arial" charset="0"/>
                      </a:endParaRPr>
                    </a:p>
                  </a:txBody>
                  <a:tcPr anchor="ctr" horzOverflow="overflow">
                    <a:lnL w="12700" cap="flat" cmpd="sng" algn="ctr">
                      <a:solidFill>
                        <a:srgbClr val="004A64"/>
                      </a:solidFill>
                      <a:prstDash val="solid"/>
                      <a:round/>
                      <a:headEnd type="none" w="med" len="med"/>
                      <a:tailEnd type="none" w="med" len="med"/>
                    </a:lnL>
                    <a:lnR w="12700" cap="flat" cmpd="sng" algn="ctr">
                      <a:solidFill>
                        <a:srgbClr val="004A64"/>
                      </a:solidFill>
                      <a:prstDash val="solid"/>
                      <a:round/>
                      <a:headEnd type="none" w="med" len="med"/>
                      <a:tailEnd type="none" w="med" len="med"/>
                    </a:lnR>
                    <a:lnT w="12700" cap="flat" cmpd="sng" algn="ctr">
                      <a:solidFill>
                        <a:srgbClr val="004A64"/>
                      </a:solidFill>
                      <a:prstDash val="solid"/>
                      <a:round/>
                      <a:headEnd type="none" w="med" len="med"/>
                      <a:tailEnd type="none" w="med" len="med"/>
                    </a:lnT>
                    <a:lnB w="38100" cap="flat" cmpd="sng" algn="ctr">
                      <a:solidFill>
                        <a:srgbClr val="004A64"/>
                      </a:solidFill>
                      <a:prstDash val="solid"/>
                      <a:round/>
                      <a:headEnd type="none" w="med" len="med"/>
                      <a:tailEnd type="none" w="med" len="med"/>
                    </a:lnB>
                    <a:lnTlToBr>
                      <a:noFill/>
                    </a:lnTlToBr>
                    <a:lnBlToTr>
                      <a:noFill/>
                    </a:lnBlToTr>
                    <a:solidFill>
                      <a:srgbClr val="717073"/>
                    </a:solidFill>
                  </a:tcPr>
                </a:tc>
                <a:tc>
                  <a:txBody>
                    <a:bodyPr/>
                    <a:lstStyle>
                      <a:lvl1pPr eaLnBrk="0" hangingPunct="0">
                        <a:lnSpc>
                          <a:spcPct val="90000"/>
                        </a:lnSpc>
                        <a:spcBef>
                          <a:spcPct val="30000"/>
                        </a:spcBef>
                        <a:buClr>
                          <a:schemeClr val="tx2"/>
                        </a:buClr>
                        <a:buFont typeface="Wingdings" pitchFamily="2" charset="2"/>
                        <a:defRPr sz="2000">
                          <a:solidFill>
                            <a:schemeClr val="tx1"/>
                          </a:solidFill>
                          <a:latin typeface="Arial" charset="0"/>
                        </a:defRPr>
                      </a:lvl1pPr>
                      <a:lvl2pPr marL="742950" indent="-285750" eaLnBrk="0" hangingPunct="0">
                        <a:lnSpc>
                          <a:spcPct val="90000"/>
                        </a:lnSpc>
                        <a:spcBef>
                          <a:spcPct val="30000"/>
                        </a:spcBef>
                        <a:buClr>
                          <a:schemeClr val="tx2"/>
                        </a:buClr>
                        <a:defRPr>
                          <a:solidFill>
                            <a:schemeClr val="tx1"/>
                          </a:solidFill>
                          <a:latin typeface="Arial" charset="0"/>
                        </a:defRPr>
                      </a:lvl2pPr>
                      <a:lvl3pPr marL="1143000" indent="-228600" eaLnBrk="0" hangingPunct="0">
                        <a:lnSpc>
                          <a:spcPct val="90000"/>
                        </a:lnSpc>
                        <a:spcBef>
                          <a:spcPct val="30000"/>
                        </a:spcBef>
                        <a:buClr>
                          <a:schemeClr val="tx2"/>
                        </a:buClr>
                        <a:defRPr sz="2000">
                          <a:solidFill>
                            <a:schemeClr val="tx1"/>
                          </a:solidFill>
                          <a:latin typeface="Arial" charset="0"/>
                        </a:defRPr>
                      </a:lvl3pPr>
                      <a:lvl4pPr marL="1600200" indent="-228600" eaLnBrk="0" hangingPunct="0">
                        <a:lnSpc>
                          <a:spcPct val="90000"/>
                        </a:lnSpc>
                        <a:spcBef>
                          <a:spcPct val="30000"/>
                        </a:spcBef>
                        <a:buClr>
                          <a:schemeClr val="tx2"/>
                        </a:buClr>
                        <a:defRPr sz="1400">
                          <a:solidFill>
                            <a:schemeClr val="tx1"/>
                          </a:solidFill>
                          <a:latin typeface="Arial" charset="0"/>
                        </a:defRPr>
                      </a:lvl4pPr>
                      <a:lvl5pPr marL="2057400" indent="-228600" eaLnBrk="0" hangingPunct="0">
                        <a:lnSpc>
                          <a:spcPct val="90000"/>
                        </a:lnSpc>
                        <a:spcBef>
                          <a:spcPct val="30000"/>
                        </a:spcBef>
                        <a:buClr>
                          <a:schemeClr val="tx2"/>
                        </a:buClr>
                        <a:buFont typeface="Arial" charset="0"/>
                        <a:defRPr sz="1200">
                          <a:solidFill>
                            <a:schemeClr val="tx1"/>
                          </a:solidFill>
                          <a:latin typeface="Arial" charset="0"/>
                        </a:defRPr>
                      </a:lvl5pPr>
                      <a:lvl6pPr marL="25146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6pPr>
                      <a:lvl7pPr marL="29718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7pPr>
                      <a:lvl8pPr marL="34290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8pPr>
                      <a:lvl9pPr marL="38862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a:ln>
                            <a:noFill/>
                          </a:ln>
                          <a:solidFill>
                            <a:srgbClr val="FFFFFF"/>
                          </a:solidFill>
                          <a:effectLst/>
                          <a:latin typeface="Arial" charset="0"/>
                          <a:cs typeface="Arial" charset="0"/>
                        </a:rPr>
                        <a:t>Patientenalter  (n)</a:t>
                      </a:r>
                      <a:r>
                        <a:rPr kumimoji="0" lang="en-US" altLang="de-DE" sz="1600" b="1" i="0" u="none" strike="noStrike" cap="none" normalizeH="0" baseline="0">
                          <a:ln>
                            <a:noFill/>
                          </a:ln>
                          <a:solidFill>
                            <a:srgbClr val="FFFFFF"/>
                          </a:solidFill>
                          <a:effectLst/>
                          <a:latin typeface="Arial" charset="0"/>
                          <a:cs typeface="Arial" charset="0"/>
                        </a:rPr>
                        <a:t> </a:t>
                      </a:r>
                    </a:p>
                  </a:txBody>
                  <a:tcPr anchor="ctr" horzOverflow="overflow">
                    <a:lnL w="12700" cap="flat" cmpd="sng" algn="ctr">
                      <a:solidFill>
                        <a:srgbClr val="004A64"/>
                      </a:solidFill>
                      <a:prstDash val="solid"/>
                      <a:round/>
                      <a:headEnd type="none" w="med" len="med"/>
                      <a:tailEnd type="none" w="med" len="med"/>
                    </a:lnL>
                    <a:lnR w="12700" cap="flat" cmpd="sng" algn="ctr">
                      <a:solidFill>
                        <a:srgbClr val="004A64"/>
                      </a:solidFill>
                      <a:prstDash val="solid"/>
                      <a:round/>
                      <a:headEnd type="none" w="med" len="med"/>
                      <a:tailEnd type="none" w="med" len="med"/>
                    </a:lnR>
                    <a:lnT w="12700" cap="flat" cmpd="sng" algn="ctr">
                      <a:solidFill>
                        <a:srgbClr val="004A64"/>
                      </a:solidFill>
                      <a:prstDash val="solid"/>
                      <a:round/>
                      <a:headEnd type="none" w="med" len="med"/>
                      <a:tailEnd type="none" w="med" len="med"/>
                    </a:lnT>
                    <a:lnB w="38100" cap="flat" cmpd="sng" algn="ctr">
                      <a:solidFill>
                        <a:srgbClr val="004A64"/>
                      </a:solidFill>
                      <a:prstDash val="solid"/>
                      <a:round/>
                      <a:headEnd type="none" w="med" len="med"/>
                      <a:tailEnd type="none" w="med" len="med"/>
                    </a:lnB>
                    <a:lnTlToBr>
                      <a:noFill/>
                    </a:lnTlToBr>
                    <a:lnBlToTr>
                      <a:noFill/>
                    </a:lnBlToTr>
                    <a:solidFill>
                      <a:srgbClr val="717073"/>
                    </a:solidFill>
                  </a:tcPr>
                </a:tc>
                <a:tc>
                  <a:txBody>
                    <a:bodyPr/>
                    <a:lstStyle>
                      <a:lvl1pPr eaLnBrk="0" hangingPunct="0">
                        <a:lnSpc>
                          <a:spcPct val="90000"/>
                        </a:lnSpc>
                        <a:spcBef>
                          <a:spcPct val="30000"/>
                        </a:spcBef>
                        <a:buClr>
                          <a:schemeClr val="tx2"/>
                        </a:buClr>
                        <a:buFont typeface="Wingdings" pitchFamily="2" charset="2"/>
                        <a:defRPr sz="2000">
                          <a:solidFill>
                            <a:schemeClr val="tx1"/>
                          </a:solidFill>
                          <a:latin typeface="Arial" charset="0"/>
                        </a:defRPr>
                      </a:lvl1pPr>
                      <a:lvl2pPr marL="742950" indent="-285750" eaLnBrk="0" hangingPunct="0">
                        <a:lnSpc>
                          <a:spcPct val="90000"/>
                        </a:lnSpc>
                        <a:spcBef>
                          <a:spcPct val="30000"/>
                        </a:spcBef>
                        <a:buClr>
                          <a:schemeClr val="tx2"/>
                        </a:buClr>
                        <a:defRPr>
                          <a:solidFill>
                            <a:schemeClr val="tx1"/>
                          </a:solidFill>
                          <a:latin typeface="Arial" charset="0"/>
                        </a:defRPr>
                      </a:lvl2pPr>
                      <a:lvl3pPr marL="1143000" indent="-228600" eaLnBrk="0" hangingPunct="0">
                        <a:lnSpc>
                          <a:spcPct val="90000"/>
                        </a:lnSpc>
                        <a:spcBef>
                          <a:spcPct val="30000"/>
                        </a:spcBef>
                        <a:buClr>
                          <a:schemeClr val="tx2"/>
                        </a:buClr>
                        <a:defRPr sz="2000">
                          <a:solidFill>
                            <a:schemeClr val="tx1"/>
                          </a:solidFill>
                          <a:latin typeface="Arial" charset="0"/>
                        </a:defRPr>
                      </a:lvl3pPr>
                      <a:lvl4pPr marL="1600200" indent="-228600" eaLnBrk="0" hangingPunct="0">
                        <a:lnSpc>
                          <a:spcPct val="90000"/>
                        </a:lnSpc>
                        <a:spcBef>
                          <a:spcPct val="30000"/>
                        </a:spcBef>
                        <a:buClr>
                          <a:schemeClr val="tx2"/>
                        </a:buClr>
                        <a:defRPr sz="1400">
                          <a:solidFill>
                            <a:schemeClr val="tx1"/>
                          </a:solidFill>
                          <a:latin typeface="Arial" charset="0"/>
                        </a:defRPr>
                      </a:lvl4pPr>
                      <a:lvl5pPr marL="2057400" indent="-228600" eaLnBrk="0" hangingPunct="0">
                        <a:lnSpc>
                          <a:spcPct val="90000"/>
                        </a:lnSpc>
                        <a:spcBef>
                          <a:spcPct val="30000"/>
                        </a:spcBef>
                        <a:buClr>
                          <a:schemeClr val="tx2"/>
                        </a:buClr>
                        <a:buFont typeface="Arial" charset="0"/>
                        <a:defRPr sz="1200">
                          <a:solidFill>
                            <a:schemeClr val="tx1"/>
                          </a:solidFill>
                          <a:latin typeface="Arial" charset="0"/>
                        </a:defRPr>
                      </a:lvl5pPr>
                      <a:lvl6pPr marL="25146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6pPr>
                      <a:lvl7pPr marL="29718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7pPr>
                      <a:lvl8pPr marL="34290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8pPr>
                      <a:lvl9pPr marL="38862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a:ln>
                            <a:noFill/>
                          </a:ln>
                          <a:solidFill>
                            <a:srgbClr val="FFFFFF"/>
                          </a:solidFill>
                          <a:effectLst/>
                          <a:latin typeface="Arial" charset="0"/>
                          <a:cs typeface="Arial" charset="0"/>
                        </a:rPr>
                        <a:t>Relative Risikoreduktion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a:ln>
                            <a:noFill/>
                          </a:ln>
                          <a:solidFill>
                            <a:srgbClr val="FFFFFF"/>
                          </a:solidFill>
                          <a:effectLst/>
                          <a:latin typeface="Arial" charset="0"/>
                          <a:cs typeface="Arial" charset="0"/>
                        </a:rPr>
                        <a:t>(p-Wert</a:t>
                      </a:r>
                      <a:r>
                        <a:rPr kumimoji="0" lang="de-DE" altLang="de-DE" sz="1600" b="1" i="0" u="none" strike="noStrike" cap="none" normalizeH="0" baseline="0">
                          <a:ln>
                            <a:noFill/>
                          </a:ln>
                          <a:solidFill>
                            <a:schemeClr val="tx1"/>
                          </a:solidFill>
                          <a:effectLst/>
                          <a:latin typeface="Arial" charset="0"/>
                          <a:cs typeface="Arial" charset="0"/>
                        </a:rPr>
                        <a:t>; *signifikant</a:t>
                      </a:r>
                      <a:r>
                        <a:rPr kumimoji="0" lang="de-DE" altLang="de-DE" sz="1600" b="1" i="0" u="none" strike="noStrike" cap="none" normalizeH="0" baseline="0">
                          <a:ln>
                            <a:noFill/>
                          </a:ln>
                          <a:solidFill>
                            <a:srgbClr val="FFFFFF"/>
                          </a:solidFill>
                          <a:effectLst/>
                          <a:latin typeface="Arial" charset="0"/>
                          <a:cs typeface="Arial" charset="0"/>
                        </a:rPr>
                        <a:t>)</a:t>
                      </a:r>
                      <a:endParaRPr kumimoji="0" lang="en-US" altLang="de-DE" sz="1600" b="1" i="0" u="none" strike="noStrike" cap="none" normalizeH="0" baseline="0">
                        <a:ln>
                          <a:noFill/>
                        </a:ln>
                        <a:solidFill>
                          <a:srgbClr val="FFFFFF"/>
                        </a:solidFill>
                        <a:effectLst/>
                        <a:latin typeface="Arial" charset="0"/>
                        <a:cs typeface="Arial" charset="0"/>
                      </a:endParaRPr>
                    </a:p>
                  </a:txBody>
                  <a:tcPr anchor="ctr" horzOverflow="overflow">
                    <a:lnL w="12700" cap="flat" cmpd="sng" algn="ctr">
                      <a:solidFill>
                        <a:srgbClr val="004A64"/>
                      </a:solidFill>
                      <a:prstDash val="solid"/>
                      <a:round/>
                      <a:headEnd type="none" w="med" len="med"/>
                      <a:tailEnd type="none" w="med" len="med"/>
                    </a:lnL>
                    <a:lnR w="12700" cap="flat" cmpd="sng" algn="ctr">
                      <a:solidFill>
                        <a:srgbClr val="004A64"/>
                      </a:solidFill>
                      <a:prstDash val="solid"/>
                      <a:round/>
                      <a:headEnd type="none" w="med" len="med"/>
                      <a:tailEnd type="none" w="med" len="med"/>
                    </a:lnR>
                    <a:lnT w="12700" cap="flat" cmpd="sng" algn="ctr">
                      <a:solidFill>
                        <a:srgbClr val="004A64"/>
                      </a:solidFill>
                      <a:prstDash val="solid"/>
                      <a:round/>
                      <a:headEnd type="none" w="med" len="med"/>
                      <a:tailEnd type="none" w="med" len="med"/>
                    </a:lnT>
                    <a:lnB w="38100" cap="flat" cmpd="sng" algn="ctr">
                      <a:solidFill>
                        <a:srgbClr val="004A64"/>
                      </a:solidFill>
                      <a:prstDash val="solid"/>
                      <a:round/>
                      <a:headEnd type="none" w="med" len="med"/>
                      <a:tailEnd type="none" w="med" len="med"/>
                    </a:lnB>
                    <a:lnTlToBr>
                      <a:noFill/>
                    </a:lnTlToBr>
                    <a:lnBlToTr>
                      <a:noFill/>
                    </a:lnBlToTr>
                    <a:solidFill>
                      <a:srgbClr val="717073"/>
                    </a:solidFill>
                  </a:tcPr>
                </a:tc>
                <a:extLst>
                  <a:ext uri="{0D108BD9-81ED-4DB2-BD59-A6C34878D82A}">
                    <a16:rowId xmlns:a16="http://schemas.microsoft.com/office/drawing/2014/main" val="10000"/>
                  </a:ext>
                </a:extLst>
              </a:tr>
              <a:tr h="366713">
                <a:tc>
                  <a:txBody>
                    <a:bodyPr/>
                    <a:lstStyle>
                      <a:lvl1pPr eaLnBrk="0" hangingPunct="0">
                        <a:lnSpc>
                          <a:spcPct val="90000"/>
                        </a:lnSpc>
                        <a:spcBef>
                          <a:spcPct val="30000"/>
                        </a:spcBef>
                        <a:buClr>
                          <a:schemeClr val="tx2"/>
                        </a:buClr>
                        <a:buFont typeface="Wingdings" pitchFamily="2" charset="2"/>
                        <a:defRPr sz="2000">
                          <a:solidFill>
                            <a:schemeClr val="tx1"/>
                          </a:solidFill>
                          <a:latin typeface="Arial" charset="0"/>
                        </a:defRPr>
                      </a:lvl1pPr>
                      <a:lvl2pPr marL="742950" indent="-285750" eaLnBrk="0" hangingPunct="0">
                        <a:lnSpc>
                          <a:spcPct val="90000"/>
                        </a:lnSpc>
                        <a:spcBef>
                          <a:spcPct val="30000"/>
                        </a:spcBef>
                        <a:buClr>
                          <a:schemeClr val="tx2"/>
                        </a:buClr>
                        <a:defRPr>
                          <a:solidFill>
                            <a:schemeClr val="tx1"/>
                          </a:solidFill>
                          <a:latin typeface="Arial" charset="0"/>
                        </a:defRPr>
                      </a:lvl2pPr>
                      <a:lvl3pPr marL="1143000" indent="-228600" eaLnBrk="0" hangingPunct="0">
                        <a:lnSpc>
                          <a:spcPct val="90000"/>
                        </a:lnSpc>
                        <a:spcBef>
                          <a:spcPct val="30000"/>
                        </a:spcBef>
                        <a:buClr>
                          <a:schemeClr val="tx2"/>
                        </a:buClr>
                        <a:defRPr sz="2000">
                          <a:solidFill>
                            <a:schemeClr val="tx1"/>
                          </a:solidFill>
                          <a:latin typeface="Arial" charset="0"/>
                        </a:defRPr>
                      </a:lvl3pPr>
                      <a:lvl4pPr marL="1600200" indent="-228600" eaLnBrk="0" hangingPunct="0">
                        <a:lnSpc>
                          <a:spcPct val="90000"/>
                        </a:lnSpc>
                        <a:spcBef>
                          <a:spcPct val="30000"/>
                        </a:spcBef>
                        <a:buClr>
                          <a:schemeClr val="tx2"/>
                        </a:buClr>
                        <a:defRPr sz="1400">
                          <a:solidFill>
                            <a:schemeClr val="tx1"/>
                          </a:solidFill>
                          <a:latin typeface="Arial" charset="0"/>
                        </a:defRPr>
                      </a:lvl4pPr>
                      <a:lvl5pPr marL="2057400" indent="-228600" eaLnBrk="0" hangingPunct="0">
                        <a:lnSpc>
                          <a:spcPct val="90000"/>
                        </a:lnSpc>
                        <a:spcBef>
                          <a:spcPct val="30000"/>
                        </a:spcBef>
                        <a:buClr>
                          <a:schemeClr val="tx2"/>
                        </a:buClr>
                        <a:buFont typeface="Arial" charset="0"/>
                        <a:defRPr sz="1200">
                          <a:solidFill>
                            <a:schemeClr val="tx1"/>
                          </a:solidFill>
                          <a:latin typeface="Arial" charset="0"/>
                        </a:defRPr>
                      </a:lvl5pPr>
                      <a:lvl6pPr marL="25146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6pPr>
                      <a:lvl7pPr marL="29718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7pPr>
                      <a:lvl8pPr marL="34290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8pPr>
                      <a:lvl9pPr marL="38862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a:ln>
                            <a:noFill/>
                          </a:ln>
                          <a:solidFill>
                            <a:srgbClr val="595959"/>
                          </a:solidFill>
                          <a:effectLst/>
                          <a:latin typeface="Arial" charset="0"/>
                          <a:cs typeface="Arial" charset="0"/>
                        </a:rPr>
                        <a:t>Denosumab</a:t>
                      </a:r>
                      <a:endParaRPr kumimoji="0" lang="en-US" altLang="de-DE" sz="1600" b="1" i="0" u="none" strike="noStrike" cap="none" normalizeH="0" baseline="0">
                        <a:ln>
                          <a:noFill/>
                        </a:ln>
                        <a:solidFill>
                          <a:srgbClr val="595959"/>
                        </a:solidFill>
                        <a:effectLst/>
                        <a:latin typeface="Arial" charset="0"/>
                        <a:cs typeface="Arial" charset="0"/>
                      </a:endParaRPr>
                    </a:p>
                  </a:txBody>
                  <a:tcPr anchor="ctr" horzOverflow="overflow">
                    <a:lnL w="12700" cap="flat" cmpd="sng" algn="ctr">
                      <a:solidFill>
                        <a:srgbClr val="004A64"/>
                      </a:solidFill>
                      <a:prstDash val="solid"/>
                      <a:round/>
                      <a:headEnd type="none" w="med" len="med"/>
                      <a:tailEnd type="none" w="med" len="med"/>
                    </a:lnL>
                    <a:lnR w="12700" cap="flat" cmpd="sng" algn="ctr">
                      <a:solidFill>
                        <a:srgbClr val="004A64"/>
                      </a:solidFill>
                      <a:prstDash val="solid"/>
                      <a:round/>
                      <a:headEnd type="none" w="med" len="med"/>
                      <a:tailEnd type="none" w="med" len="med"/>
                    </a:lnR>
                    <a:lnT w="38100" cap="flat" cmpd="sng" algn="ctr">
                      <a:solidFill>
                        <a:srgbClr val="004A64"/>
                      </a:solidFill>
                      <a:prstDash val="solid"/>
                      <a:round/>
                      <a:headEnd type="none" w="med" len="med"/>
                      <a:tailEnd type="none" w="med" len="med"/>
                    </a:lnT>
                    <a:lnB w="12700" cap="flat" cmpd="sng" algn="ctr">
                      <a:solidFill>
                        <a:srgbClr val="004A64"/>
                      </a:solidFill>
                      <a:prstDash val="solid"/>
                      <a:round/>
                      <a:headEnd type="none" w="med" len="med"/>
                      <a:tailEnd type="none" w="med" len="med"/>
                    </a:lnB>
                    <a:lnTlToBr>
                      <a:noFill/>
                    </a:lnTlToBr>
                    <a:lnBlToTr>
                      <a:noFill/>
                    </a:lnBlToTr>
                    <a:solidFill>
                      <a:srgbClr val="DADADA"/>
                    </a:solidFill>
                  </a:tcPr>
                </a:tc>
                <a:tc>
                  <a:txBody>
                    <a:bodyPr/>
                    <a:lstStyle>
                      <a:lvl1pPr eaLnBrk="0" hangingPunct="0">
                        <a:lnSpc>
                          <a:spcPct val="90000"/>
                        </a:lnSpc>
                        <a:spcBef>
                          <a:spcPct val="30000"/>
                        </a:spcBef>
                        <a:buClr>
                          <a:schemeClr val="tx2"/>
                        </a:buClr>
                        <a:buFont typeface="Wingdings" pitchFamily="2" charset="2"/>
                        <a:defRPr sz="2000">
                          <a:solidFill>
                            <a:schemeClr val="tx1"/>
                          </a:solidFill>
                          <a:latin typeface="Arial" charset="0"/>
                        </a:defRPr>
                      </a:lvl1pPr>
                      <a:lvl2pPr marL="742950" indent="-285750" eaLnBrk="0" hangingPunct="0">
                        <a:lnSpc>
                          <a:spcPct val="90000"/>
                        </a:lnSpc>
                        <a:spcBef>
                          <a:spcPct val="30000"/>
                        </a:spcBef>
                        <a:buClr>
                          <a:schemeClr val="tx2"/>
                        </a:buClr>
                        <a:defRPr>
                          <a:solidFill>
                            <a:schemeClr val="tx1"/>
                          </a:solidFill>
                          <a:latin typeface="Arial" charset="0"/>
                        </a:defRPr>
                      </a:lvl2pPr>
                      <a:lvl3pPr marL="1143000" indent="-228600" eaLnBrk="0" hangingPunct="0">
                        <a:lnSpc>
                          <a:spcPct val="90000"/>
                        </a:lnSpc>
                        <a:spcBef>
                          <a:spcPct val="30000"/>
                        </a:spcBef>
                        <a:buClr>
                          <a:schemeClr val="tx2"/>
                        </a:buClr>
                        <a:defRPr sz="2000">
                          <a:solidFill>
                            <a:schemeClr val="tx1"/>
                          </a:solidFill>
                          <a:latin typeface="Arial" charset="0"/>
                        </a:defRPr>
                      </a:lvl3pPr>
                      <a:lvl4pPr marL="1600200" indent="-228600" eaLnBrk="0" hangingPunct="0">
                        <a:lnSpc>
                          <a:spcPct val="90000"/>
                        </a:lnSpc>
                        <a:spcBef>
                          <a:spcPct val="30000"/>
                        </a:spcBef>
                        <a:buClr>
                          <a:schemeClr val="tx2"/>
                        </a:buClr>
                        <a:defRPr sz="1400">
                          <a:solidFill>
                            <a:schemeClr val="tx1"/>
                          </a:solidFill>
                          <a:latin typeface="Arial" charset="0"/>
                        </a:defRPr>
                      </a:lvl4pPr>
                      <a:lvl5pPr marL="2057400" indent="-228600" eaLnBrk="0" hangingPunct="0">
                        <a:lnSpc>
                          <a:spcPct val="90000"/>
                        </a:lnSpc>
                        <a:spcBef>
                          <a:spcPct val="30000"/>
                        </a:spcBef>
                        <a:buClr>
                          <a:schemeClr val="tx2"/>
                        </a:buClr>
                        <a:buFont typeface="Arial" charset="0"/>
                        <a:defRPr sz="1200">
                          <a:solidFill>
                            <a:schemeClr val="tx1"/>
                          </a:solidFill>
                          <a:latin typeface="Arial" charset="0"/>
                        </a:defRPr>
                      </a:lvl5pPr>
                      <a:lvl6pPr marL="25146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6pPr>
                      <a:lvl7pPr marL="29718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7pPr>
                      <a:lvl8pPr marL="34290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8pPr>
                      <a:lvl9pPr marL="38862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rgbClr val="595959"/>
                          </a:solidFill>
                          <a:effectLst/>
                          <a:latin typeface="Arial" charset="0"/>
                          <a:cs typeface="Arial" charset="0"/>
                        </a:rPr>
                        <a:t>FREEDOM (7868)</a:t>
                      </a:r>
                      <a:r>
                        <a:rPr kumimoji="0" lang="de-DE" altLang="de-DE" sz="1600" b="0" i="0" u="none" strike="noStrike" cap="none" normalizeH="0" baseline="30000">
                          <a:ln>
                            <a:noFill/>
                          </a:ln>
                          <a:solidFill>
                            <a:srgbClr val="595959"/>
                          </a:solidFill>
                          <a:effectLst/>
                          <a:latin typeface="Arial" charset="0"/>
                          <a:cs typeface="Arial" charset="0"/>
                        </a:rPr>
                        <a:t>1</a:t>
                      </a:r>
                      <a:endParaRPr kumimoji="0" lang="en-US" altLang="de-DE" sz="1600" b="0" i="0" u="none" strike="noStrike" cap="none" normalizeH="0" baseline="30000">
                        <a:ln>
                          <a:noFill/>
                        </a:ln>
                        <a:solidFill>
                          <a:srgbClr val="595959"/>
                        </a:solidFill>
                        <a:effectLst/>
                        <a:latin typeface="Arial" charset="0"/>
                        <a:cs typeface="Arial" charset="0"/>
                      </a:endParaRPr>
                    </a:p>
                  </a:txBody>
                  <a:tcPr anchor="ctr" horzOverflow="overflow">
                    <a:lnL w="12700" cap="flat" cmpd="sng" algn="ctr">
                      <a:solidFill>
                        <a:srgbClr val="004A64"/>
                      </a:solidFill>
                      <a:prstDash val="solid"/>
                      <a:round/>
                      <a:headEnd type="none" w="med" len="med"/>
                      <a:tailEnd type="none" w="med" len="med"/>
                    </a:lnL>
                    <a:lnR w="12700" cap="flat" cmpd="sng" algn="ctr">
                      <a:solidFill>
                        <a:srgbClr val="004A64"/>
                      </a:solidFill>
                      <a:prstDash val="solid"/>
                      <a:round/>
                      <a:headEnd type="none" w="med" len="med"/>
                      <a:tailEnd type="none" w="med" len="med"/>
                    </a:lnR>
                    <a:lnT w="38100" cap="flat" cmpd="sng" algn="ctr">
                      <a:solidFill>
                        <a:srgbClr val="004A64"/>
                      </a:solidFill>
                      <a:prstDash val="solid"/>
                      <a:round/>
                      <a:headEnd type="none" w="med" len="med"/>
                      <a:tailEnd type="none" w="med" len="med"/>
                    </a:lnT>
                    <a:lnB w="12700" cap="flat" cmpd="sng" algn="ctr">
                      <a:solidFill>
                        <a:srgbClr val="004A64"/>
                      </a:solidFill>
                      <a:prstDash val="solid"/>
                      <a:round/>
                      <a:headEnd type="none" w="med" len="med"/>
                      <a:tailEnd type="none" w="med" len="med"/>
                    </a:lnB>
                    <a:lnTlToBr>
                      <a:noFill/>
                    </a:lnTlToBr>
                    <a:lnBlToTr>
                      <a:noFill/>
                    </a:lnBlToTr>
                    <a:solidFill>
                      <a:srgbClr val="DADADA"/>
                    </a:solidFill>
                  </a:tcPr>
                </a:tc>
                <a:tc>
                  <a:txBody>
                    <a:bodyPr/>
                    <a:lstStyle>
                      <a:lvl1pPr eaLnBrk="0" hangingPunct="0">
                        <a:lnSpc>
                          <a:spcPct val="90000"/>
                        </a:lnSpc>
                        <a:spcBef>
                          <a:spcPct val="30000"/>
                        </a:spcBef>
                        <a:buClr>
                          <a:schemeClr val="tx2"/>
                        </a:buClr>
                        <a:buFont typeface="Wingdings" pitchFamily="2" charset="2"/>
                        <a:defRPr sz="2000">
                          <a:solidFill>
                            <a:schemeClr val="tx1"/>
                          </a:solidFill>
                          <a:latin typeface="Arial" charset="0"/>
                        </a:defRPr>
                      </a:lvl1pPr>
                      <a:lvl2pPr marL="742950" indent="-285750" eaLnBrk="0" hangingPunct="0">
                        <a:lnSpc>
                          <a:spcPct val="90000"/>
                        </a:lnSpc>
                        <a:spcBef>
                          <a:spcPct val="30000"/>
                        </a:spcBef>
                        <a:buClr>
                          <a:schemeClr val="tx2"/>
                        </a:buClr>
                        <a:defRPr>
                          <a:solidFill>
                            <a:schemeClr val="tx1"/>
                          </a:solidFill>
                          <a:latin typeface="Arial" charset="0"/>
                        </a:defRPr>
                      </a:lvl2pPr>
                      <a:lvl3pPr marL="1143000" indent="-228600" eaLnBrk="0" hangingPunct="0">
                        <a:lnSpc>
                          <a:spcPct val="90000"/>
                        </a:lnSpc>
                        <a:spcBef>
                          <a:spcPct val="30000"/>
                        </a:spcBef>
                        <a:buClr>
                          <a:schemeClr val="tx2"/>
                        </a:buClr>
                        <a:defRPr sz="2000">
                          <a:solidFill>
                            <a:schemeClr val="tx1"/>
                          </a:solidFill>
                          <a:latin typeface="Arial" charset="0"/>
                        </a:defRPr>
                      </a:lvl3pPr>
                      <a:lvl4pPr marL="1600200" indent="-228600" eaLnBrk="0" hangingPunct="0">
                        <a:lnSpc>
                          <a:spcPct val="90000"/>
                        </a:lnSpc>
                        <a:spcBef>
                          <a:spcPct val="30000"/>
                        </a:spcBef>
                        <a:buClr>
                          <a:schemeClr val="tx2"/>
                        </a:buClr>
                        <a:defRPr sz="1400">
                          <a:solidFill>
                            <a:schemeClr val="tx1"/>
                          </a:solidFill>
                          <a:latin typeface="Arial" charset="0"/>
                        </a:defRPr>
                      </a:lvl4pPr>
                      <a:lvl5pPr marL="2057400" indent="-228600" eaLnBrk="0" hangingPunct="0">
                        <a:lnSpc>
                          <a:spcPct val="90000"/>
                        </a:lnSpc>
                        <a:spcBef>
                          <a:spcPct val="30000"/>
                        </a:spcBef>
                        <a:buClr>
                          <a:schemeClr val="tx2"/>
                        </a:buClr>
                        <a:buFont typeface="Arial" charset="0"/>
                        <a:defRPr sz="1200">
                          <a:solidFill>
                            <a:schemeClr val="tx1"/>
                          </a:solidFill>
                          <a:latin typeface="Arial" charset="0"/>
                        </a:defRPr>
                      </a:lvl5pPr>
                      <a:lvl6pPr marL="25146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6pPr>
                      <a:lvl7pPr marL="29718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7pPr>
                      <a:lvl8pPr marL="34290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8pPr>
                      <a:lvl9pPr marL="38862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rgbClr val="595959"/>
                          </a:solidFill>
                          <a:effectLst/>
                          <a:latin typeface="Arial" charset="0"/>
                          <a:cs typeface="Arial" charset="0"/>
                        </a:rPr>
                        <a:t>≥ 75 (2471)</a:t>
                      </a:r>
                      <a:r>
                        <a:rPr kumimoji="0" lang="de-DE" altLang="de-DE" sz="1600" b="0" i="0" u="none" strike="noStrike" cap="none" normalizeH="0" baseline="30000">
                          <a:ln>
                            <a:noFill/>
                          </a:ln>
                          <a:solidFill>
                            <a:srgbClr val="595959"/>
                          </a:solidFill>
                          <a:effectLst/>
                          <a:latin typeface="Arial" charset="0"/>
                          <a:cs typeface="Arial" charset="0"/>
                        </a:rPr>
                        <a:t>2</a:t>
                      </a:r>
                      <a:endParaRPr kumimoji="0" lang="en-US" altLang="de-DE" sz="1600" b="0" i="0" u="none" strike="noStrike" cap="none" normalizeH="0" baseline="30000">
                        <a:ln>
                          <a:noFill/>
                        </a:ln>
                        <a:solidFill>
                          <a:srgbClr val="595959"/>
                        </a:solidFill>
                        <a:effectLst/>
                        <a:latin typeface="Arial" charset="0"/>
                        <a:cs typeface="Arial" charset="0"/>
                      </a:endParaRPr>
                    </a:p>
                  </a:txBody>
                  <a:tcPr anchor="ctr" horzOverflow="overflow">
                    <a:lnL w="12700" cap="flat" cmpd="sng" algn="ctr">
                      <a:solidFill>
                        <a:srgbClr val="004A64"/>
                      </a:solidFill>
                      <a:prstDash val="solid"/>
                      <a:round/>
                      <a:headEnd type="none" w="med" len="med"/>
                      <a:tailEnd type="none" w="med" len="med"/>
                    </a:lnL>
                    <a:lnR w="12700" cap="flat" cmpd="sng" algn="ctr">
                      <a:solidFill>
                        <a:srgbClr val="004A64"/>
                      </a:solidFill>
                      <a:prstDash val="solid"/>
                      <a:round/>
                      <a:headEnd type="none" w="med" len="med"/>
                      <a:tailEnd type="none" w="med" len="med"/>
                    </a:lnR>
                    <a:lnT w="38100" cap="flat" cmpd="sng" algn="ctr">
                      <a:solidFill>
                        <a:srgbClr val="004A64"/>
                      </a:solidFill>
                      <a:prstDash val="solid"/>
                      <a:round/>
                      <a:headEnd type="none" w="med" len="med"/>
                      <a:tailEnd type="none" w="med" len="med"/>
                    </a:lnT>
                    <a:lnB w="12700" cap="flat" cmpd="sng" algn="ctr">
                      <a:solidFill>
                        <a:srgbClr val="004A64"/>
                      </a:solidFill>
                      <a:prstDash val="solid"/>
                      <a:round/>
                      <a:headEnd type="none" w="med" len="med"/>
                      <a:tailEnd type="none" w="med" len="med"/>
                    </a:lnB>
                    <a:lnTlToBr>
                      <a:noFill/>
                    </a:lnTlToBr>
                    <a:lnBlToTr>
                      <a:noFill/>
                    </a:lnBlToTr>
                    <a:solidFill>
                      <a:srgbClr val="DADADA"/>
                    </a:solidFill>
                  </a:tcPr>
                </a:tc>
                <a:tc>
                  <a:txBody>
                    <a:bodyPr/>
                    <a:lstStyle>
                      <a:lvl1pPr marL="355600" indent="-355600" eaLnBrk="0" hangingPunct="0">
                        <a:lnSpc>
                          <a:spcPct val="90000"/>
                        </a:lnSpc>
                        <a:spcBef>
                          <a:spcPct val="30000"/>
                        </a:spcBef>
                        <a:buClr>
                          <a:schemeClr val="tx2"/>
                        </a:buClr>
                        <a:buFont typeface="Wingdings" pitchFamily="2" charset="2"/>
                        <a:tabLst>
                          <a:tab pos="903288" algn="l"/>
                        </a:tabLst>
                        <a:defRPr sz="2000">
                          <a:solidFill>
                            <a:schemeClr val="tx1"/>
                          </a:solidFill>
                          <a:latin typeface="Arial" charset="0"/>
                        </a:defRPr>
                      </a:lvl1pPr>
                      <a:lvl2pPr marL="742950" indent="-285750" eaLnBrk="0" hangingPunct="0">
                        <a:lnSpc>
                          <a:spcPct val="90000"/>
                        </a:lnSpc>
                        <a:spcBef>
                          <a:spcPct val="30000"/>
                        </a:spcBef>
                        <a:buClr>
                          <a:schemeClr val="tx2"/>
                        </a:buClr>
                        <a:tabLst>
                          <a:tab pos="903288" algn="l"/>
                        </a:tabLst>
                        <a:defRPr>
                          <a:solidFill>
                            <a:schemeClr val="tx1"/>
                          </a:solidFill>
                          <a:latin typeface="Arial" charset="0"/>
                        </a:defRPr>
                      </a:lvl2pPr>
                      <a:lvl3pPr marL="1143000" indent="-228600" eaLnBrk="0" hangingPunct="0">
                        <a:lnSpc>
                          <a:spcPct val="90000"/>
                        </a:lnSpc>
                        <a:spcBef>
                          <a:spcPct val="30000"/>
                        </a:spcBef>
                        <a:buClr>
                          <a:schemeClr val="tx2"/>
                        </a:buClr>
                        <a:tabLst>
                          <a:tab pos="903288" algn="l"/>
                        </a:tabLst>
                        <a:defRPr sz="2000">
                          <a:solidFill>
                            <a:schemeClr val="tx1"/>
                          </a:solidFill>
                          <a:latin typeface="Arial" charset="0"/>
                        </a:defRPr>
                      </a:lvl3pPr>
                      <a:lvl4pPr marL="1600200" indent="-228600" eaLnBrk="0" hangingPunct="0">
                        <a:lnSpc>
                          <a:spcPct val="90000"/>
                        </a:lnSpc>
                        <a:spcBef>
                          <a:spcPct val="30000"/>
                        </a:spcBef>
                        <a:buClr>
                          <a:schemeClr val="tx2"/>
                        </a:buClr>
                        <a:tabLst>
                          <a:tab pos="903288" algn="l"/>
                        </a:tabLst>
                        <a:defRPr sz="1400">
                          <a:solidFill>
                            <a:schemeClr val="tx1"/>
                          </a:solidFill>
                          <a:latin typeface="Arial" charset="0"/>
                        </a:defRPr>
                      </a:lvl4pPr>
                      <a:lvl5pPr marL="2057400" indent="-228600" eaLnBrk="0" hangingPunct="0">
                        <a:lnSpc>
                          <a:spcPct val="90000"/>
                        </a:lnSpc>
                        <a:spcBef>
                          <a:spcPct val="30000"/>
                        </a:spcBef>
                        <a:buClr>
                          <a:schemeClr val="tx2"/>
                        </a:buClr>
                        <a:buFont typeface="Arial" charset="0"/>
                        <a:tabLst>
                          <a:tab pos="903288" algn="l"/>
                        </a:tabLst>
                        <a:defRPr sz="1200">
                          <a:solidFill>
                            <a:schemeClr val="tx1"/>
                          </a:solidFill>
                          <a:latin typeface="Arial" charset="0"/>
                        </a:defRPr>
                      </a:lvl5pPr>
                      <a:lvl6pPr marL="2514600" indent="-228600" eaLnBrk="0" fontAlgn="base" hangingPunct="0">
                        <a:lnSpc>
                          <a:spcPct val="90000"/>
                        </a:lnSpc>
                        <a:spcBef>
                          <a:spcPct val="30000"/>
                        </a:spcBef>
                        <a:spcAft>
                          <a:spcPct val="0"/>
                        </a:spcAft>
                        <a:buClr>
                          <a:schemeClr val="tx2"/>
                        </a:buClr>
                        <a:buFont typeface="Arial" charset="0"/>
                        <a:tabLst>
                          <a:tab pos="903288" algn="l"/>
                        </a:tabLst>
                        <a:defRPr sz="1200">
                          <a:solidFill>
                            <a:schemeClr val="tx1"/>
                          </a:solidFill>
                          <a:latin typeface="Arial" charset="0"/>
                        </a:defRPr>
                      </a:lvl6pPr>
                      <a:lvl7pPr marL="2971800" indent="-228600" eaLnBrk="0" fontAlgn="base" hangingPunct="0">
                        <a:lnSpc>
                          <a:spcPct val="90000"/>
                        </a:lnSpc>
                        <a:spcBef>
                          <a:spcPct val="30000"/>
                        </a:spcBef>
                        <a:spcAft>
                          <a:spcPct val="0"/>
                        </a:spcAft>
                        <a:buClr>
                          <a:schemeClr val="tx2"/>
                        </a:buClr>
                        <a:buFont typeface="Arial" charset="0"/>
                        <a:tabLst>
                          <a:tab pos="903288" algn="l"/>
                        </a:tabLst>
                        <a:defRPr sz="1200">
                          <a:solidFill>
                            <a:schemeClr val="tx1"/>
                          </a:solidFill>
                          <a:latin typeface="Arial" charset="0"/>
                        </a:defRPr>
                      </a:lvl7pPr>
                      <a:lvl8pPr marL="3429000" indent="-228600" eaLnBrk="0" fontAlgn="base" hangingPunct="0">
                        <a:lnSpc>
                          <a:spcPct val="90000"/>
                        </a:lnSpc>
                        <a:spcBef>
                          <a:spcPct val="30000"/>
                        </a:spcBef>
                        <a:spcAft>
                          <a:spcPct val="0"/>
                        </a:spcAft>
                        <a:buClr>
                          <a:schemeClr val="tx2"/>
                        </a:buClr>
                        <a:buFont typeface="Arial" charset="0"/>
                        <a:tabLst>
                          <a:tab pos="903288" algn="l"/>
                        </a:tabLst>
                        <a:defRPr sz="1200">
                          <a:solidFill>
                            <a:schemeClr val="tx1"/>
                          </a:solidFill>
                          <a:latin typeface="Arial" charset="0"/>
                        </a:defRPr>
                      </a:lvl8pPr>
                      <a:lvl9pPr marL="3886200" indent="-228600" eaLnBrk="0" fontAlgn="base" hangingPunct="0">
                        <a:lnSpc>
                          <a:spcPct val="90000"/>
                        </a:lnSpc>
                        <a:spcBef>
                          <a:spcPct val="30000"/>
                        </a:spcBef>
                        <a:spcAft>
                          <a:spcPct val="0"/>
                        </a:spcAft>
                        <a:buClr>
                          <a:schemeClr val="tx2"/>
                        </a:buClr>
                        <a:buFont typeface="Arial" charset="0"/>
                        <a:tabLst>
                          <a:tab pos="903288" algn="l"/>
                        </a:tabLst>
                        <a:defRPr sz="1200">
                          <a:solidFill>
                            <a:schemeClr val="tx1"/>
                          </a:solidFill>
                          <a:latin typeface="Arial" charset="0"/>
                        </a:defRPr>
                      </a:lvl9pPr>
                    </a:lstStyle>
                    <a:p>
                      <a:pPr marL="355600" marR="0" lvl="0" indent="-355600" algn="l" defTabSz="914400" rtl="0" eaLnBrk="1" fontAlgn="base" latinLnBrk="0" hangingPunct="1">
                        <a:lnSpc>
                          <a:spcPct val="100000"/>
                        </a:lnSpc>
                        <a:spcBef>
                          <a:spcPct val="0"/>
                        </a:spcBef>
                        <a:spcAft>
                          <a:spcPct val="0"/>
                        </a:spcAft>
                        <a:buClrTx/>
                        <a:buSzTx/>
                        <a:buFontTx/>
                        <a:buNone/>
                        <a:tabLst>
                          <a:tab pos="903288" algn="l"/>
                        </a:tabLst>
                      </a:pPr>
                      <a:r>
                        <a:rPr kumimoji="0" lang="de-DE" altLang="de-DE" sz="1600" b="1" i="1" u="none" strike="noStrike" cap="none" normalizeH="0" baseline="0">
                          <a:ln>
                            <a:noFill/>
                          </a:ln>
                          <a:solidFill>
                            <a:srgbClr val="FFFFFF"/>
                          </a:solidFill>
                          <a:effectLst/>
                          <a:latin typeface="Arial" charset="0"/>
                          <a:cs typeface="Arial" charset="0"/>
                        </a:rPr>
                        <a:t>      </a:t>
                      </a:r>
                      <a:r>
                        <a:rPr kumimoji="0" lang="de-DE" altLang="de-DE" sz="1600" b="0" i="0" u="none" strike="noStrike" cap="none" normalizeH="0" baseline="0">
                          <a:ln>
                            <a:noFill/>
                          </a:ln>
                          <a:solidFill>
                            <a:srgbClr val="595959"/>
                          </a:solidFill>
                          <a:effectLst/>
                          <a:latin typeface="Arial" charset="0"/>
                          <a:cs typeface="Arial" charset="0"/>
                        </a:rPr>
                        <a:t>62 %*  (0,007)</a:t>
                      </a:r>
                      <a:endParaRPr kumimoji="0" lang="en-US" altLang="de-DE" sz="1600" b="0" i="0" u="none" strike="noStrike" cap="none" normalizeH="0" baseline="0">
                        <a:ln>
                          <a:noFill/>
                        </a:ln>
                        <a:solidFill>
                          <a:srgbClr val="595959"/>
                        </a:solidFill>
                        <a:effectLst/>
                        <a:latin typeface="Arial" charset="0"/>
                        <a:cs typeface="Arial" charset="0"/>
                      </a:endParaRPr>
                    </a:p>
                  </a:txBody>
                  <a:tcPr anchor="ctr" horzOverflow="overflow">
                    <a:lnL w="12700" cap="flat" cmpd="sng" algn="ctr">
                      <a:solidFill>
                        <a:srgbClr val="004A64"/>
                      </a:solidFill>
                      <a:prstDash val="solid"/>
                      <a:round/>
                      <a:headEnd type="none" w="med" len="med"/>
                      <a:tailEnd type="none" w="med" len="med"/>
                    </a:lnL>
                    <a:lnR w="12700" cap="flat" cmpd="sng" algn="ctr">
                      <a:solidFill>
                        <a:srgbClr val="004A64"/>
                      </a:solidFill>
                      <a:prstDash val="solid"/>
                      <a:round/>
                      <a:headEnd type="none" w="med" len="med"/>
                      <a:tailEnd type="none" w="med" len="med"/>
                    </a:lnR>
                    <a:lnT w="38100" cap="flat" cmpd="sng" algn="ctr">
                      <a:solidFill>
                        <a:srgbClr val="004A64"/>
                      </a:solidFill>
                      <a:prstDash val="solid"/>
                      <a:round/>
                      <a:headEnd type="none" w="med" len="med"/>
                      <a:tailEnd type="none" w="med" len="med"/>
                    </a:lnT>
                    <a:lnB w="12700" cap="flat" cmpd="sng" algn="ctr">
                      <a:solidFill>
                        <a:srgbClr val="004A64"/>
                      </a:solidFill>
                      <a:prstDash val="solid"/>
                      <a:round/>
                      <a:headEnd type="none" w="med" len="med"/>
                      <a:tailEnd type="none" w="med" len="med"/>
                    </a:lnB>
                    <a:lnTlToBr>
                      <a:noFill/>
                    </a:lnTlToBr>
                    <a:lnBlToTr>
                      <a:noFill/>
                    </a:lnBlToTr>
                    <a:solidFill>
                      <a:srgbClr val="DADADA"/>
                    </a:solidFill>
                  </a:tcPr>
                </a:tc>
                <a:extLst>
                  <a:ext uri="{0D108BD9-81ED-4DB2-BD59-A6C34878D82A}">
                    <a16:rowId xmlns:a16="http://schemas.microsoft.com/office/drawing/2014/main" val="10001"/>
                  </a:ext>
                </a:extLst>
              </a:tr>
              <a:tr h="335280">
                <a:tc>
                  <a:txBody>
                    <a:bodyPr/>
                    <a:lstStyle>
                      <a:lvl1pPr eaLnBrk="0" hangingPunct="0">
                        <a:lnSpc>
                          <a:spcPct val="90000"/>
                        </a:lnSpc>
                        <a:spcBef>
                          <a:spcPct val="30000"/>
                        </a:spcBef>
                        <a:buClr>
                          <a:schemeClr val="tx2"/>
                        </a:buClr>
                        <a:buFont typeface="Wingdings" pitchFamily="2" charset="2"/>
                        <a:defRPr sz="2000">
                          <a:solidFill>
                            <a:schemeClr val="tx1"/>
                          </a:solidFill>
                          <a:latin typeface="Arial" charset="0"/>
                        </a:defRPr>
                      </a:lvl1pPr>
                      <a:lvl2pPr marL="742950" indent="-285750" eaLnBrk="0" hangingPunct="0">
                        <a:lnSpc>
                          <a:spcPct val="90000"/>
                        </a:lnSpc>
                        <a:spcBef>
                          <a:spcPct val="30000"/>
                        </a:spcBef>
                        <a:buClr>
                          <a:schemeClr val="tx2"/>
                        </a:buClr>
                        <a:defRPr>
                          <a:solidFill>
                            <a:schemeClr val="tx1"/>
                          </a:solidFill>
                          <a:latin typeface="Arial" charset="0"/>
                        </a:defRPr>
                      </a:lvl2pPr>
                      <a:lvl3pPr marL="1143000" indent="-228600" eaLnBrk="0" hangingPunct="0">
                        <a:lnSpc>
                          <a:spcPct val="90000"/>
                        </a:lnSpc>
                        <a:spcBef>
                          <a:spcPct val="30000"/>
                        </a:spcBef>
                        <a:buClr>
                          <a:schemeClr val="tx2"/>
                        </a:buClr>
                        <a:defRPr sz="2000">
                          <a:solidFill>
                            <a:schemeClr val="tx1"/>
                          </a:solidFill>
                          <a:latin typeface="Arial" charset="0"/>
                        </a:defRPr>
                      </a:lvl3pPr>
                      <a:lvl4pPr marL="1600200" indent="-228600" eaLnBrk="0" hangingPunct="0">
                        <a:lnSpc>
                          <a:spcPct val="90000"/>
                        </a:lnSpc>
                        <a:spcBef>
                          <a:spcPct val="30000"/>
                        </a:spcBef>
                        <a:buClr>
                          <a:schemeClr val="tx2"/>
                        </a:buClr>
                        <a:defRPr sz="1400">
                          <a:solidFill>
                            <a:schemeClr val="tx1"/>
                          </a:solidFill>
                          <a:latin typeface="Arial" charset="0"/>
                        </a:defRPr>
                      </a:lvl4pPr>
                      <a:lvl5pPr marL="2057400" indent="-228600" eaLnBrk="0" hangingPunct="0">
                        <a:lnSpc>
                          <a:spcPct val="90000"/>
                        </a:lnSpc>
                        <a:spcBef>
                          <a:spcPct val="30000"/>
                        </a:spcBef>
                        <a:buClr>
                          <a:schemeClr val="tx2"/>
                        </a:buClr>
                        <a:buFont typeface="Arial" charset="0"/>
                        <a:defRPr sz="1200">
                          <a:solidFill>
                            <a:schemeClr val="tx1"/>
                          </a:solidFill>
                          <a:latin typeface="Arial" charset="0"/>
                        </a:defRPr>
                      </a:lvl5pPr>
                      <a:lvl6pPr marL="25146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6pPr>
                      <a:lvl7pPr marL="29718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7pPr>
                      <a:lvl8pPr marL="34290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8pPr>
                      <a:lvl9pPr marL="38862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a:ln>
                            <a:noFill/>
                          </a:ln>
                          <a:solidFill>
                            <a:srgbClr val="595959"/>
                          </a:solidFill>
                          <a:effectLst/>
                          <a:latin typeface="Arial" charset="0"/>
                          <a:cs typeface="Arial" charset="0"/>
                        </a:rPr>
                        <a:t>Zoledronat</a:t>
                      </a:r>
                      <a:endParaRPr kumimoji="0" lang="en-US" altLang="de-DE" sz="1600" b="1" i="0" u="none" strike="noStrike" cap="none" normalizeH="0" baseline="0">
                        <a:ln>
                          <a:noFill/>
                        </a:ln>
                        <a:solidFill>
                          <a:srgbClr val="595959"/>
                        </a:solidFill>
                        <a:effectLst/>
                        <a:latin typeface="Arial" charset="0"/>
                        <a:cs typeface="Arial" charset="0"/>
                      </a:endParaRPr>
                    </a:p>
                  </a:txBody>
                  <a:tcPr anchor="ctr" horzOverflow="overflow">
                    <a:lnL w="12700" cap="flat" cmpd="sng" algn="ctr">
                      <a:solidFill>
                        <a:srgbClr val="004A64"/>
                      </a:solidFill>
                      <a:prstDash val="solid"/>
                      <a:round/>
                      <a:headEnd type="none" w="med" len="med"/>
                      <a:tailEnd type="none" w="med" len="med"/>
                    </a:lnL>
                    <a:lnR w="12700" cap="flat" cmpd="sng" algn="ctr">
                      <a:solidFill>
                        <a:srgbClr val="004A64"/>
                      </a:solidFill>
                      <a:prstDash val="solid"/>
                      <a:round/>
                      <a:headEnd type="none" w="med" len="med"/>
                      <a:tailEnd type="none" w="med" len="med"/>
                    </a:lnR>
                    <a:lnT w="12700" cap="flat" cmpd="sng" algn="ctr">
                      <a:solidFill>
                        <a:srgbClr val="004A64"/>
                      </a:solidFill>
                      <a:prstDash val="solid"/>
                      <a:round/>
                      <a:headEnd type="none" w="med" len="med"/>
                      <a:tailEnd type="none" w="med" len="med"/>
                    </a:lnT>
                    <a:lnB w="12700" cap="flat" cmpd="sng" algn="ctr">
                      <a:solidFill>
                        <a:srgbClr val="004A64"/>
                      </a:solidFill>
                      <a:prstDash val="solid"/>
                      <a:round/>
                      <a:headEnd type="none" w="med" len="med"/>
                      <a:tailEnd type="none" w="med" len="med"/>
                    </a:lnB>
                    <a:lnTlToBr>
                      <a:noFill/>
                    </a:lnTlToBr>
                    <a:lnBlToTr>
                      <a:noFill/>
                    </a:lnBlToTr>
                    <a:solidFill>
                      <a:srgbClr val="DDDDDD"/>
                    </a:solidFill>
                  </a:tcPr>
                </a:tc>
                <a:tc>
                  <a:txBody>
                    <a:bodyPr/>
                    <a:lstStyle>
                      <a:lvl1pPr eaLnBrk="0" hangingPunct="0">
                        <a:lnSpc>
                          <a:spcPct val="90000"/>
                        </a:lnSpc>
                        <a:spcBef>
                          <a:spcPct val="30000"/>
                        </a:spcBef>
                        <a:buClr>
                          <a:schemeClr val="tx2"/>
                        </a:buClr>
                        <a:buFont typeface="Wingdings" pitchFamily="2" charset="2"/>
                        <a:defRPr sz="2000">
                          <a:solidFill>
                            <a:schemeClr val="tx1"/>
                          </a:solidFill>
                          <a:latin typeface="Arial" charset="0"/>
                        </a:defRPr>
                      </a:lvl1pPr>
                      <a:lvl2pPr marL="742950" indent="-285750" eaLnBrk="0" hangingPunct="0">
                        <a:lnSpc>
                          <a:spcPct val="90000"/>
                        </a:lnSpc>
                        <a:spcBef>
                          <a:spcPct val="30000"/>
                        </a:spcBef>
                        <a:buClr>
                          <a:schemeClr val="tx2"/>
                        </a:buClr>
                        <a:defRPr>
                          <a:solidFill>
                            <a:schemeClr val="tx1"/>
                          </a:solidFill>
                          <a:latin typeface="Arial" charset="0"/>
                        </a:defRPr>
                      </a:lvl2pPr>
                      <a:lvl3pPr marL="1143000" indent="-228600" eaLnBrk="0" hangingPunct="0">
                        <a:lnSpc>
                          <a:spcPct val="90000"/>
                        </a:lnSpc>
                        <a:spcBef>
                          <a:spcPct val="30000"/>
                        </a:spcBef>
                        <a:buClr>
                          <a:schemeClr val="tx2"/>
                        </a:buClr>
                        <a:defRPr sz="2000">
                          <a:solidFill>
                            <a:schemeClr val="tx1"/>
                          </a:solidFill>
                          <a:latin typeface="Arial" charset="0"/>
                        </a:defRPr>
                      </a:lvl3pPr>
                      <a:lvl4pPr marL="1600200" indent="-228600" eaLnBrk="0" hangingPunct="0">
                        <a:lnSpc>
                          <a:spcPct val="90000"/>
                        </a:lnSpc>
                        <a:spcBef>
                          <a:spcPct val="30000"/>
                        </a:spcBef>
                        <a:buClr>
                          <a:schemeClr val="tx2"/>
                        </a:buClr>
                        <a:defRPr sz="1400">
                          <a:solidFill>
                            <a:schemeClr val="tx1"/>
                          </a:solidFill>
                          <a:latin typeface="Arial" charset="0"/>
                        </a:defRPr>
                      </a:lvl4pPr>
                      <a:lvl5pPr marL="2057400" indent="-228600" eaLnBrk="0" hangingPunct="0">
                        <a:lnSpc>
                          <a:spcPct val="90000"/>
                        </a:lnSpc>
                        <a:spcBef>
                          <a:spcPct val="30000"/>
                        </a:spcBef>
                        <a:buClr>
                          <a:schemeClr val="tx2"/>
                        </a:buClr>
                        <a:buFont typeface="Arial" charset="0"/>
                        <a:defRPr sz="1200">
                          <a:solidFill>
                            <a:schemeClr val="tx1"/>
                          </a:solidFill>
                          <a:latin typeface="Arial" charset="0"/>
                        </a:defRPr>
                      </a:lvl5pPr>
                      <a:lvl6pPr marL="25146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6pPr>
                      <a:lvl7pPr marL="29718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7pPr>
                      <a:lvl8pPr marL="34290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8pPr>
                      <a:lvl9pPr marL="38862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rgbClr val="595959"/>
                          </a:solidFill>
                          <a:effectLst/>
                          <a:latin typeface="Arial" charset="0"/>
                          <a:cs typeface="Arial" charset="0"/>
                        </a:rPr>
                        <a:t>HORIZON RFT + PFT(9892)</a:t>
                      </a:r>
                      <a:r>
                        <a:rPr kumimoji="0" lang="de-DE" altLang="de-DE" sz="1600" b="1" i="1" u="none" strike="noStrike" cap="none" normalizeH="0" baseline="30000">
                          <a:ln>
                            <a:noFill/>
                          </a:ln>
                          <a:solidFill>
                            <a:srgbClr val="595959"/>
                          </a:solidFill>
                          <a:effectLst/>
                          <a:latin typeface="Arial" charset="0"/>
                          <a:cs typeface="Arial" charset="0"/>
                        </a:rPr>
                        <a:t>3</a:t>
                      </a:r>
                      <a:endParaRPr kumimoji="0" lang="en-US" altLang="de-DE" sz="1600" b="0" i="0" u="none" strike="noStrike" cap="none" normalizeH="0" baseline="0">
                        <a:ln>
                          <a:noFill/>
                        </a:ln>
                        <a:solidFill>
                          <a:srgbClr val="595959"/>
                        </a:solidFill>
                        <a:effectLst/>
                        <a:latin typeface="Arial" charset="0"/>
                        <a:cs typeface="Arial" charset="0"/>
                      </a:endParaRPr>
                    </a:p>
                  </a:txBody>
                  <a:tcPr anchor="ctr" horzOverflow="overflow">
                    <a:lnL w="12700" cap="flat" cmpd="sng" algn="ctr">
                      <a:solidFill>
                        <a:srgbClr val="004A64"/>
                      </a:solidFill>
                      <a:prstDash val="solid"/>
                      <a:round/>
                      <a:headEnd type="none" w="med" len="med"/>
                      <a:tailEnd type="none" w="med" len="med"/>
                    </a:lnL>
                    <a:lnR w="12700" cap="flat" cmpd="sng" algn="ctr">
                      <a:solidFill>
                        <a:srgbClr val="004A64"/>
                      </a:solidFill>
                      <a:prstDash val="solid"/>
                      <a:round/>
                      <a:headEnd type="none" w="med" len="med"/>
                      <a:tailEnd type="none" w="med" len="med"/>
                    </a:lnR>
                    <a:lnT w="12700" cap="flat" cmpd="sng" algn="ctr">
                      <a:solidFill>
                        <a:srgbClr val="004A64"/>
                      </a:solidFill>
                      <a:prstDash val="solid"/>
                      <a:round/>
                      <a:headEnd type="none" w="med" len="med"/>
                      <a:tailEnd type="none" w="med" len="med"/>
                    </a:lnT>
                    <a:lnB w="12700" cap="flat" cmpd="sng" algn="ctr">
                      <a:solidFill>
                        <a:srgbClr val="004A64"/>
                      </a:solidFill>
                      <a:prstDash val="solid"/>
                      <a:round/>
                      <a:headEnd type="none" w="med" len="med"/>
                      <a:tailEnd type="none" w="med" len="med"/>
                    </a:lnB>
                    <a:lnTlToBr>
                      <a:noFill/>
                    </a:lnTlToBr>
                    <a:lnBlToTr>
                      <a:noFill/>
                    </a:lnBlToTr>
                    <a:solidFill>
                      <a:srgbClr val="DDDDDD"/>
                    </a:solidFill>
                  </a:tcPr>
                </a:tc>
                <a:tc>
                  <a:txBody>
                    <a:bodyPr/>
                    <a:lstStyle>
                      <a:lvl1pPr eaLnBrk="0" hangingPunct="0">
                        <a:lnSpc>
                          <a:spcPct val="90000"/>
                        </a:lnSpc>
                        <a:spcBef>
                          <a:spcPct val="30000"/>
                        </a:spcBef>
                        <a:buClr>
                          <a:schemeClr val="tx2"/>
                        </a:buClr>
                        <a:buFont typeface="Wingdings" pitchFamily="2" charset="2"/>
                        <a:defRPr sz="2000">
                          <a:solidFill>
                            <a:schemeClr val="tx1"/>
                          </a:solidFill>
                          <a:latin typeface="Arial" charset="0"/>
                        </a:defRPr>
                      </a:lvl1pPr>
                      <a:lvl2pPr marL="742950" indent="-285750" eaLnBrk="0" hangingPunct="0">
                        <a:lnSpc>
                          <a:spcPct val="90000"/>
                        </a:lnSpc>
                        <a:spcBef>
                          <a:spcPct val="30000"/>
                        </a:spcBef>
                        <a:buClr>
                          <a:schemeClr val="tx2"/>
                        </a:buClr>
                        <a:defRPr>
                          <a:solidFill>
                            <a:schemeClr val="tx1"/>
                          </a:solidFill>
                          <a:latin typeface="Arial" charset="0"/>
                        </a:defRPr>
                      </a:lvl2pPr>
                      <a:lvl3pPr marL="1143000" indent="-228600" eaLnBrk="0" hangingPunct="0">
                        <a:lnSpc>
                          <a:spcPct val="90000"/>
                        </a:lnSpc>
                        <a:spcBef>
                          <a:spcPct val="30000"/>
                        </a:spcBef>
                        <a:buClr>
                          <a:schemeClr val="tx2"/>
                        </a:buClr>
                        <a:defRPr sz="2000">
                          <a:solidFill>
                            <a:schemeClr val="tx1"/>
                          </a:solidFill>
                          <a:latin typeface="Arial" charset="0"/>
                        </a:defRPr>
                      </a:lvl3pPr>
                      <a:lvl4pPr marL="1600200" indent="-228600" eaLnBrk="0" hangingPunct="0">
                        <a:lnSpc>
                          <a:spcPct val="90000"/>
                        </a:lnSpc>
                        <a:spcBef>
                          <a:spcPct val="30000"/>
                        </a:spcBef>
                        <a:buClr>
                          <a:schemeClr val="tx2"/>
                        </a:buClr>
                        <a:defRPr sz="1400">
                          <a:solidFill>
                            <a:schemeClr val="tx1"/>
                          </a:solidFill>
                          <a:latin typeface="Arial" charset="0"/>
                        </a:defRPr>
                      </a:lvl4pPr>
                      <a:lvl5pPr marL="2057400" indent="-228600" eaLnBrk="0" hangingPunct="0">
                        <a:lnSpc>
                          <a:spcPct val="90000"/>
                        </a:lnSpc>
                        <a:spcBef>
                          <a:spcPct val="30000"/>
                        </a:spcBef>
                        <a:buClr>
                          <a:schemeClr val="tx2"/>
                        </a:buClr>
                        <a:buFont typeface="Arial" charset="0"/>
                        <a:defRPr sz="1200">
                          <a:solidFill>
                            <a:schemeClr val="tx1"/>
                          </a:solidFill>
                          <a:latin typeface="Arial" charset="0"/>
                        </a:defRPr>
                      </a:lvl5pPr>
                      <a:lvl6pPr marL="25146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6pPr>
                      <a:lvl7pPr marL="29718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7pPr>
                      <a:lvl8pPr marL="34290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8pPr>
                      <a:lvl9pPr marL="38862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rgbClr val="595959"/>
                          </a:solidFill>
                          <a:effectLst/>
                          <a:latin typeface="Arial" charset="0"/>
                          <a:cs typeface="Arial" charset="0"/>
                        </a:rPr>
                        <a:t>≥ 75 (3888)</a:t>
                      </a:r>
                      <a:r>
                        <a:rPr kumimoji="0" lang="de-DE" altLang="de-DE" sz="1600" b="1" i="1" u="none" strike="noStrike" cap="none" normalizeH="0" baseline="30000">
                          <a:ln>
                            <a:noFill/>
                          </a:ln>
                          <a:solidFill>
                            <a:srgbClr val="595959"/>
                          </a:solidFill>
                          <a:effectLst/>
                          <a:latin typeface="Arial" charset="0"/>
                          <a:cs typeface="Arial" charset="0"/>
                        </a:rPr>
                        <a:t>3</a:t>
                      </a:r>
                      <a:endParaRPr kumimoji="0" lang="en-US" altLang="de-DE" sz="1600" b="1" i="0" u="none" strike="noStrike" cap="none" normalizeH="0" baseline="0">
                        <a:ln>
                          <a:noFill/>
                        </a:ln>
                        <a:solidFill>
                          <a:srgbClr val="595959"/>
                        </a:solidFill>
                        <a:effectLst/>
                        <a:latin typeface="Arial" charset="0"/>
                        <a:cs typeface="Arial" charset="0"/>
                      </a:endParaRPr>
                    </a:p>
                  </a:txBody>
                  <a:tcPr anchor="ctr" horzOverflow="overflow">
                    <a:lnL w="12700" cap="flat" cmpd="sng" algn="ctr">
                      <a:solidFill>
                        <a:srgbClr val="004A64"/>
                      </a:solidFill>
                      <a:prstDash val="solid"/>
                      <a:round/>
                      <a:headEnd type="none" w="med" len="med"/>
                      <a:tailEnd type="none" w="med" len="med"/>
                    </a:lnL>
                    <a:lnR w="12700" cap="flat" cmpd="sng" algn="ctr">
                      <a:solidFill>
                        <a:srgbClr val="004A64"/>
                      </a:solidFill>
                      <a:prstDash val="solid"/>
                      <a:round/>
                      <a:headEnd type="none" w="med" len="med"/>
                      <a:tailEnd type="none" w="med" len="med"/>
                    </a:lnR>
                    <a:lnT w="12700" cap="flat" cmpd="sng" algn="ctr">
                      <a:solidFill>
                        <a:srgbClr val="004A64"/>
                      </a:solidFill>
                      <a:prstDash val="solid"/>
                      <a:round/>
                      <a:headEnd type="none" w="med" len="med"/>
                      <a:tailEnd type="none" w="med" len="med"/>
                    </a:lnT>
                    <a:lnB w="12700" cap="flat" cmpd="sng" algn="ctr">
                      <a:solidFill>
                        <a:srgbClr val="004A64"/>
                      </a:solidFill>
                      <a:prstDash val="solid"/>
                      <a:round/>
                      <a:headEnd type="none" w="med" len="med"/>
                      <a:tailEnd type="none" w="med" len="med"/>
                    </a:lnB>
                    <a:lnTlToBr>
                      <a:noFill/>
                    </a:lnTlToBr>
                    <a:lnBlToTr>
                      <a:noFill/>
                    </a:lnBlToTr>
                    <a:solidFill>
                      <a:srgbClr val="DDDDDD"/>
                    </a:solidFill>
                  </a:tcPr>
                </a:tc>
                <a:tc>
                  <a:txBody>
                    <a:bodyPr/>
                    <a:lstStyle>
                      <a:lvl1pPr eaLnBrk="0" hangingPunct="0">
                        <a:lnSpc>
                          <a:spcPct val="90000"/>
                        </a:lnSpc>
                        <a:spcBef>
                          <a:spcPct val="30000"/>
                        </a:spcBef>
                        <a:buClr>
                          <a:schemeClr val="tx2"/>
                        </a:buClr>
                        <a:buFont typeface="Wingdings" pitchFamily="2" charset="2"/>
                        <a:defRPr sz="2000">
                          <a:solidFill>
                            <a:schemeClr val="tx1"/>
                          </a:solidFill>
                          <a:latin typeface="Arial" charset="0"/>
                        </a:defRPr>
                      </a:lvl1pPr>
                      <a:lvl2pPr marL="742950" indent="-285750" eaLnBrk="0" hangingPunct="0">
                        <a:lnSpc>
                          <a:spcPct val="90000"/>
                        </a:lnSpc>
                        <a:spcBef>
                          <a:spcPct val="30000"/>
                        </a:spcBef>
                        <a:buClr>
                          <a:schemeClr val="tx2"/>
                        </a:buClr>
                        <a:defRPr>
                          <a:solidFill>
                            <a:schemeClr val="tx1"/>
                          </a:solidFill>
                          <a:latin typeface="Arial" charset="0"/>
                        </a:defRPr>
                      </a:lvl2pPr>
                      <a:lvl3pPr marL="1143000" indent="-228600" eaLnBrk="0" hangingPunct="0">
                        <a:lnSpc>
                          <a:spcPct val="90000"/>
                        </a:lnSpc>
                        <a:spcBef>
                          <a:spcPct val="30000"/>
                        </a:spcBef>
                        <a:buClr>
                          <a:schemeClr val="tx2"/>
                        </a:buClr>
                        <a:defRPr sz="2000">
                          <a:solidFill>
                            <a:schemeClr val="tx1"/>
                          </a:solidFill>
                          <a:latin typeface="Arial" charset="0"/>
                        </a:defRPr>
                      </a:lvl3pPr>
                      <a:lvl4pPr marL="1600200" indent="-228600" eaLnBrk="0" hangingPunct="0">
                        <a:lnSpc>
                          <a:spcPct val="90000"/>
                        </a:lnSpc>
                        <a:spcBef>
                          <a:spcPct val="30000"/>
                        </a:spcBef>
                        <a:buClr>
                          <a:schemeClr val="tx2"/>
                        </a:buClr>
                        <a:defRPr sz="1400">
                          <a:solidFill>
                            <a:schemeClr val="tx1"/>
                          </a:solidFill>
                          <a:latin typeface="Arial" charset="0"/>
                        </a:defRPr>
                      </a:lvl4pPr>
                      <a:lvl5pPr marL="2057400" indent="-228600" eaLnBrk="0" hangingPunct="0">
                        <a:lnSpc>
                          <a:spcPct val="90000"/>
                        </a:lnSpc>
                        <a:spcBef>
                          <a:spcPct val="30000"/>
                        </a:spcBef>
                        <a:buClr>
                          <a:schemeClr val="tx2"/>
                        </a:buClr>
                        <a:buFont typeface="Arial" charset="0"/>
                        <a:defRPr sz="1200">
                          <a:solidFill>
                            <a:schemeClr val="tx1"/>
                          </a:solidFill>
                          <a:latin typeface="Arial" charset="0"/>
                        </a:defRPr>
                      </a:lvl5pPr>
                      <a:lvl6pPr marL="25146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6pPr>
                      <a:lvl7pPr marL="29718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7pPr>
                      <a:lvl8pPr marL="34290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8pPr>
                      <a:lvl9pPr marL="38862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rgbClr val="595959"/>
                          </a:solidFill>
                          <a:effectLst/>
                          <a:latin typeface="Arial" charset="0"/>
                          <a:cs typeface="Arial" charset="0"/>
                        </a:rPr>
                        <a:t>      18 %   (</a:t>
                      </a:r>
                      <a:r>
                        <a:rPr kumimoji="0" lang="en-US" altLang="de-DE" sz="1600" b="0" i="0" u="none" strike="noStrike" cap="none" normalizeH="0" baseline="0">
                          <a:ln>
                            <a:noFill/>
                          </a:ln>
                          <a:solidFill>
                            <a:srgbClr val="595959"/>
                          </a:solidFill>
                          <a:effectLst/>
                          <a:latin typeface="Arial" charset="0"/>
                          <a:cs typeface="Arial" charset="0"/>
                        </a:rPr>
                        <a:t>0,297)</a:t>
                      </a:r>
                    </a:p>
                  </a:txBody>
                  <a:tcPr anchor="ctr" horzOverflow="overflow">
                    <a:lnL w="12700" cap="flat" cmpd="sng" algn="ctr">
                      <a:solidFill>
                        <a:srgbClr val="004A64"/>
                      </a:solidFill>
                      <a:prstDash val="solid"/>
                      <a:round/>
                      <a:headEnd type="none" w="med" len="med"/>
                      <a:tailEnd type="none" w="med" len="med"/>
                    </a:lnL>
                    <a:lnR w="12700" cap="flat" cmpd="sng" algn="ctr">
                      <a:solidFill>
                        <a:srgbClr val="004A64"/>
                      </a:solidFill>
                      <a:prstDash val="solid"/>
                      <a:round/>
                      <a:headEnd type="none" w="med" len="med"/>
                      <a:tailEnd type="none" w="med" len="med"/>
                    </a:lnR>
                    <a:lnT w="12700" cap="flat" cmpd="sng" algn="ctr">
                      <a:solidFill>
                        <a:srgbClr val="004A64"/>
                      </a:solidFill>
                      <a:prstDash val="solid"/>
                      <a:round/>
                      <a:headEnd type="none" w="med" len="med"/>
                      <a:tailEnd type="none" w="med" len="med"/>
                    </a:lnT>
                    <a:lnB w="12700" cap="flat" cmpd="sng" algn="ctr">
                      <a:solidFill>
                        <a:srgbClr val="004A64"/>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2"/>
                  </a:ext>
                </a:extLst>
              </a:tr>
              <a:tr h="366713">
                <a:tc rowSpan="2">
                  <a:txBody>
                    <a:bodyPr/>
                    <a:lstStyle>
                      <a:lvl1pPr eaLnBrk="0" hangingPunct="0">
                        <a:lnSpc>
                          <a:spcPct val="90000"/>
                        </a:lnSpc>
                        <a:spcBef>
                          <a:spcPct val="30000"/>
                        </a:spcBef>
                        <a:buClr>
                          <a:schemeClr val="tx2"/>
                        </a:buClr>
                        <a:buFont typeface="Wingdings" pitchFamily="2" charset="2"/>
                        <a:defRPr sz="2000">
                          <a:solidFill>
                            <a:schemeClr val="tx1"/>
                          </a:solidFill>
                          <a:latin typeface="Arial" charset="0"/>
                        </a:defRPr>
                      </a:lvl1pPr>
                      <a:lvl2pPr marL="742950" indent="-285750" eaLnBrk="0" hangingPunct="0">
                        <a:lnSpc>
                          <a:spcPct val="90000"/>
                        </a:lnSpc>
                        <a:spcBef>
                          <a:spcPct val="30000"/>
                        </a:spcBef>
                        <a:buClr>
                          <a:schemeClr val="tx2"/>
                        </a:buClr>
                        <a:defRPr>
                          <a:solidFill>
                            <a:schemeClr val="tx1"/>
                          </a:solidFill>
                          <a:latin typeface="Arial" charset="0"/>
                        </a:defRPr>
                      </a:lvl2pPr>
                      <a:lvl3pPr marL="1143000" indent="-228600" eaLnBrk="0" hangingPunct="0">
                        <a:lnSpc>
                          <a:spcPct val="90000"/>
                        </a:lnSpc>
                        <a:spcBef>
                          <a:spcPct val="30000"/>
                        </a:spcBef>
                        <a:buClr>
                          <a:schemeClr val="tx2"/>
                        </a:buClr>
                        <a:defRPr sz="2000">
                          <a:solidFill>
                            <a:schemeClr val="tx1"/>
                          </a:solidFill>
                          <a:latin typeface="Arial" charset="0"/>
                        </a:defRPr>
                      </a:lvl3pPr>
                      <a:lvl4pPr marL="1600200" indent="-228600" eaLnBrk="0" hangingPunct="0">
                        <a:lnSpc>
                          <a:spcPct val="90000"/>
                        </a:lnSpc>
                        <a:spcBef>
                          <a:spcPct val="30000"/>
                        </a:spcBef>
                        <a:buClr>
                          <a:schemeClr val="tx2"/>
                        </a:buClr>
                        <a:defRPr sz="1400">
                          <a:solidFill>
                            <a:schemeClr val="tx1"/>
                          </a:solidFill>
                          <a:latin typeface="Arial" charset="0"/>
                        </a:defRPr>
                      </a:lvl4pPr>
                      <a:lvl5pPr marL="2057400" indent="-228600" eaLnBrk="0" hangingPunct="0">
                        <a:lnSpc>
                          <a:spcPct val="90000"/>
                        </a:lnSpc>
                        <a:spcBef>
                          <a:spcPct val="30000"/>
                        </a:spcBef>
                        <a:buClr>
                          <a:schemeClr val="tx2"/>
                        </a:buClr>
                        <a:buFont typeface="Arial" charset="0"/>
                        <a:defRPr sz="1200">
                          <a:solidFill>
                            <a:schemeClr val="tx1"/>
                          </a:solidFill>
                          <a:latin typeface="Arial" charset="0"/>
                        </a:defRPr>
                      </a:lvl5pPr>
                      <a:lvl6pPr marL="25146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6pPr>
                      <a:lvl7pPr marL="29718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7pPr>
                      <a:lvl8pPr marL="34290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8pPr>
                      <a:lvl9pPr marL="38862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a:ln>
                            <a:noFill/>
                          </a:ln>
                          <a:solidFill>
                            <a:srgbClr val="595959"/>
                          </a:solidFill>
                          <a:effectLst/>
                          <a:latin typeface="Arial" charset="0"/>
                          <a:cs typeface="Arial" charset="0"/>
                        </a:rPr>
                        <a:t>Risedronat</a:t>
                      </a:r>
                      <a:r>
                        <a:rPr kumimoji="0" lang="de-DE" altLang="de-DE" sz="1600" b="1" i="0" u="none" strike="noStrike" cap="none" normalizeH="0" baseline="30000">
                          <a:ln>
                            <a:noFill/>
                          </a:ln>
                          <a:solidFill>
                            <a:srgbClr val="595959"/>
                          </a:solidFill>
                          <a:effectLst/>
                          <a:latin typeface="Arial" charset="0"/>
                          <a:cs typeface="Arial" charset="0"/>
                        </a:rPr>
                        <a:t>§</a:t>
                      </a:r>
                      <a:endParaRPr kumimoji="0" lang="en-US" altLang="de-DE" sz="1600" b="1" i="0" u="none" strike="noStrike" cap="none" normalizeH="0" baseline="30000">
                        <a:ln>
                          <a:noFill/>
                        </a:ln>
                        <a:solidFill>
                          <a:srgbClr val="595959"/>
                        </a:solidFill>
                        <a:effectLst/>
                        <a:latin typeface="Arial" charset="0"/>
                        <a:cs typeface="Arial" charset="0"/>
                      </a:endParaRPr>
                    </a:p>
                  </a:txBody>
                  <a:tcPr anchor="ctr" horzOverflow="overflow">
                    <a:lnL w="12700" cap="flat" cmpd="sng" algn="ctr">
                      <a:solidFill>
                        <a:srgbClr val="004A64"/>
                      </a:solidFill>
                      <a:prstDash val="solid"/>
                      <a:round/>
                      <a:headEnd type="none" w="med" len="med"/>
                      <a:tailEnd type="none" w="med" len="med"/>
                    </a:lnL>
                    <a:lnR w="12700" cap="flat" cmpd="sng" algn="ctr">
                      <a:solidFill>
                        <a:srgbClr val="004A64"/>
                      </a:solidFill>
                      <a:prstDash val="solid"/>
                      <a:round/>
                      <a:headEnd type="none" w="med" len="med"/>
                      <a:tailEnd type="none" w="med" len="med"/>
                    </a:lnR>
                    <a:lnT w="12700" cap="flat" cmpd="sng" algn="ctr">
                      <a:solidFill>
                        <a:srgbClr val="004A64"/>
                      </a:solidFill>
                      <a:prstDash val="solid"/>
                      <a:round/>
                      <a:headEnd type="none" w="med" len="med"/>
                      <a:tailEnd type="none" w="med" len="med"/>
                    </a:lnT>
                    <a:lnB w="12700" cap="flat" cmpd="sng" algn="ctr">
                      <a:solidFill>
                        <a:srgbClr val="004A64"/>
                      </a:solidFill>
                      <a:prstDash val="solid"/>
                      <a:round/>
                      <a:headEnd type="none" w="med" len="med"/>
                      <a:tailEnd type="none" w="med" len="med"/>
                    </a:lnB>
                    <a:lnTlToBr>
                      <a:noFill/>
                    </a:lnTlToBr>
                    <a:lnBlToTr>
                      <a:noFill/>
                    </a:lnBlToTr>
                    <a:solidFill>
                      <a:srgbClr val="DDDDDD"/>
                    </a:solidFill>
                  </a:tcPr>
                </a:tc>
                <a:tc>
                  <a:txBody>
                    <a:bodyPr/>
                    <a:lstStyle>
                      <a:lvl1pPr eaLnBrk="0" hangingPunct="0">
                        <a:lnSpc>
                          <a:spcPct val="90000"/>
                        </a:lnSpc>
                        <a:spcBef>
                          <a:spcPct val="30000"/>
                        </a:spcBef>
                        <a:buClr>
                          <a:schemeClr val="tx2"/>
                        </a:buClr>
                        <a:buFont typeface="Wingdings" pitchFamily="2" charset="2"/>
                        <a:defRPr sz="2000">
                          <a:solidFill>
                            <a:schemeClr val="tx1"/>
                          </a:solidFill>
                          <a:latin typeface="Arial" charset="0"/>
                        </a:defRPr>
                      </a:lvl1pPr>
                      <a:lvl2pPr marL="742950" indent="-285750" eaLnBrk="0" hangingPunct="0">
                        <a:lnSpc>
                          <a:spcPct val="90000"/>
                        </a:lnSpc>
                        <a:spcBef>
                          <a:spcPct val="30000"/>
                        </a:spcBef>
                        <a:buClr>
                          <a:schemeClr val="tx2"/>
                        </a:buClr>
                        <a:defRPr>
                          <a:solidFill>
                            <a:schemeClr val="tx1"/>
                          </a:solidFill>
                          <a:latin typeface="Arial" charset="0"/>
                        </a:defRPr>
                      </a:lvl2pPr>
                      <a:lvl3pPr marL="1143000" indent="-228600" eaLnBrk="0" hangingPunct="0">
                        <a:lnSpc>
                          <a:spcPct val="90000"/>
                        </a:lnSpc>
                        <a:spcBef>
                          <a:spcPct val="30000"/>
                        </a:spcBef>
                        <a:buClr>
                          <a:schemeClr val="tx2"/>
                        </a:buClr>
                        <a:defRPr sz="2000">
                          <a:solidFill>
                            <a:schemeClr val="tx1"/>
                          </a:solidFill>
                          <a:latin typeface="Arial" charset="0"/>
                        </a:defRPr>
                      </a:lvl3pPr>
                      <a:lvl4pPr marL="1600200" indent="-228600" eaLnBrk="0" hangingPunct="0">
                        <a:lnSpc>
                          <a:spcPct val="90000"/>
                        </a:lnSpc>
                        <a:spcBef>
                          <a:spcPct val="30000"/>
                        </a:spcBef>
                        <a:buClr>
                          <a:schemeClr val="tx2"/>
                        </a:buClr>
                        <a:defRPr sz="1400">
                          <a:solidFill>
                            <a:schemeClr val="tx1"/>
                          </a:solidFill>
                          <a:latin typeface="Arial" charset="0"/>
                        </a:defRPr>
                      </a:lvl4pPr>
                      <a:lvl5pPr marL="2057400" indent="-228600" eaLnBrk="0" hangingPunct="0">
                        <a:lnSpc>
                          <a:spcPct val="90000"/>
                        </a:lnSpc>
                        <a:spcBef>
                          <a:spcPct val="30000"/>
                        </a:spcBef>
                        <a:buClr>
                          <a:schemeClr val="tx2"/>
                        </a:buClr>
                        <a:buFont typeface="Arial" charset="0"/>
                        <a:defRPr sz="1200">
                          <a:solidFill>
                            <a:schemeClr val="tx1"/>
                          </a:solidFill>
                          <a:latin typeface="Arial" charset="0"/>
                        </a:defRPr>
                      </a:lvl5pPr>
                      <a:lvl6pPr marL="25146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6pPr>
                      <a:lvl7pPr marL="29718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7pPr>
                      <a:lvl8pPr marL="34290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8pPr>
                      <a:lvl9pPr marL="38862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rgbClr val="595959"/>
                          </a:solidFill>
                          <a:effectLst/>
                          <a:latin typeface="Arial" charset="0"/>
                          <a:cs typeface="Arial" charset="0"/>
                        </a:rPr>
                        <a:t>HIP (9331)</a:t>
                      </a:r>
                      <a:r>
                        <a:rPr kumimoji="0" lang="de-DE" altLang="de-DE" sz="1600" b="1" i="1" u="none" strike="noStrike" cap="none" normalizeH="0" baseline="30000">
                          <a:ln>
                            <a:noFill/>
                          </a:ln>
                          <a:solidFill>
                            <a:srgbClr val="595959"/>
                          </a:solidFill>
                          <a:effectLst/>
                          <a:latin typeface="Arial" charset="0"/>
                          <a:cs typeface="Arial" charset="0"/>
                        </a:rPr>
                        <a:t>4</a:t>
                      </a:r>
                      <a:endParaRPr kumimoji="0" lang="en-US" altLang="de-DE" sz="1600" b="1" i="1" u="none" strike="noStrike" cap="none" normalizeH="0" baseline="30000">
                        <a:ln>
                          <a:noFill/>
                        </a:ln>
                        <a:solidFill>
                          <a:srgbClr val="595959"/>
                        </a:solidFill>
                        <a:effectLst/>
                        <a:latin typeface="Arial" charset="0"/>
                        <a:cs typeface="Arial" charset="0"/>
                      </a:endParaRPr>
                    </a:p>
                  </a:txBody>
                  <a:tcPr anchor="ctr" horzOverflow="overflow">
                    <a:lnL w="12700" cap="flat" cmpd="sng" algn="ctr">
                      <a:solidFill>
                        <a:srgbClr val="004A64"/>
                      </a:solidFill>
                      <a:prstDash val="solid"/>
                      <a:round/>
                      <a:headEnd type="none" w="med" len="med"/>
                      <a:tailEnd type="none" w="med" len="med"/>
                    </a:lnL>
                    <a:lnR w="12700" cap="flat" cmpd="sng" algn="ctr">
                      <a:solidFill>
                        <a:srgbClr val="004A64"/>
                      </a:solidFill>
                      <a:prstDash val="solid"/>
                      <a:round/>
                      <a:headEnd type="none" w="med" len="med"/>
                      <a:tailEnd type="none" w="med" len="med"/>
                    </a:lnR>
                    <a:lnT w="12700" cap="flat" cmpd="sng" algn="ctr">
                      <a:solidFill>
                        <a:srgbClr val="004A64"/>
                      </a:solidFill>
                      <a:prstDash val="solid"/>
                      <a:round/>
                      <a:headEnd type="none" w="med" len="med"/>
                      <a:tailEnd type="none" w="med" len="med"/>
                    </a:lnT>
                    <a:lnB w="12700" cap="flat" cmpd="sng" algn="ctr">
                      <a:solidFill>
                        <a:srgbClr val="004A64"/>
                      </a:solidFill>
                      <a:prstDash val="solid"/>
                      <a:round/>
                      <a:headEnd type="none" w="med" len="med"/>
                      <a:tailEnd type="none" w="med" len="med"/>
                    </a:lnB>
                    <a:lnTlToBr>
                      <a:noFill/>
                    </a:lnTlToBr>
                    <a:lnBlToTr>
                      <a:noFill/>
                    </a:lnBlToTr>
                    <a:solidFill>
                      <a:srgbClr val="DDDDDD"/>
                    </a:solidFill>
                  </a:tcPr>
                </a:tc>
                <a:tc>
                  <a:txBody>
                    <a:bodyPr/>
                    <a:lstStyle>
                      <a:lvl1pPr eaLnBrk="0" hangingPunct="0">
                        <a:lnSpc>
                          <a:spcPct val="90000"/>
                        </a:lnSpc>
                        <a:spcBef>
                          <a:spcPct val="30000"/>
                        </a:spcBef>
                        <a:buClr>
                          <a:schemeClr val="tx2"/>
                        </a:buClr>
                        <a:buFont typeface="Wingdings" pitchFamily="2" charset="2"/>
                        <a:defRPr sz="2000">
                          <a:solidFill>
                            <a:schemeClr val="tx1"/>
                          </a:solidFill>
                          <a:latin typeface="Arial" charset="0"/>
                        </a:defRPr>
                      </a:lvl1pPr>
                      <a:lvl2pPr marL="742950" indent="-285750" eaLnBrk="0" hangingPunct="0">
                        <a:lnSpc>
                          <a:spcPct val="90000"/>
                        </a:lnSpc>
                        <a:spcBef>
                          <a:spcPct val="30000"/>
                        </a:spcBef>
                        <a:buClr>
                          <a:schemeClr val="tx2"/>
                        </a:buClr>
                        <a:defRPr>
                          <a:solidFill>
                            <a:schemeClr val="tx1"/>
                          </a:solidFill>
                          <a:latin typeface="Arial" charset="0"/>
                        </a:defRPr>
                      </a:lvl2pPr>
                      <a:lvl3pPr marL="1143000" indent="-228600" eaLnBrk="0" hangingPunct="0">
                        <a:lnSpc>
                          <a:spcPct val="90000"/>
                        </a:lnSpc>
                        <a:spcBef>
                          <a:spcPct val="30000"/>
                        </a:spcBef>
                        <a:buClr>
                          <a:schemeClr val="tx2"/>
                        </a:buClr>
                        <a:defRPr sz="2000">
                          <a:solidFill>
                            <a:schemeClr val="tx1"/>
                          </a:solidFill>
                          <a:latin typeface="Arial" charset="0"/>
                        </a:defRPr>
                      </a:lvl3pPr>
                      <a:lvl4pPr marL="1600200" indent="-228600" eaLnBrk="0" hangingPunct="0">
                        <a:lnSpc>
                          <a:spcPct val="90000"/>
                        </a:lnSpc>
                        <a:spcBef>
                          <a:spcPct val="30000"/>
                        </a:spcBef>
                        <a:buClr>
                          <a:schemeClr val="tx2"/>
                        </a:buClr>
                        <a:defRPr sz="1400">
                          <a:solidFill>
                            <a:schemeClr val="tx1"/>
                          </a:solidFill>
                          <a:latin typeface="Arial" charset="0"/>
                        </a:defRPr>
                      </a:lvl4pPr>
                      <a:lvl5pPr marL="2057400" indent="-228600" eaLnBrk="0" hangingPunct="0">
                        <a:lnSpc>
                          <a:spcPct val="90000"/>
                        </a:lnSpc>
                        <a:spcBef>
                          <a:spcPct val="30000"/>
                        </a:spcBef>
                        <a:buClr>
                          <a:schemeClr val="tx2"/>
                        </a:buClr>
                        <a:buFont typeface="Arial" charset="0"/>
                        <a:defRPr sz="1200">
                          <a:solidFill>
                            <a:schemeClr val="tx1"/>
                          </a:solidFill>
                          <a:latin typeface="Arial" charset="0"/>
                        </a:defRPr>
                      </a:lvl5pPr>
                      <a:lvl6pPr marL="25146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6pPr>
                      <a:lvl7pPr marL="29718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7pPr>
                      <a:lvl8pPr marL="34290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8pPr>
                      <a:lvl9pPr marL="38862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rgbClr val="595959"/>
                          </a:solidFill>
                          <a:effectLst/>
                          <a:latin typeface="Arial" charset="0"/>
                          <a:cs typeface="Arial" charset="0"/>
                        </a:rPr>
                        <a:t>70-79 (5445)</a:t>
                      </a:r>
                      <a:r>
                        <a:rPr kumimoji="0" lang="de-DE" altLang="de-DE" sz="1600" b="1" i="1" u="none" strike="noStrike" cap="none" normalizeH="0" baseline="30000">
                          <a:ln>
                            <a:noFill/>
                          </a:ln>
                          <a:solidFill>
                            <a:srgbClr val="595959"/>
                          </a:solidFill>
                          <a:effectLst/>
                          <a:latin typeface="Arial" charset="0"/>
                          <a:cs typeface="Arial" charset="0"/>
                        </a:rPr>
                        <a:t>4</a:t>
                      </a:r>
                      <a:r>
                        <a:rPr kumimoji="0" lang="de-DE" altLang="de-DE" sz="1600" b="0" i="0" u="none" strike="noStrike" cap="none" normalizeH="0" baseline="0">
                          <a:ln>
                            <a:noFill/>
                          </a:ln>
                          <a:solidFill>
                            <a:srgbClr val="595959"/>
                          </a:solidFill>
                          <a:effectLst/>
                          <a:latin typeface="Arial" charset="0"/>
                          <a:cs typeface="Arial" charset="0"/>
                        </a:rPr>
                        <a:t> </a:t>
                      </a:r>
                      <a:endParaRPr kumimoji="0" lang="en-US" altLang="de-DE" sz="1600" b="0" i="0" u="none" strike="noStrike" cap="none" normalizeH="0" baseline="0">
                        <a:ln>
                          <a:noFill/>
                        </a:ln>
                        <a:solidFill>
                          <a:srgbClr val="595959"/>
                        </a:solidFill>
                        <a:effectLst/>
                        <a:latin typeface="Arial" charset="0"/>
                        <a:cs typeface="Arial" charset="0"/>
                      </a:endParaRPr>
                    </a:p>
                  </a:txBody>
                  <a:tcPr anchor="ctr" horzOverflow="overflow">
                    <a:lnL w="12700" cap="flat" cmpd="sng" algn="ctr">
                      <a:solidFill>
                        <a:srgbClr val="004A64"/>
                      </a:solidFill>
                      <a:prstDash val="solid"/>
                      <a:round/>
                      <a:headEnd type="none" w="med" len="med"/>
                      <a:tailEnd type="none" w="med" len="med"/>
                    </a:lnL>
                    <a:lnR w="12700" cap="flat" cmpd="sng" algn="ctr">
                      <a:solidFill>
                        <a:srgbClr val="004A64"/>
                      </a:solidFill>
                      <a:prstDash val="solid"/>
                      <a:round/>
                      <a:headEnd type="none" w="med" len="med"/>
                      <a:tailEnd type="none" w="med" len="med"/>
                    </a:lnR>
                    <a:lnT w="12700" cap="flat" cmpd="sng" algn="ctr">
                      <a:solidFill>
                        <a:srgbClr val="004A64"/>
                      </a:solidFill>
                      <a:prstDash val="solid"/>
                      <a:round/>
                      <a:headEnd type="none" w="med" len="med"/>
                      <a:tailEnd type="none" w="med" len="med"/>
                    </a:lnT>
                    <a:lnB w="12700" cap="flat" cmpd="sng" algn="ctr">
                      <a:solidFill>
                        <a:srgbClr val="004A64"/>
                      </a:solidFill>
                      <a:prstDash val="solid"/>
                      <a:round/>
                      <a:headEnd type="none" w="med" len="med"/>
                      <a:tailEnd type="none" w="med" len="med"/>
                    </a:lnB>
                    <a:lnTlToBr>
                      <a:noFill/>
                    </a:lnTlToBr>
                    <a:lnBlToTr>
                      <a:noFill/>
                    </a:lnBlToTr>
                    <a:solidFill>
                      <a:srgbClr val="DDDDDD"/>
                    </a:solidFill>
                  </a:tcPr>
                </a:tc>
                <a:tc>
                  <a:txBody>
                    <a:bodyPr/>
                    <a:lstStyle>
                      <a:lvl1pPr eaLnBrk="0" hangingPunct="0">
                        <a:lnSpc>
                          <a:spcPct val="90000"/>
                        </a:lnSpc>
                        <a:spcBef>
                          <a:spcPct val="30000"/>
                        </a:spcBef>
                        <a:buClr>
                          <a:schemeClr val="tx2"/>
                        </a:buClr>
                        <a:buFont typeface="Wingdings" pitchFamily="2" charset="2"/>
                        <a:defRPr sz="2000">
                          <a:solidFill>
                            <a:schemeClr val="tx1"/>
                          </a:solidFill>
                          <a:latin typeface="Arial" charset="0"/>
                        </a:defRPr>
                      </a:lvl1pPr>
                      <a:lvl2pPr marL="742950" indent="-285750" eaLnBrk="0" hangingPunct="0">
                        <a:lnSpc>
                          <a:spcPct val="90000"/>
                        </a:lnSpc>
                        <a:spcBef>
                          <a:spcPct val="30000"/>
                        </a:spcBef>
                        <a:buClr>
                          <a:schemeClr val="tx2"/>
                        </a:buClr>
                        <a:defRPr>
                          <a:solidFill>
                            <a:schemeClr val="tx1"/>
                          </a:solidFill>
                          <a:latin typeface="Arial" charset="0"/>
                        </a:defRPr>
                      </a:lvl2pPr>
                      <a:lvl3pPr marL="1143000" indent="-228600" eaLnBrk="0" hangingPunct="0">
                        <a:lnSpc>
                          <a:spcPct val="90000"/>
                        </a:lnSpc>
                        <a:spcBef>
                          <a:spcPct val="30000"/>
                        </a:spcBef>
                        <a:buClr>
                          <a:schemeClr val="tx2"/>
                        </a:buClr>
                        <a:defRPr sz="2000">
                          <a:solidFill>
                            <a:schemeClr val="tx1"/>
                          </a:solidFill>
                          <a:latin typeface="Arial" charset="0"/>
                        </a:defRPr>
                      </a:lvl3pPr>
                      <a:lvl4pPr marL="1600200" indent="-228600" eaLnBrk="0" hangingPunct="0">
                        <a:lnSpc>
                          <a:spcPct val="90000"/>
                        </a:lnSpc>
                        <a:spcBef>
                          <a:spcPct val="30000"/>
                        </a:spcBef>
                        <a:buClr>
                          <a:schemeClr val="tx2"/>
                        </a:buClr>
                        <a:defRPr sz="1400">
                          <a:solidFill>
                            <a:schemeClr val="tx1"/>
                          </a:solidFill>
                          <a:latin typeface="Arial" charset="0"/>
                        </a:defRPr>
                      </a:lvl4pPr>
                      <a:lvl5pPr marL="2057400" indent="-228600" eaLnBrk="0" hangingPunct="0">
                        <a:lnSpc>
                          <a:spcPct val="90000"/>
                        </a:lnSpc>
                        <a:spcBef>
                          <a:spcPct val="30000"/>
                        </a:spcBef>
                        <a:buClr>
                          <a:schemeClr val="tx2"/>
                        </a:buClr>
                        <a:buFont typeface="Arial" charset="0"/>
                        <a:defRPr sz="1200">
                          <a:solidFill>
                            <a:schemeClr val="tx1"/>
                          </a:solidFill>
                          <a:latin typeface="Arial" charset="0"/>
                        </a:defRPr>
                      </a:lvl5pPr>
                      <a:lvl6pPr marL="25146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6pPr>
                      <a:lvl7pPr marL="29718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7pPr>
                      <a:lvl8pPr marL="34290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8pPr>
                      <a:lvl9pPr marL="38862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rgbClr val="595959"/>
                          </a:solidFill>
                          <a:effectLst/>
                          <a:latin typeface="Arial" charset="0"/>
                          <a:cs typeface="Arial" charset="0"/>
                        </a:rPr>
                        <a:t>      40 %*  (0,009)</a:t>
                      </a:r>
                    </a:p>
                  </a:txBody>
                  <a:tcPr anchor="ctr" horzOverflow="overflow">
                    <a:lnL w="12700" cap="flat" cmpd="sng" algn="ctr">
                      <a:solidFill>
                        <a:srgbClr val="004A64"/>
                      </a:solidFill>
                      <a:prstDash val="solid"/>
                      <a:round/>
                      <a:headEnd type="none" w="med" len="med"/>
                      <a:tailEnd type="none" w="med" len="med"/>
                    </a:lnL>
                    <a:lnR w="12700" cap="flat" cmpd="sng" algn="ctr">
                      <a:solidFill>
                        <a:srgbClr val="004A64"/>
                      </a:solidFill>
                      <a:prstDash val="solid"/>
                      <a:round/>
                      <a:headEnd type="none" w="med" len="med"/>
                      <a:tailEnd type="none" w="med" len="med"/>
                    </a:lnR>
                    <a:lnT w="12700" cap="flat" cmpd="sng" algn="ctr">
                      <a:solidFill>
                        <a:srgbClr val="004A64"/>
                      </a:solidFill>
                      <a:prstDash val="solid"/>
                      <a:round/>
                      <a:headEnd type="none" w="med" len="med"/>
                      <a:tailEnd type="none" w="med" len="med"/>
                    </a:lnT>
                    <a:lnB w="12700" cap="flat" cmpd="sng" algn="ctr">
                      <a:solidFill>
                        <a:srgbClr val="004A64"/>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3"/>
                  </a:ext>
                </a:extLst>
              </a:tr>
              <a:tr h="335280">
                <a:tc vMerge="1">
                  <a:txBody>
                    <a:bodyPr/>
                    <a:lstStyle/>
                    <a:p>
                      <a:endParaRPr lang="de-DE"/>
                    </a:p>
                  </a:txBody>
                  <a:tcPr/>
                </a:tc>
                <a:tc>
                  <a:txBody>
                    <a:bodyPr/>
                    <a:lstStyle>
                      <a:lvl1pPr eaLnBrk="0" hangingPunct="0">
                        <a:lnSpc>
                          <a:spcPct val="90000"/>
                        </a:lnSpc>
                        <a:spcBef>
                          <a:spcPct val="30000"/>
                        </a:spcBef>
                        <a:buClr>
                          <a:schemeClr val="tx2"/>
                        </a:buClr>
                        <a:buFont typeface="Wingdings" pitchFamily="2" charset="2"/>
                        <a:defRPr sz="2000">
                          <a:solidFill>
                            <a:schemeClr val="tx1"/>
                          </a:solidFill>
                          <a:latin typeface="Arial" charset="0"/>
                        </a:defRPr>
                      </a:lvl1pPr>
                      <a:lvl2pPr marL="742950" indent="-285750" eaLnBrk="0" hangingPunct="0">
                        <a:lnSpc>
                          <a:spcPct val="90000"/>
                        </a:lnSpc>
                        <a:spcBef>
                          <a:spcPct val="30000"/>
                        </a:spcBef>
                        <a:buClr>
                          <a:schemeClr val="tx2"/>
                        </a:buClr>
                        <a:defRPr>
                          <a:solidFill>
                            <a:schemeClr val="tx1"/>
                          </a:solidFill>
                          <a:latin typeface="Arial" charset="0"/>
                        </a:defRPr>
                      </a:lvl2pPr>
                      <a:lvl3pPr marL="1143000" indent="-228600" eaLnBrk="0" hangingPunct="0">
                        <a:lnSpc>
                          <a:spcPct val="90000"/>
                        </a:lnSpc>
                        <a:spcBef>
                          <a:spcPct val="30000"/>
                        </a:spcBef>
                        <a:buClr>
                          <a:schemeClr val="tx2"/>
                        </a:buClr>
                        <a:defRPr sz="2000">
                          <a:solidFill>
                            <a:schemeClr val="tx1"/>
                          </a:solidFill>
                          <a:latin typeface="Arial" charset="0"/>
                        </a:defRPr>
                      </a:lvl3pPr>
                      <a:lvl4pPr marL="1600200" indent="-228600" eaLnBrk="0" hangingPunct="0">
                        <a:lnSpc>
                          <a:spcPct val="90000"/>
                        </a:lnSpc>
                        <a:spcBef>
                          <a:spcPct val="30000"/>
                        </a:spcBef>
                        <a:buClr>
                          <a:schemeClr val="tx2"/>
                        </a:buClr>
                        <a:defRPr sz="1400">
                          <a:solidFill>
                            <a:schemeClr val="tx1"/>
                          </a:solidFill>
                          <a:latin typeface="Arial" charset="0"/>
                        </a:defRPr>
                      </a:lvl4pPr>
                      <a:lvl5pPr marL="2057400" indent="-228600" eaLnBrk="0" hangingPunct="0">
                        <a:lnSpc>
                          <a:spcPct val="90000"/>
                        </a:lnSpc>
                        <a:spcBef>
                          <a:spcPct val="30000"/>
                        </a:spcBef>
                        <a:buClr>
                          <a:schemeClr val="tx2"/>
                        </a:buClr>
                        <a:buFont typeface="Arial" charset="0"/>
                        <a:defRPr sz="1200">
                          <a:solidFill>
                            <a:schemeClr val="tx1"/>
                          </a:solidFill>
                          <a:latin typeface="Arial" charset="0"/>
                        </a:defRPr>
                      </a:lvl5pPr>
                      <a:lvl6pPr marL="25146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6pPr>
                      <a:lvl7pPr marL="29718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7pPr>
                      <a:lvl8pPr marL="34290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8pPr>
                      <a:lvl9pPr marL="38862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rgbClr val="595959"/>
                          </a:solidFill>
                          <a:effectLst/>
                          <a:latin typeface="Arial" charset="0"/>
                          <a:cs typeface="Arial" charset="0"/>
                        </a:rPr>
                        <a:t>HIP (9331)</a:t>
                      </a:r>
                      <a:r>
                        <a:rPr kumimoji="0" lang="de-DE" altLang="de-DE" sz="1600" b="1" i="1" u="none" strike="noStrike" cap="none" normalizeH="0" baseline="30000">
                          <a:ln>
                            <a:noFill/>
                          </a:ln>
                          <a:solidFill>
                            <a:srgbClr val="595959"/>
                          </a:solidFill>
                          <a:effectLst/>
                          <a:latin typeface="Arial" charset="0"/>
                          <a:cs typeface="Arial" charset="0"/>
                        </a:rPr>
                        <a:t>4</a:t>
                      </a:r>
                      <a:endParaRPr kumimoji="0" lang="en-US" altLang="de-DE" sz="1600" b="1" i="1" u="none" strike="noStrike" cap="none" normalizeH="0" baseline="30000">
                        <a:ln>
                          <a:noFill/>
                        </a:ln>
                        <a:solidFill>
                          <a:srgbClr val="595959"/>
                        </a:solidFill>
                        <a:effectLst/>
                        <a:latin typeface="Arial" charset="0"/>
                        <a:cs typeface="Arial" charset="0"/>
                      </a:endParaRPr>
                    </a:p>
                  </a:txBody>
                  <a:tcPr anchor="ctr" horzOverflow="overflow">
                    <a:lnL w="12700" cap="flat" cmpd="sng" algn="ctr">
                      <a:solidFill>
                        <a:srgbClr val="004A64"/>
                      </a:solidFill>
                      <a:prstDash val="solid"/>
                      <a:round/>
                      <a:headEnd type="none" w="med" len="med"/>
                      <a:tailEnd type="none" w="med" len="med"/>
                    </a:lnL>
                    <a:lnR w="12700" cap="flat" cmpd="sng" algn="ctr">
                      <a:solidFill>
                        <a:srgbClr val="004A64"/>
                      </a:solidFill>
                      <a:prstDash val="solid"/>
                      <a:round/>
                      <a:headEnd type="none" w="med" len="med"/>
                      <a:tailEnd type="none" w="med" len="med"/>
                    </a:lnR>
                    <a:lnT w="12700" cap="flat" cmpd="sng" algn="ctr">
                      <a:solidFill>
                        <a:srgbClr val="004A64"/>
                      </a:solidFill>
                      <a:prstDash val="solid"/>
                      <a:round/>
                      <a:headEnd type="none" w="med" len="med"/>
                      <a:tailEnd type="none" w="med" len="med"/>
                    </a:lnT>
                    <a:lnB w="12700" cap="flat" cmpd="sng" algn="ctr">
                      <a:solidFill>
                        <a:srgbClr val="004A64"/>
                      </a:solidFill>
                      <a:prstDash val="solid"/>
                      <a:round/>
                      <a:headEnd type="none" w="med" len="med"/>
                      <a:tailEnd type="none" w="med" len="med"/>
                    </a:lnB>
                    <a:lnTlToBr>
                      <a:noFill/>
                    </a:lnTlToBr>
                    <a:lnBlToTr>
                      <a:noFill/>
                    </a:lnBlToTr>
                    <a:solidFill>
                      <a:srgbClr val="DDDDDD"/>
                    </a:solidFill>
                  </a:tcPr>
                </a:tc>
                <a:tc>
                  <a:txBody>
                    <a:bodyPr/>
                    <a:lstStyle>
                      <a:lvl1pPr eaLnBrk="0" hangingPunct="0">
                        <a:lnSpc>
                          <a:spcPct val="90000"/>
                        </a:lnSpc>
                        <a:spcBef>
                          <a:spcPct val="30000"/>
                        </a:spcBef>
                        <a:buClr>
                          <a:schemeClr val="tx2"/>
                        </a:buClr>
                        <a:buFont typeface="Wingdings" pitchFamily="2" charset="2"/>
                        <a:defRPr sz="2000">
                          <a:solidFill>
                            <a:schemeClr val="tx1"/>
                          </a:solidFill>
                          <a:latin typeface="Arial" charset="0"/>
                        </a:defRPr>
                      </a:lvl1pPr>
                      <a:lvl2pPr marL="742950" indent="-285750" eaLnBrk="0" hangingPunct="0">
                        <a:lnSpc>
                          <a:spcPct val="90000"/>
                        </a:lnSpc>
                        <a:spcBef>
                          <a:spcPct val="30000"/>
                        </a:spcBef>
                        <a:buClr>
                          <a:schemeClr val="tx2"/>
                        </a:buClr>
                        <a:defRPr>
                          <a:solidFill>
                            <a:schemeClr val="tx1"/>
                          </a:solidFill>
                          <a:latin typeface="Arial" charset="0"/>
                        </a:defRPr>
                      </a:lvl2pPr>
                      <a:lvl3pPr marL="1143000" indent="-228600" eaLnBrk="0" hangingPunct="0">
                        <a:lnSpc>
                          <a:spcPct val="90000"/>
                        </a:lnSpc>
                        <a:spcBef>
                          <a:spcPct val="30000"/>
                        </a:spcBef>
                        <a:buClr>
                          <a:schemeClr val="tx2"/>
                        </a:buClr>
                        <a:defRPr sz="2000">
                          <a:solidFill>
                            <a:schemeClr val="tx1"/>
                          </a:solidFill>
                          <a:latin typeface="Arial" charset="0"/>
                        </a:defRPr>
                      </a:lvl3pPr>
                      <a:lvl4pPr marL="1600200" indent="-228600" eaLnBrk="0" hangingPunct="0">
                        <a:lnSpc>
                          <a:spcPct val="90000"/>
                        </a:lnSpc>
                        <a:spcBef>
                          <a:spcPct val="30000"/>
                        </a:spcBef>
                        <a:buClr>
                          <a:schemeClr val="tx2"/>
                        </a:buClr>
                        <a:defRPr sz="1400">
                          <a:solidFill>
                            <a:schemeClr val="tx1"/>
                          </a:solidFill>
                          <a:latin typeface="Arial" charset="0"/>
                        </a:defRPr>
                      </a:lvl4pPr>
                      <a:lvl5pPr marL="2057400" indent="-228600" eaLnBrk="0" hangingPunct="0">
                        <a:lnSpc>
                          <a:spcPct val="90000"/>
                        </a:lnSpc>
                        <a:spcBef>
                          <a:spcPct val="30000"/>
                        </a:spcBef>
                        <a:buClr>
                          <a:schemeClr val="tx2"/>
                        </a:buClr>
                        <a:buFont typeface="Arial" charset="0"/>
                        <a:defRPr sz="1200">
                          <a:solidFill>
                            <a:schemeClr val="tx1"/>
                          </a:solidFill>
                          <a:latin typeface="Arial" charset="0"/>
                        </a:defRPr>
                      </a:lvl5pPr>
                      <a:lvl6pPr marL="25146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6pPr>
                      <a:lvl7pPr marL="29718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7pPr>
                      <a:lvl8pPr marL="34290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8pPr>
                      <a:lvl9pPr marL="38862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rgbClr val="595959"/>
                          </a:solidFill>
                          <a:effectLst/>
                          <a:latin typeface="Arial" charset="0"/>
                          <a:cs typeface="Arial" charset="0"/>
                        </a:rPr>
                        <a:t>≥ 80 (3886)</a:t>
                      </a:r>
                      <a:r>
                        <a:rPr kumimoji="0" lang="de-DE" altLang="de-DE" sz="1600" b="1" i="1" u="none" strike="noStrike" cap="none" normalizeH="0" baseline="30000">
                          <a:ln>
                            <a:noFill/>
                          </a:ln>
                          <a:solidFill>
                            <a:srgbClr val="595959"/>
                          </a:solidFill>
                          <a:effectLst/>
                          <a:latin typeface="Arial" charset="0"/>
                          <a:cs typeface="Arial" charset="0"/>
                        </a:rPr>
                        <a:t>4</a:t>
                      </a:r>
                      <a:r>
                        <a:rPr kumimoji="0" lang="de-DE" altLang="de-DE" sz="1600" b="0" i="0" u="none" strike="noStrike" cap="none" normalizeH="0" baseline="0">
                          <a:ln>
                            <a:noFill/>
                          </a:ln>
                          <a:solidFill>
                            <a:srgbClr val="595959"/>
                          </a:solidFill>
                          <a:effectLst/>
                          <a:latin typeface="Arial" charset="0"/>
                          <a:cs typeface="Arial" charset="0"/>
                        </a:rPr>
                        <a:t> </a:t>
                      </a:r>
                      <a:endParaRPr kumimoji="0" lang="en-US" altLang="de-DE" sz="1600" b="0" i="0" u="none" strike="noStrike" cap="none" normalizeH="0" baseline="0">
                        <a:ln>
                          <a:noFill/>
                        </a:ln>
                        <a:solidFill>
                          <a:srgbClr val="595959"/>
                        </a:solidFill>
                        <a:effectLst/>
                        <a:latin typeface="Arial" charset="0"/>
                        <a:cs typeface="Arial" charset="0"/>
                      </a:endParaRPr>
                    </a:p>
                  </a:txBody>
                  <a:tcPr anchor="ctr" horzOverflow="overflow">
                    <a:lnL w="12700" cap="flat" cmpd="sng" algn="ctr">
                      <a:solidFill>
                        <a:srgbClr val="004A64"/>
                      </a:solidFill>
                      <a:prstDash val="solid"/>
                      <a:round/>
                      <a:headEnd type="none" w="med" len="med"/>
                      <a:tailEnd type="none" w="med" len="med"/>
                    </a:lnL>
                    <a:lnR w="12700" cap="flat" cmpd="sng" algn="ctr">
                      <a:solidFill>
                        <a:srgbClr val="004A64"/>
                      </a:solidFill>
                      <a:prstDash val="solid"/>
                      <a:round/>
                      <a:headEnd type="none" w="med" len="med"/>
                      <a:tailEnd type="none" w="med" len="med"/>
                    </a:lnR>
                    <a:lnT w="12700" cap="flat" cmpd="sng" algn="ctr">
                      <a:solidFill>
                        <a:srgbClr val="004A64"/>
                      </a:solidFill>
                      <a:prstDash val="solid"/>
                      <a:round/>
                      <a:headEnd type="none" w="med" len="med"/>
                      <a:tailEnd type="none" w="med" len="med"/>
                    </a:lnT>
                    <a:lnB w="12700" cap="flat" cmpd="sng" algn="ctr">
                      <a:solidFill>
                        <a:srgbClr val="004A64"/>
                      </a:solidFill>
                      <a:prstDash val="solid"/>
                      <a:round/>
                      <a:headEnd type="none" w="med" len="med"/>
                      <a:tailEnd type="none" w="med" len="med"/>
                    </a:lnB>
                    <a:lnTlToBr>
                      <a:noFill/>
                    </a:lnTlToBr>
                    <a:lnBlToTr>
                      <a:noFill/>
                    </a:lnBlToTr>
                    <a:solidFill>
                      <a:srgbClr val="DDDDDD"/>
                    </a:solidFill>
                  </a:tcPr>
                </a:tc>
                <a:tc>
                  <a:txBody>
                    <a:bodyPr/>
                    <a:lstStyle>
                      <a:lvl1pPr marL="1258888" indent="-1258888" eaLnBrk="0" hangingPunct="0">
                        <a:lnSpc>
                          <a:spcPct val="90000"/>
                        </a:lnSpc>
                        <a:spcBef>
                          <a:spcPct val="30000"/>
                        </a:spcBef>
                        <a:buClr>
                          <a:schemeClr val="tx2"/>
                        </a:buClr>
                        <a:buFont typeface="Wingdings" pitchFamily="2" charset="2"/>
                        <a:defRPr sz="2000">
                          <a:solidFill>
                            <a:schemeClr val="tx1"/>
                          </a:solidFill>
                          <a:latin typeface="Arial" charset="0"/>
                        </a:defRPr>
                      </a:lvl1pPr>
                      <a:lvl2pPr marL="742950" indent="-285750" eaLnBrk="0" hangingPunct="0">
                        <a:lnSpc>
                          <a:spcPct val="90000"/>
                        </a:lnSpc>
                        <a:spcBef>
                          <a:spcPct val="30000"/>
                        </a:spcBef>
                        <a:buClr>
                          <a:schemeClr val="tx2"/>
                        </a:buClr>
                        <a:defRPr>
                          <a:solidFill>
                            <a:schemeClr val="tx1"/>
                          </a:solidFill>
                          <a:latin typeface="Arial" charset="0"/>
                        </a:defRPr>
                      </a:lvl2pPr>
                      <a:lvl3pPr marL="1143000" indent="-228600" eaLnBrk="0" hangingPunct="0">
                        <a:lnSpc>
                          <a:spcPct val="90000"/>
                        </a:lnSpc>
                        <a:spcBef>
                          <a:spcPct val="30000"/>
                        </a:spcBef>
                        <a:buClr>
                          <a:schemeClr val="tx2"/>
                        </a:buClr>
                        <a:defRPr sz="2000">
                          <a:solidFill>
                            <a:schemeClr val="tx1"/>
                          </a:solidFill>
                          <a:latin typeface="Arial" charset="0"/>
                        </a:defRPr>
                      </a:lvl3pPr>
                      <a:lvl4pPr marL="1600200" indent="-228600" eaLnBrk="0" hangingPunct="0">
                        <a:lnSpc>
                          <a:spcPct val="90000"/>
                        </a:lnSpc>
                        <a:spcBef>
                          <a:spcPct val="30000"/>
                        </a:spcBef>
                        <a:buClr>
                          <a:schemeClr val="tx2"/>
                        </a:buClr>
                        <a:defRPr sz="1400">
                          <a:solidFill>
                            <a:schemeClr val="tx1"/>
                          </a:solidFill>
                          <a:latin typeface="Arial" charset="0"/>
                        </a:defRPr>
                      </a:lvl4pPr>
                      <a:lvl5pPr marL="2057400" indent="-228600" eaLnBrk="0" hangingPunct="0">
                        <a:lnSpc>
                          <a:spcPct val="90000"/>
                        </a:lnSpc>
                        <a:spcBef>
                          <a:spcPct val="30000"/>
                        </a:spcBef>
                        <a:buClr>
                          <a:schemeClr val="tx2"/>
                        </a:buClr>
                        <a:buFont typeface="Arial" charset="0"/>
                        <a:defRPr sz="1200">
                          <a:solidFill>
                            <a:schemeClr val="tx1"/>
                          </a:solidFill>
                          <a:latin typeface="Arial" charset="0"/>
                        </a:defRPr>
                      </a:lvl5pPr>
                      <a:lvl6pPr marL="25146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6pPr>
                      <a:lvl7pPr marL="29718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7pPr>
                      <a:lvl8pPr marL="34290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8pPr>
                      <a:lvl9pPr marL="38862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9pPr>
                    </a:lstStyle>
                    <a:p>
                      <a:pPr marL="1258888" marR="0" lvl="0" indent="-1258888" algn="l"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rgbClr val="595959"/>
                          </a:solidFill>
                          <a:effectLst/>
                          <a:latin typeface="Arial" charset="0"/>
                          <a:cs typeface="Arial" charset="0"/>
                        </a:rPr>
                        <a:t>      20 %   </a:t>
                      </a:r>
                    </a:p>
                  </a:txBody>
                  <a:tcPr anchor="ctr" horzOverflow="overflow">
                    <a:lnL w="12700" cap="flat" cmpd="sng" algn="ctr">
                      <a:solidFill>
                        <a:srgbClr val="004A64"/>
                      </a:solidFill>
                      <a:prstDash val="solid"/>
                      <a:round/>
                      <a:headEnd type="none" w="med" len="med"/>
                      <a:tailEnd type="none" w="med" len="med"/>
                    </a:lnL>
                    <a:lnR w="12700" cap="flat" cmpd="sng" algn="ctr">
                      <a:solidFill>
                        <a:srgbClr val="004A64"/>
                      </a:solidFill>
                      <a:prstDash val="solid"/>
                      <a:round/>
                      <a:headEnd type="none" w="med" len="med"/>
                      <a:tailEnd type="none" w="med" len="med"/>
                    </a:lnR>
                    <a:lnT w="12700" cap="flat" cmpd="sng" algn="ctr">
                      <a:solidFill>
                        <a:srgbClr val="004A64"/>
                      </a:solidFill>
                      <a:prstDash val="solid"/>
                      <a:round/>
                      <a:headEnd type="none" w="med" len="med"/>
                      <a:tailEnd type="none" w="med" len="med"/>
                    </a:lnT>
                    <a:lnB w="12700" cap="flat" cmpd="sng" algn="ctr">
                      <a:solidFill>
                        <a:srgbClr val="004A64"/>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4"/>
                  </a:ext>
                </a:extLst>
              </a:tr>
              <a:tr h="335280">
                <a:tc rowSpan="2">
                  <a:txBody>
                    <a:bodyPr/>
                    <a:lstStyle>
                      <a:lvl1pPr eaLnBrk="0" hangingPunct="0">
                        <a:lnSpc>
                          <a:spcPct val="90000"/>
                        </a:lnSpc>
                        <a:spcBef>
                          <a:spcPct val="30000"/>
                        </a:spcBef>
                        <a:buClr>
                          <a:schemeClr val="tx2"/>
                        </a:buClr>
                        <a:buFont typeface="Wingdings" pitchFamily="2" charset="2"/>
                        <a:defRPr sz="2000">
                          <a:solidFill>
                            <a:schemeClr val="tx1"/>
                          </a:solidFill>
                          <a:latin typeface="Arial" charset="0"/>
                        </a:defRPr>
                      </a:lvl1pPr>
                      <a:lvl2pPr marL="742950" indent="-285750" eaLnBrk="0" hangingPunct="0">
                        <a:lnSpc>
                          <a:spcPct val="90000"/>
                        </a:lnSpc>
                        <a:spcBef>
                          <a:spcPct val="30000"/>
                        </a:spcBef>
                        <a:buClr>
                          <a:schemeClr val="tx2"/>
                        </a:buClr>
                        <a:defRPr>
                          <a:solidFill>
                            <a:schemeClr val="tx1"/>
                          </a:solidFill>
                          <a:latin typeface="Arial" charset="0"/>
                        </a:defRPr>
                      </a:lvl2pPr>
                      <a:lvl3pPr marL="1143000" indent="-228600" eaLnBrk="0" hangingPunct="0">
                        <a:lnSpc>
                          <a:spcPct val="90000"/>
                        </a:lnSpc>
                        <a:spcBef>
                          <a:spcPct val="30000"/>
                        </a:spcBef>
                        <a:buClr>
                          <a:schemeClr val="tx2"/>
                        </a:buClr>
                        <a:defRPr sz="2000">
                          <a:solidFill>
                            <a:schemeClr val="tx1"/>
                          </a:solidFill>
                          <a:latin typeface="Arial" charset="0"/>
                        </a:defRPr>
                      </a:lvl3pPr>
                      <a:lvl4pPr marL="1600200" indent="-228600" eaLnBrk="0" hangingPunct="0">
                        <a:lnSpc>
                          <a:spcPct val="90000"/>
                        </a:lnSpc>
                        <a:spcBef>
                          <a:spcPct val="30000"/>
                        </a:spcBef>
                        <a:buClr>
                          <a:schemeClr val="tx2"/>
                        </a:buClr>
                        <a:defRPr sz="1400">
                          <a:solidFill>
                            <a:schemeClr val="tx1"/>
                          </a:solidFill>
                          <a:latin typeface="Arial" charset="0"/>
                        </a:defRPr>
                      </a:lvl4pPr>
                      <a:lvl5pPr marL="2057400" indent="-228600" eaLnBrk="0" hangingPunct="0">
                        <a:lnSpc>
                          <a:spcPct val="90000"/>
                        </a:lnSpc>
                        <a:spcBef>
                          <a:spcPct val="30000"/>
                        </a:spcBef>
                        <a:buClr>
                          <a:schemeClr val="tx2"/>
                        </a:buClr>
                        <a:buFont typeface="Arial" charset="0"/>
                        <a:defRPr sz="1200">
                          <a:solidFill>
                            <a:schemeClr val="tx1"/>
                          </a:solidFill>
                          <a:latin typeface="Arial" charset="0"/>
                        </a:defRPr>
                      </a:lvl5pPr>
                      <a:lvl6pPr marL="25146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6pPr>
                      <a:lvl7pPr marL="29718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7pPr>
                      <a:lvl8pPr marL="34290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8pPr>
                      <a:lvl9pPr marL="38862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a:ln>
                            <a:noFill/>
                          </a:ln>
                          <a:solidFill>
                            <a:srgbClr val="595959"/>
                          </a:solidFill>
                          <a:effectLst/>
                          <a:latin typeface="Arial" charset="0"/>
                          <a:cs typeface="Arial" charset="0"/>
                        </a:rPr>
                        <a:t>Strontium-ranelat</a:t>
                      </a:r>
                      <a:endParaRPr kumimoji="0" lang="en-US" altLang="de-DE" sz="1600" b="0" i="0" u="none" strike="noStrike" cap="none" normalizeH="0" baseline="0">
                        <a:ln>
                          <a:noFill/>
                        </a:ln>
                        <a:solidFill>
                          <a:srgbClr val="595959"/>
                        </a:solidFill>
                        <a:effectLst/>
                        <a:latin typeface="Arial" charset="0"/>
                        <a:cs typeface="Arial" charset="0"/>
                      </a:endParaRPr>
                    </a:p>
                  </a:txBody>
                  <a:tcPr anchor="ctr" horzOverflow="overflow">
                    <a:lnL w="12700" cap="flat" cmpd="sng" algn="ctr">
                      <a:solidFill>
                        <a:srgbClr val="004A64"/>
                      </a:solidFill>
                      <a:prstDash val="solid"/>
                      <a:round/>
                      <a:headEnd type="none" w="med" len="med"/>
                      <a:tailEnd type="none" w="med" len="med"/>
                    </a:lnL>
                    <a:lnR w="12700" cap="flat" cmpd="sng" algn="ctr">
                      <a:solidFill>
                        <a:srgbClr val="004A64"/>
                      </a:solidFill>
                      <a:prstDash val="solid"/>
                      <a:round/>
                      <a:headEnd type="none" w="med" len="med"/>
                      <a:tailEnd type="none" w="med" len="med"/>
                    </a:lnR>
                    <a:lnT w="12700" cap="flat" cmpd="sng" algn="ctr">
                      <a:solidFill>
                        <a:srgbClr val="004A64"/>
                      </a:solidFill>
                      <a:prstDash val="solid"/>
                      <a:round/>
                      <a:headEnd type="none" w="med" len="med"/>
                      <a:tailEnd type="none" w="med" len="med"/>
                    </a:lnT>
                    <a:lnB w="12700" cap="flat" cmpd="sng" algn="ctr">
                      <a:solidFill>
                        <a:srgbClr val="004A64"/>
                      </a:solidFill>
                      <a:prstDash val="solid"/>
                      <a:round/>
                      <a:headEnd type="none" w="med" len="med"/>
                      <a:tailEnd type="none" w="med" len="med"/>
                    </a:lnB>
                    <a:lnTlToBr>
                      <a:noFill/>
                    </a:lnTlToBr>
                    <a:lnBlToTr>
                      <a:noFill/>
                    </a:lnBlToTr>
                    <a:solidFill>
                      <a:srgbClr val="DDDDDD"/>
                    </a:solidFill>
                  </a:tcPr>
                </a:tc>
                <a:tc>
                  <a:txBody>
                    <a:bodyPr/>
                    <a:lstStyle>
                      <a:lvl1pPr eaLnBrk="0" hangingPunct="0">
                        <a:lnSpc>
                          <a:spcPct val="90000"/>
                        </a:lnSpc>
                        <a:spcBef>
                          <a:spcPct val="30000"/>
                        </a:spcBef>
                        <a:buClr>
                          <a:schemeClr val="tx2"/>
                        </a:buClr>
                        <a:buFont typeface="Wingdings" pitchFamily="2" charset="2"/>
                        <a:defRPr sz="2000">
                          <a:solidFill>
                            <a:schemeClr val="tx1"/>
                          </a:solidFill>
                          <a:latin typeface="Arial" charset="0"/>
                        </a:defRPr>
                      </a:lvl1pPr>
                      <a:lvl2pPr marL="742950" indent="-285750" eaLnBrk="0" hangingPunct="0">
                        <a:lnSpc>
                          <a:spcPct val="90000"/>
                        </a:lnSpc>
                        <a:spcBef>
                          <a:spcPct val="30000"/>
                        </a:spcBef>
                        <a:buClr>
                          <a:schemeClr val="tx2"/>
                        </a:buClr>
                        <a:defRPr>
                          <a:solidFill>
                            <a:schemeClr val="tx1"/>
                          </a:solidFill>
                          <a:latin typeface="Arial" charset="0"/>
                        </a:defRPr>
                      </a:lvl2pPr>
                      <a:lvl3pPr marL="1143000" indent="-228600" eaLnBrk="0" hangingPunct="0">
                        <a:lnSpc>
                          <a:spcPct val="90000"/>
                        </a:lnSpc>
                        <a:spcBef>
                          <a:spcPct val="30000"/>
                        </a:spcBef>
                        <a:buClr>
                          <a:schemeClr val="tx2"/>
                        </a:buClr>
                        <a:defRPr sz="2000">
                          <a:solidFill>
                            <a:schemeClr val="tx1"/>
                          </a:solidFill>
                          <a:latin typeface="Arial" charset="0"/>
                        </a:defRPr>
                      </a:lvl3pPr>
                      <a:lvl4pPr marL="1600200" indent="-228600" eaLnBrk="0" hangingPunct="0">
                        <a:lnSpc>
                          <a:spcPct val="90000"/>
                        </a:lnSpc>
                        <a:spcBef>
                          <a:spcPct val="30000"/>
                        </a:spcBef>
                        <a:buClr>
                          <a:schemeClr val="tx2"/>
                        </a:buClr>
                        <a:defRPr sz="1400">
                          <a:solidFill>
                            <a:schemeClr val="tx1"/>
                          </a:solidFill>
                          <a:latin typeface="Arial" charset="0"/>
                        </a:defRPr>
                      </a:lvl4pPr>
                      <a:lvl5pPr marL="2057400" indent="-228600" eaLnBrk="0" hangingPunct="0">
                        <a:lnSpc>
                          <a:spcPct val="90000"/>
                        </a:lnSpc>
                        <a:spcBef>
                          <a:spcPct val="30000"/>
                        </a:spcBef>
                        <a:buClr>
                          <a:schemeClr val="tx2"/>
                        </a:buClr>
                        <a:buFont typeface="Arial" charset="0"/>
                        <a:defRPr sz="1200">
                          <a:solidFill>
                            <a:schemeClr val="tx1"/>
                          </a:solidFill>
                          <a:latin typeface="Arial" charset="0"/>
                        </a:defRPr>
                      </a:lvl5pPr>
                      <a:lvl6pPr marL="25146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6pPr>
                      <a:lvl7pPr marL="29718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7pPr>
                      <a:lvl8pPr marL="34290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8pPr>
                      <a:lvl9pPr marL="38862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600" b="0" i="0" u="none" strike="noStrike" cap="none" normalizeH="0" baseline="0">
                          <a:ln>
                            <a:noFill/>
                          </a:ln>
                          <a:solidFill>
                            <a:srgbClr val="595959"/>
                          </a:solidFill>
                          <a:effectLst/>
                          <a:latin typeface="Arial" charset="0"/>
                          <a:cs typeface="Arial" charset="0"/>
                        </a:rPr>
                        <a:t>TROPOS (5091)</a:t>
                      </a:r>
                      <a:r>
                        <a:rPr kumimoji="0" lang="de-DE" altLang="de-DE" sz="1600" b="1" i="1" u="none" strike="noStrike" cap="none" normalizeH="0" baseline="30000">
                          <a:ln>
                            <a:noFill/>
                          </a:ln>
                          <a:solidFill>
                            <a:srgbClr val="595959"/>
                          </a:solidFill>
                          <a:effectLst/>
                          <a:latin typeface="Arial" charset="0"/>
                          <a:cs typeface="Arial" charset="0"/>
                        </a:rPr>
                        <a:t>5</a:t>
                      </a:r>
                      <a:endParaRPr kumimoji="0" lang="en-US" altLang="de-DE" sz="1600" b="1" i="1" u="none" strike="noStrike" cap="none" normalizeH="0" baseline="30000">
                        <a:ln>
                          <a:noFill/>
                        </a:ln>
                        <a:solidFill>
                          <a:srgbClr val="595959"/>
                        </a:solidFill>
                        <a:effectLst/>
                        <a:latin typeface="Arial" charset="0"/>
                        <a:cs typeface="Arial" charset="0"/>
                      </a:endParaRPr>
                    </a:p>
                  </a:txBody>
                  <a:tcPr anchor="ctr" horzOverflow="overflow">
                    <a:lnL w="12700" cap="flat" cmpd="sng" algn="ctr">
                      <a:solidFill>
                        <a:srgbClr val="004A64"/>
                      </a:solidFill>
                      <a:prstDash val="solid"/>
                      <a:round/>
                      <a:headEnd type="none" w="med" len="med"/>
                      <a:tailEnd type="none" w="med" len="med"/>
                    </a:lnL>
                    <a:lnR w="12700" cap="flat" cmpd="sng" algn="ctr">
                      <a:solidFill>
                        <a:srgbClr val="004A64"/>
                      </a:solidFill>
                      <a:prstDash val="solid"/>
                      <a:round/>
                      <a:headEnd type="none" w="med" len="med"/>
                      <a:tailEnd type="none" w="med" len="med"/>
                    </a:lnR>
                    <a:lnT w="12700" cap="flat" cmpd="sng" algn="ctr">
                      <a:solidFill>
                        <a:srgbClr val="004A64"/>
                      </a:solidFill>
                      <a:prstDash val="solid"/>
                      <a:round/>
                      <a:headEnd type="none" w="med" len="med"/>
                      <a:tailEnd type="none" w="med" len="med"/>
                    </a:lnT>
                    <a:lnB w="12700" cap="flat" cmpd="sng" algn="ctr">
                      <a:solidFill>
                        <a:srgbClr val="004A64"/>
                      </a:solidFill>
                      <a:prstDash val="solid"/>
                      <a:round/>
                      <a:headEnd type="none" w="med" len="med"/>
                      <a:tailEnd type="none" w="med" len="med"/>
                    </a:lnB>
                    <a:lnTlToBr>
                      <a:noFill/>
                    </a:lnTlToBr>
                    <a:lnBlToTr>
                      <a:noFill/>
                    </a:lnBlToTr>
                    <a:solidFill>
                      <a:srgbClr val="DDDDDD"/>
                    </a:solidFill>
                  </a:tcPr>
                </a:tc>
                <a:tc>
                  <a:txBody>
                    <a:bodyPr/>
                    <a:lstStyle>
                      <a:lvl1pPr eaLnBrk="0" hangingPunct="0">
                        <a:lnSpc>
                          <a:spcPct val="90000"/>
                        </a:lnSpc>
                        <a:spcBef>
                          <a:spcPct val="30000"/>
                        </a:spcBef>
                        <a:buClr>
                          <a:schemeClr val="tx2"/>
                        </a:buClr>
                        <a:buFont typeface="Wingdings" pitchFamily="2" charset="2"/>
                        <a:defRPr sz="2000">
                          <a:solidFill>
                            <a:schemeClr val="tx1"/>
                          </a:solidFill>
                          <a:latin typeface="Arial" charset="0"/>
                        </a:defRPr>
                      </a:lvl1pPr>
                      <a:lvl2pPr marL="742950" indent="-285750" eaLnBrk="0" hangingPunct="0">
                        <a:lnSpc>
                          <a:spcPct val="90000"/>
                        </a:lnSpc>
                        <a:spcBef>
                          <a:spcPct val="30000"/>
                        </a:spcBef>
                        <a:buClr>
                          <a:schemeClr val="tx2"/>
                        </a:buClr>
                        <a:defRPr>
                          <a:solidFill>
                            <a:schemeClr val="tx1"/>
                          </a:solidFill>
                          <a:latin typeface="Arial" charset="0"/>
                        </a:defRPr>
                      </a:lvl2pPr>
                      <a:lvl3pPr marL="1143000" indent="-228600" eaLnBrk="0" hangingPunct="0">
                        <a:lnSpc>
                          <a:spcPct val="90000"/>
                        </a:lnSpc>
                        <a:spcBef>
                          <a:spcPct val="30000"/>
                        </a:spcBef>
                        <a:buClr>
                          <a:schemeClr val="tx2"/>
                        </a:buClr>
                        <a:defRPr sz="2000">
                          <a:solidFill>
                            <a:schemeClr val="tx1"/>
                          </a:solidFill>
                          <a:latin typeface="Arial" charset="0"/>
                        </a:defRPr>
                      </a:lvl3pPr>
                      <a:lvl4pPr marL="1600200" indent="-228600" eaLnBrk="0" hangingPunct="0">
                        <a:lnSpc>
                          <a:spcPct val="90000"/>
                        </a:lnSpc>
                        <a:spcBef>
                          <a:spcPct val="30000"/>
                        </a:spcBef>
                        <a:buClr>
                          <a:schemeClr val="tx2"/>
                        </a:buClr>
                        <a:defRPr sz="1400">
                          <a:solidFill>
                            <a:schemeClr val="tx1"/>
                          </a:solidFill>
                          <a:latin typeface="Arial" charset="0"/>
                        </a:defRPr>
                      </a:lvl4pPr>
                      <a:lvl5pPr marL="2057400" indent="-228600" eaLnBrk="0" hangingPunct="0">
                        <a:lnSpc>
                          <a:spcPct val="90000"/>
                        </a:lnSpc>
                        <a:spcBef>
                          <a:spcPct val="30000"/>
                        </a:spcBef>
                        <a:buClr>
                          <a:schemeClr val="tx2"/>
                        </a:buClr>
                        <a:buFont typeface="Arial" charset="0"/>
                        <a:defRPr sz="1200">
                          <a:solidFill>
                            <a:schemeClr val="tx1"/>
                          </a:solidFill>
                          <a:latin typeface="Arial" charset="0"/>
                        </a:defRPr>
                      </a:lvl5pPr>
                      <a:lvl6pPr marL="25146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6pPr>
                      <a:lvl7pPr marL="29718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7pPr>
                      <a:lvl8pPr marL="34290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8pPr>
                      <a:lvl9pPr marL="38862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rgbClr val="595959"/>
                          </a:solidFill>
                          <a:effectLst/>
                          <a:latin typeface="Arial" charset="0"/>
                          <a:cs typeface="Arial" charset="0"/>
                        </a:rPr>
                        <a:t>≥ 74 (1977)</a:t>
                      </a:r>
                      <a:r>
                        <a:rPr kumimoji="0" lang="de-DE" altLang="de-DE" sz="1600" b="1" i="1" u="none" strike="noStrike" cap="none" normalizeH="0" baseline="30000">
                          <a:ln>
                            <a:noFill/>
                          </a:ln>
                          <a:solidFill>
                            <a:srgbClr val="595959"/>
                          </a:solidFill>
                          <a:effectLst/>
                          <a:latin typeface="Arial" charset="0"/>
                          <a:cs typeface="Arial" charset="0"/>
                        </a:rPr>
                        <a:t>5</a:t>
                      </a:r>
                      <a:endParaRPr kumimoji="0" lang="en-US" altLang="de-DE" sz="1600" b="0" i="0" u="none" strike="noStrike" cap="none" normalizeH="0" baseline="0">
                        <a:ln>
                          <a:noFill/>
                        </a:ln>
                        <a:solidFill>
                          <a:srgbClr val="595959"/>
                        </a:solidFill>
                        <a:effectLst/>
                        <a:latin typeface="Arial" charset="0"/>
                        <a:cs typeface="Arial" charset="0"/>
                      </a:endParaRPr>
                    </a:p>
                  </a:txBody>
                  <a:tcPr anchor="ctr" horzOverflow="overflow">
                    <a:lnL w="12700" cap="flat" cmpd="sng" algn="ctr">
                      <a:solidFill>
                        <a:srgbClr val="004A64"/>
                      </a:solidFill>
                      <a:prstDash val="solid"/>
                      <a:round/>
                      <a:headEnd type="none" w="med" len="med"/>
                      <a:tailEnd type="none" w="med" len="med"/>
                    </a:lnL>
                    <a:lnR w="12700" cap="flat" cmpd="sng" algn="ctr">
                      <a:solidFill>
                        <a:srgbClr val="004A64"/>
                      </a:solidFill>
                      <a:prstDash val="solid"/>
                      <a:round/>
                      <a:headEnd type="none" w="med" len="med"/>
                      <a:tailEnd type="none" w="med" len="med"/>
                    </a:lnR>
                    <a:lnT w="12700" cap="flat" cmpd="sng" algn="ctr">
                      <a:solidFill>
                        <a:srgbClr val="004A64"/>
                      </a:solidFill>
                      <a:prstDash val="solid"/>
                      <a:round/>
                      <a:headEnd type="none" w="med" len="med"/>
                      <a:tailEnd type="none" w="med" len="med"/>
                    </a:lnT>
                    <a:lnB w="12700" cap="flat" cmpd="sng" algn="ctr">
                      <a:solidFill>
                        <a:srgbClr val="004A64"/>
                      </a:solidFill>
                      <a:prstDash val="solid"/>
                      <a:round/>
                      <a:headEnd type="none" w="med" len="med"/>
                      <a:tailEnd type="none" w="med" len="med"/>
                    </a:lnB>
                    <a:lnTlToBr>
                      <a:noFill/>
                    </a:lnTlToBr>
                    <a:lnBlToTr>
                      <a:noFill/>
                    </a:lnBlToTr>
                    <a:solidFill>
                      <a:srgbClr val="DDDDDD"/>
                    </a:solidFill>
                  </a:tcPr>
                </a:tc>
                <a:tc>
                  <a:txBody>
                    <a:bodyPr/>
                    <a:lstStyle>
                      <a:lvl1pPr eaLnBrk="0" hangingPunct="0">
                        <a:lnSpc>
                          <a:spcPct val="90000"/>
                        </a:lnSpc>
                        <a:spcBef>
                          <a:spcPct val="30000"/>
                        </a:spcBef>
                        <a:buClr>
                          <a:schemeClr val="tx2"/>
                        </a:buClr>
                        <a:buFont typeface="Wingdings" pitchFamily="2" charset="2"/>
                        <a:defRPr sz="2000">
                          <a:solidFill>
                            <a:schemeClr val="tx1"/>
                          </a:solidFill>
                          <a:latin typeface="Arial" charset="0"/>
                        </a:defRPr>
                      </a:lvl1pPr>
                      <a:lvl2pPr marL="742950" indent="-285750" eaLnBrk="0" hangingPunct="0">
                        <a:lnSpc>
                          <a:spcPct val="90000"/>
                        </a:lnSpc>
                        <a:spcBef>
                          <a:spcPct val="30000"/>
                        </a:spcBef>
                        <a:buClr>
                          <a:schemeClr val="tx2"/>
                        </a:buClr>
                        <a:defRPr>
                          <a:solidFill>
                            <a:schemeClr val="tx1"/>
                          </a:solidFill>
                          <a:latin typeface="Arial" charset="0"/>
                        </a:defRPr>
                      </a:lvl2pPr>
                      <a:lvl3pPr marL="1143000" indent="-228600" eaLnBrk="0" hangingPunct="0">
                        <a:lnSpc>
                          <a:spcPct val="90000"/>
                        </a:lnSpc>
                        <a:spcBef>
                          <a:spcPct val="30000"/>
                        </a:spcBef>
                        <a:buClr>
                          <a:schemeClr val="tx2"/>
                        </a:buClr>
                        <a:defRPr sz="2000">
                          <a:solidFill>
                            <a:schemeClr val="tx1"/>
                          </a:solidFill>
                          <a:latin typeface="Arial" charset="0"/>
                        </a:defRPr>
                      </a:lvl3pPr>
                      <a:lvl4pPr marL="1600200" indent="-228600" eaLnBrk="0" hangingPunct="0">
                        <a:lnSpc>
                          <a:spcPct val="90000"/>
                        </a:lnSpc>
                        <a:spcBef>
                          <a:spcPct val="30000"/>
                        </a:spcBef>
                        <a:buClr>
                          <a:schemeClr val="tx2"/>
                        </a:buClr>
                        <a:defRPr sz="1400">
                          <a:solidFill>
                            <a:schemeClr val="tx1"/>
                          </a:solidFill>
                          <a:latin typeface="Arial" charset="0"/>
                        </a:defRPr>
                      </a:lvl4pPr>
                      <a:lvl5pPr marL="2057400" indent="-228600" eaLnBrk="0" hangingPunct="0">
                        <a:lnSpc>
                          <a:spcPct val="90000"/>
                        </a:lnSpc>
                        <a:spcBef>
                          <a:spcPct val="30000"/>
                        </a:spcBef>
                        <a:buClr>
                          <a:schemeClr val="tx2"/>
                        </a:buClr>
                        <a:buFont typeface="Arial" charset="0"/>
                        <a:defRPr sz="1200">
                          <a:solidFill>
                            <a:schemeClr val="tx1"/>
                          </a:solidFill>
                          <a:latin typeface="Arial" charset="0"/>
                        </a:defRPr>
                      </a:lvl5pPr>
                      <a:lvl6pPr marL="25146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6pPr>
                      <a:lvl7pPr marL="29718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7pPr>
                      <a:lvl8pPr marL="34290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8pPr>
                      <a:lvl9pPr marL="38862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rgbClr val="595959"/>
                          </a:solidFill>
                          <a:effectLst/>
                          <a:latin typeface="Arial" charset="0"/>
                          <a:cs typeface="Arial" charset="0"/>
                        </a:rPr>
                        <a:t>      36 %*  (</a:t>
                      </a:r>
                      <a:r>
                        <a:rPr kumimoji="0" lang="en-US" altLang="de-DE" sz="1600" b="0" i="0" u="none" strike="noStrike" cap="none" normalizeH="0" baseline="0">
                          <a:ln>
                            <a:noFill/>
                          </a:ln>
                          <a:solidFill>
                            <a:srgbClr val="595959"/>
                          </a:solidFill>
                          <a:effectLst/>
                          <a:latin typeface="Arial" charset="0"/>
                          <a:cs typeface="Arial" charset="0"/>
                        </a:rPr>
                        <a:t>0,046</a:t>
                      </a:r>
                      <a:r>
                        <a:rPr kumimoji="0" lang="de-DE" altLang="de-DE" sz="1600" b="0" i="0" u="none" strike="noStrike" cap="none" normalizeH="0" baseline="0">
                          <a:ln>
                            <a:noFill/>
                          </a:ln>
                          <a:solidFill>
                            <a:srgbClr val="595959"/>
                          </a:solidFill>
                          <a:effectLst/>
                          <a:latin typeface="Arial" charset="0"/>
                          <a:cs typeface="Arial" charset="0"/>
                        </a:rPr>
                        <a:t>)</a:t>
                      </a:r>
                      <a:endParaRPr kumimoji="0" lang="en-US" altLang="de-DE" sz="1600" b="0" i="0" u="none" strike="noStrike" cap="none" normalizeH="0" baseline="0">
                        <a:ln>
                          <a:noFill/>
                        </a:ln>
                        <a:solidFill>
                          <a:srgbClr val="595959"/>
                        </a:solidFill>
                        <a:effectLst/>
                        <a:latin typeface="Arial" charset="0"/>
                        <a:cs typeface="Arial" charset="0"/>
                      </a:endParaRPr>
                    </a:p>
                  </a:txBody>
                  <a:tcPr anchor="ctr" horzOverflow="overflow">
                    <a:lnL w="12700" cap="flat" cmpd="sng" algn="ctr">
                      <a:solidFill>
                        <a:srgbClr val="004A64"/>
                      </a:solidFill>
                      <a:prstDash val="solid"/>
                      <a:round/>
                      <a:headEnd type="none" w="med" len="med"/>
                      <a:tailEnd type="none" w="med" len="med"/>
                    </a:lnL>
                    <a:lnR w="12700" cap="flat" cmpd="sng" algn="ctr">
                      <a:solidFill>
                        <a:srgbClr val="004A64"/>
                      </a:solidFill>
                      <a:prstDash val="solid"/>
                      <a:round/>
                      <a:headEnd type="none" w="med" len="med"/>
                      <a:tailEnd type="none" w="med" len="med"/>
                    </a:lnR>
                    <a:lnT w="12700" cap="flat" cmpd="sng" algn="ctr">
                      <a:solidFill>
                        <a:srgbClr val="004A64"/>
                      </a:solidFill>
                      <a:prstDash val="solid"/>
                      <a:round/>
                      <a:headEnd type="none" w="med" len="med"/>
                      <a:tailEnd type="none" w="med" len="med"/>
                    </a:lnT>
                    <a:lnB w="12700" cap="flat" cmpd="sng" algn="ctr">
                      <a:solidFill>
                        <a:srgbClr val="004A64"/>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5"/>
                  </a:ext>
                </a:extLst>
              </a:tr>
              <a:tr h="335280">
                <a:tc vMerge="1">
                  <a:txBody>
                    <a:bodyPr/>
                    <a:lstStyle/>
                    <a:p>
                      <a:endParaRPr lang="de-DE"/>
                    </a:p>
                  </a:txBody>
                  <a:tcPr/>
                </a:tc>
                <a:tc>
                  <a:txBody>
                    <a:bodyPr/>
                    <a:lstStyle>
                      <a:lvl1pPr eaLnBrk="0" hangingPunct="0">
                        <a:lnSpc>
                          <a:spcPct val="90000"/>
                        </a:lnSpc>
                        <a:spcBef>
                          <a:spcPct val="30000"/>
                        </a:spcBef>
                        <a:buClr>
                          <a:schemeClr val="tx2"/>
                        </a:buClr>
                        <a:buFont typeface="Wingdings" pitchFamily="2" charset="2"/>
                        <a:defRPr sz="2000">
                          <a:solidFill>
                            <a:schemeClr val="tx1"/>
                          </a:solidFill>
                          <a:latin typeface="Arial" charset="0"/>
                        </a:defRPr>
                      </a:lvl1pPr>
                      <a:lvl2pPr marL="742950" indent="-285750" eaLnBrk="0" hangingPunct="0">
                        <a:lnSpc>
                          <a:spcPct val="90000"/>
                        </a:lnSpc>
                        <a:spcBef>
                          <a:spcPct val="30000"/>
                        </a:spcBef>
                        <a:buClr>
                          <a:schemeClr val="tx2"/>
                        </a:buClr>
                        <a:defRPr>
                          <a:solidFill>
                            <a:schemeClr val="tx1"/>
                          </a:solidFill>
                          <a:latin typeface="Arial" charset="0"/>
                        </a:defRPr>
                      </a:lvl2pPr>
                      <a:lvl3pPr marL="1143000" indent="-228600" eaLnBrk="0" hangingPunct="0">
                        <a:lnSpc>
                          <a:spcPct val="90000"/>
                        </a:lnSpc>
                        <a:spcBef>
                          <a:spcPct val="30000"/>
                        </a:spcBef>
                        <a:buClr>
                          <a:schemeClr val="tx2"/>
                        </a:buClr>
                        <a:defRPr sz="2000">
                          <a:solidFill>
                            <a:schemeClr val="tx1"/>
                          </a:solidFill>
                          <a:latin typeface="Arial" charset="0"/>
                        </a:defRPr>
                      </a:lvl3pPr>
                      <a:lvl4pPr marL="1600200" indent="-228600" eaLnBrk="0" hangingPunct="0">
                        <a:lnSpc>
                          <a:spcPct val="90000"/>
                        </a:lnSpc>
                        <a:spcBef>
                          <a:spcPct val="30000"/>
                        </a:spcBef>
                        <a:buClr>
                          <a:schemeClr val="tx2"/>
                        </a:buClr>
                        <a:defRPr sz="1400">
                          <a:solidFill>
                            <a:schemeClr val="tx1"/>
                          </a:solidFill>
                          <a:latin typeface="Arial" charset="0"/>
                        </a:defRPr>
                      </a:lvl4pPr>
                      <a:lvl5pPr marL="2057400" indent="-228600" eaLnBrk="0" hangingPunct="0">
                        <a:lnSpc>
                          <a:spcPct val="90000"/>
                        </a:lnSpc>
                        <a:spcBef>
                          <a:spcPct val="30000"/>
                        </a:spcBef>
                        <a:buClr>
                          <a:schemeClr val="tx2"/>
                        </a:buClr>
                        <a:buFont typeface="Arial" charset="0"/>
                        <a:defRPr sz="1200">
                          <a:solidFill>
                            <a:schemeClr val="tx1"/>
                          </a:solidFill>
                          <a:latin typeface="Arial" charset="0"/>
                        </a:defRPr>
                      </a:lvl5pPr>
                      <a:lvl6pPr marL="25146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6pPr>
                      <a:lvl7pPr marL="29718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7pPr>
                      <a:lvl8pPr marL="34290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8pPr>
                      <a:lvl9pPr marL="38862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rgbClr val="595959"/>
                          </a:solidFill>
                          <a:effectLst/>
                          <a:latin typeface="Arial" charset="0"/>
                          <a:cs typeface="Arial" charset="0"/>
                        </a:rPr>
                        <a:t>TROPOS/SOTI (6740)</a:t>
                      </a:r>
                      <a:r>
                        <a:rPr kumimoji="0" lang="de-DE" altLang="de-DE" sz="1600" b="1" i="1" u="none" strike="noStrike" cap="none" normalizeH="0" baseline="30000">
                          <a:ln>
                            <a:noFill/>
                          </a:ln>
                          <a:solidFill>
                            <a:srgbClr val="595959"/>
                          </a:solidFill>
                          <a:effectLst/>
                          <a:latin typeface="Arial" charset="0"/>
                          <a:cs typeface="Arial" charset="0"/>
                        </a:rPr>
                        <a:t>6</a:t>
                      </a:r>
                      <a:endParaRPr kumimoji="0" lang="en-US" altLang="de-DE" sz="1600" b="1" i="1" u="none" strike="noStrike" cap="none" normalizeH="0" baseline="30000">
                        <a:ln>
                          <a:noFill/>
                        </a:ln>
                        <a:solidFill>
                          <a:srgbClr val="595959"/>
                        </a:solidFill>
                        <a:effectLst/>
                        <a:latin typeface="Arial" charset="0"/>
                        <a:cs typeface="Arial" charset="0"/>
                      </a:endParaRPr>
                    </a:p>
                  </a:txBody>
                  <a:tcPr anchor="ctr" horzOverflow="overflow">
                    <a:lnL w="12700" cap="flat" cmpd="sng" algn="ctr">
                      <a:solidFill>
                        <a:srgbClr val="004A64"/>
                      </a:solidFill>
                      <a:prstDash val="solid"/>
                      <a:round/>
                      <a:headEnd type="none" w="med" len="med"/>
                      <a:tailEnd type="none" w="med" len="med"/>
                    </a:lnL>
                    <a:lnR w="12700" cap="flat" cmpd="sng" algn="ctr">
                      <a:solidFill>
                        <a:srgbClr val="004A64"/>
                      </a:solidFill>
                      <a:prstDash val="solid"/>
                      <a:round/>
                      <a:headEnd type="none" w="med" len="med"/>
                      <a:tailEnd type="none" w="med" len="med"/>
                    </a:lnR>
                    <a:lnT w="12700" cap="flat" cmpd="sng" algn="ctr">
                      <a:solidFill>
                        <a:srgbClr val="004A64"/>
                      </a:solidFill>
                      <a:prstDash val="solid"/>
                      <a:round/>
                      <a:headEnd type="none" w="med" len="med"/>
                      <a:tailEnd type="none" w="med" len="med"/>
                    </a:lnT>
                    <a:lnB w="12700" cap="flat" cmpd="sng" algn="ctr">
                      <a:solidFill>
                        <a:srgbClr val="004A64"/>
                      </a:solidFill>
                      <a:prstDash val="solid"/>
                      <a:round/>
                      <a:headEnd type="none" w="med" len="med"/>
                      <a:tailEnd type="none" w="med" len="med"/>
                    </a:lnB>
                    <a:lnTlToBr>
                      <a:noFill/>
                    </a:lnTlToBr>
                    <a:lnBlToTr>
                      <a:noFill/>
                    </a:lnBlToTr>
                    <a:solidFill>
                      <a:srgbClr val="DDDDDD"/>
                    </a:solidFill>
                  </a:tcPr>
                </a:tc>
                <a:tc>
                  <a:txBody>
                    <a:bodyPr/>
                    <a:lstStyle>
                      <a:lvl1pPr eaLnBrk="0" hangingPunct="0">
                        <a:lnSpc>
                          <a:spcPct val="90000"/>
                        </a:lnSpc>
                        <a:spcBef>
                          <a:spcPct val="30000"/>
                        </a:spcBef>
                        <a:buClr>
                          <a:schemeClr val="tx2"/>
                        </a:buClr>
                        <a:buFont typeface="Wingdings" pitchFamily="2" charset="2"/>
                        <a:defRPr sz="2000">
                          <a:solidFill>
                            <a:schemeClr val="tx1"/>
                          </a:solidFill>
                          <a:latin typeface="Arial" charset="0"/>
                        </a:defRPr>
                      </a:lvl1pPr>
                      <a:lvl2pPr marL="742950" indent="-285750" eaLnBrk="0" hangingPunct="0">
                        <a:lnSpc>
                          <a:spcPct val="90000"/>
                        </a:lnSpc>
                        <a:spcBef>
                          <a:spcPct val="30000"/>
                        </a:spcBef>
                        <a:buClr>
                          <a:schemeClr val="tx2"/>
                        </a:buClr>
                        <a:defRPr>
                          <a:solidFill>
                            <a:schemeClr val="tx1"/>
                          </a:solidFill>
                          <a:latin typeface="Arial" charset="0"/>
                        </a:defRPr>
                      </a:lvl2pPr>
                      <a:lvl3pPr marL="1143000" indent="-228600" eaLnBrk="0" hangingPunct="0">
                        <a:lnSpc>
                          <a:spcPct val="90000"/>
                        </a:lnSpc>
                        <a:spcBef>
                          <a:spcPct val="30000"/>
                        </a:spcBef>
                        <a:buClr>
                          <a:schemeClr val="tx2"/>
                        </a:buClr>
                        <a:defRPr sz="2000">
                          <a:solidFill>
                            <a:schemeClr val="tx1"/>
                          </a:solidFill>
                          <a:latin typeface="Arial" charset="0"/>
                        </a:defRPr>
                      </a:lvl3pPr>
                      <a:lvl4pPr marL="1600200" indent="-228600" eaLnBrk="0" hangingPunct="0">
                        <a:lnSpc>
                          <a:spcPct val="90000"/>
                        </a:lnSpc>
                        <a:spcBef>
                          <a:spcPct val="30000"/>
                        </a:spcBef>
                        <a:buClr>
                          <a:schemeClr val="tx2"/>
                        </a:buClr>
                        <a:defRPr sz="1400">
                          <a:solidFill>
                            <a:schemeClr val="tx1"/>
                          </a:solidFill>
                          <a:latin typeface="Arial" charset="0"/>
                        </a:defRPr>
                      </a:lvl4pPr>
                      <a:lvl5pPr marL="2057400" indent="-228600" eaLnBrk="0" hangingPunct="0">
                        <a:lnSpc>
                          <a:spcPct val="90000"/>
                        </a:lnSpc>
                        <a:spcBef>
                          <a:spcPct val="30000"/>
                        </a:spcBef>
                        <a:buClr>
                          <a:schemeClr val="tx2"/>
                        </a:buClr>
                        <a:buFont typeface="Arial" charset="0"/>
                        <a:defRPr sz="1200">
                          <a:solidFill>
                            <a:schemeClr val="tx1"/>
                          </a:solidFill>
                          <a:latin typeface="Arial" charset="0"/>
                        </a:defRPr>
                      </a:lvl5pPr>
                      <a:lvl6pPr marL="25146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6pPr>
                      <a:lvl7pPr marL="29718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7pPr>
                      <a:lvl8pPr marL="34290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8pPr>
                      <a:lvl9pPr marL="38862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rgbClr val="595959"/>
                          </a:solidFill>
                          <a:effectLst/>
                          <a:latin typeface="Arial" charset="0"/>
                          <a:cs typeface="Arial" charset="0"/>
                        </a:rPr>
                        <a:t>≥ 80 (1488)</a:t>
                      </a:r>
                      <a:r>
                        <a:rPr kumimoji="0" lang="de-DE" altLang="de-DE" sz="1600" b="1" i="1" u="none" strike="noStrike" cap="none" normalizeH="0" baseline="30000">
                          <a:ln>
                            <a:noFill/>
                          </a:ln>
                          <a:solidFill>
                            <a:srgbClr val="595959"/>
                          </a:solidFill>
                          <a:effectLst/>
                          <a:latin typeface="Arial" charset="0"/>
                          <a:cs typeface="Arial" charset="0"/>
                        </a:rPr>
                        <a:t>6</a:t>
                      </a:r>
                      <a:r>
                        <a:rPr kumimoji="0" lang="de-DE" altLang="de-DE" sz="1600" b="0" i="0" u="none" strike="noStrike" cap="none" normalizeH="0" baseline="0">
                          <a:ln>
                            <a:noFill/>
                          </a:ln>
                          <a:solidFill>
                            <a:srgbClr val="595959"/>
                          </a:solidFill>
                          <a:effectLst/>
                          <a:latin typeface="Arial" charset="0"/>
                          <a:cs typeface="Arial" charset="0"/>
                        </a:rPr>
                        <a:t> </a:t>
                      </a:r>
                      <a:endParaRPr kumimoji="0" lang="en-US" altLang="de-DE" sz="1600" b="0" i="0" u="none" strike="noStrike" cap="none" normalizeH="0" baseline="0">
                        <a:ln>
                          <a:noFill/>
                        </a:ln>
                        <a:solidFill>
                          <a:srgbClr val="595959"/>
                        </a:solidFill>
                        <a:effectLst/>
                        <a:latin typeface="Arial" charset="0"/>
                        <a:cs typeface="Arial" charset="0"/>
                      </a:endParaRPr>
                    </a:p>
                  </a:txBody>
                  <a:tcPr anchor="ctr" horzOverflow="overflow">
                    <a:lnL w="12700" cap="flat" cmpd="sng" algn="ctr">
                      <a:solidFill>
                        <a:srgbClr val="004A64"/>
                      </a:solidFill>
                      <a:prstDash val="solid"/>
                      <a:round/>
                      <a:headEnd type="none" w="med" len="med"/>
                      <a:tailEnd type="none" w="med" len="med"/>
                    </a:lnL>
                    <a:lnR w="12700" cap="flat" cmpd="sng" algn="ctr">
                      <a:solidFill>
                        <a:srgbClr val="004A64"/>
                      </a:solidFill>
                      <a:prstDash val="solid"/>
                      <a:round/>
                      <a:headEnd type="none" w="med" len="med"/>
                      <a:tailEnd type="none" w="med" len="med"/>
                    </a:lnR>
                    <a:lnT w="12700" cap="flat" cmpd="sng" algn="ctr">
                      <a:solidFill>
                        <a:srgbClr val="004A64"/>
                      </a:solidFill>
                      <a:prstDash val="solid"/>
                      <a:round/>
                      <a:headEnd type="none" w="med" len="med"/>
                      <a:tailEnd type="none" w="med" len="med"/>
                    </a:lnT>
                    <a:lnB w="12700" cap="flat" cmpd="sng" algn="ctr">
                      <a:solidFill>
                        <a:srgbClr val="004A64"/>
                      </a:solidFill>
                      <a:prstDash val="solid"/>
                      <a:round/>
                      <a:headEnd type="none" w="med" len="med"/>
                      <a:tailEnd type="none" w="med" len="med"/>
                    </a:lnB>
                    <a:lnTlToBr>
                      <a:noFill/>
                    </a:lnTlToBr>
                    <a:lnBlToTr>
                      <a:noFill/>
                    </a:lnBlToTr>
                    <a:solidFill>
                      <a:srgbClr val="DDDDDD"/>
                    </a:solidFill>
                  </a:tcPr>
                </a:tc>
                <a:tc>
                  <a:txBody>
                    <a:bodyPr/>
                    <a:lstStyle>
                      <a:lvl1pPr eaLnBrk="0" hangingPunct="0">
                        <a:lnSpc>
                          <a:spcPct val="90000"/>
                        </a:lnSpc>
                        <a:spcBef>
                          <a:spcPct val="30000"/>
                        </a:spcBef>
                        <a:buClr>
                          <a:schemeClr val="tx2"/>
                        </a:buClr>
                        <a:buFont typeface="Wingdings" pitchFamily="2" charset="2"/>
                        <a:defRPr sz="2000">
                          <a:solidFill>
                            <a:schemeClr val="tx1"/>
                          </a:solidFill>
                          <a:latin typeface="Arial" charset="0"/>
                        </a:defRPr>
                      </a:lvl1pPr>
                      <a:lvl2pPr marL="742950" indent="-285750" eaLnBrk="0" hangingPunct="0">
                        <a:lnSpc>
                          <a:spcPct val="90000"/>
                        </a:lnSpc>
                        <a:spcBef>
                          <a:spcPct val="30000"/>
                        </a:spcBef>
                        <a:buClr>
                          <a:schemeClr val="tx2"/>
                        </a:buClr>
                        <a:defRPr>
                          <a:solidFill>
                            <a:schemeClr val="tx1"/>
                          </a:solidFill>
                          <a:latin typeface="Arial" charset="0"/>
                        </a:defRPr>
                      </a:lvl2pPr>
                      <a:lvl3pPr marL="1143000" indent="-228600" eaLnBrk="0" hangingPunct="0">
                        <a:lnSpc>
                          <a:spcPct val="90000"/>
                        </a:lnSpc>
                        <a:spcBef>
                          <a:spcPct val="30000"/>
                        </a:spcBef>
                        <a:buClr>
                          <a:schemeClr val="tx2"/>
                        </a:buClr>
                        <a:defRPr sz="2000">
                          <a:solidFill>
                            <a:schemeClr val="tx1"/>
                          </a:solidFill>
                          <a:latin typeface="Arial" charset="0"/>
                        </a:defRPr>
                      </a:lvl3pPr>
                      <a:lvl4pPr marL="1600200" indent="-228600" eaLnBrk="0" hangingPunct="0">
                        <a:lnSpc>
                          <a:spcPct val="90000"/>
                        </a:lnSpc>
                        <a:spcBef>
                          <a:spcPct val="30000"/>
                        </a:spcBef>
                        <a:buClr>
                          <a:schemeClr val="tx2"/>
                        </a:buClr>
                        <a:defRPr sz="1400">
                          <a:solidFill>
                            <a:schemeClr val="tx1"/>
                          </a:solidFill>
                          <a:latin typeface="Arial" charset="0"/>
                        </a:defRPr>
                      </a:lvl4pPr>
                      <a:lvl5pPr marL="2057400" indent="-228600" eaLnBrk="0" hangingPunct="0">
                        <a:lnSpc>
                          <a:spcPct val="90000"/>
                        </a:lnSpc>
                        <a:spcBef>
                          <a:spcPct val="30000"/>
                        </a:spcBef>
                        <a:buClr>
                          <a:schemeClr val="tx2"/>
                        </a:buClr>
                        <a:buFont typeface="Arial" charset="0"/>
                        <a:defRPr sz="1200">
                          <a:solidFill>
                            <a:schemeClr val="tx1"/>
                          </a:solidFill>
                          <a:latin typeface="Arial" charset="0"/>
                        </a:defRPr>
                      </a:lvl5pPr>
                      <a:lvl6pPr marL="25146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6pPr>
                      <a:lvl7pPr marL="29718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7pPr>
                      <a:lvl8pPr marL="34290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8pPr>
                      <a:lvl9pPr marL="38862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rgbClr val="595959"/>
                          </a:solidFill>
                          <a:effectLst/>
                          <a:latin typeface="Arial" charset="0"/>
                          <a:cs typeface="Arial" charset="0"/>
                        </a:rPr>
                        <a:t>      32 %   (</a:t>
                      </a:r>
                      <a:r>
                        <a:rPr kumimoji="0" lang="en-US" altLang="de-DE" sz="1600" b="0" i="0" u="none" strike="noStrike" cap="none" normalizeH="0" baseline="0">
                          <a:ln>
                            <a:noFill/>
                          </a:ln>
                          <a:solidFill>
                            <a:srgbClr val="595959"/>
                          </a:solidFill>
                          <a:effectLst/>
                          <a:latin typeface="Arial" charset="0"/>
                          <a:cs typeface="Arial" charset="0"/>
                        </a:rPr>
                        <a:t>0,112</a:t>
                      </a:r>
                      <a:r>
                        <a:rPr kumimoji="0" lang="de-DE" altLang="de-DE" sz="1600" b="0" i="0" u="none" strike="noStrike" cap="none" normalizeH="0" baseline="0">
                          <a:ln>
                            <a:noFill/>
                          </a:ln>
                          <a:solidFill>
                            <a:srgbClr val="595959"/>
                          </a:solidFill>
                          <a:effectLst/>
                          <a:latin typeface="Arial" charset="0"/>
                          <a:cs typeface="Arial" charset="0"/>
                        </a:rPr>
                        <a:t>)</a:t>
                      </a:r>
                      <a:endParaRPr kumimoji="0" lang="en-US" altLang="de-DE" sz="1600" b="0" i="0" u="none" strike="noStrike" cap="none" normalizeH="0" baseline="0">
                        <a:ln>
                          <a:noFill/>
                        </a:ln>
                        <a:solidFill>
                          <a:srgbClr val="595959"/>
                        </a:solidFill>
                        <a:effectLst/>
                        <a:latin typeface="Arial" charset="0"/>
                        <a:cs typeface="Arial" charset="0"/>
                      </a:endParaRPr>
                    </a:p>
                  </a:txBody>
                  <a:tcPr anchor="ctr" horzOverflow="overflow">
                    <a:lnL w="12700" cap="flat" cmpd="sng" algn="ctr">
                      <a:solidFill>
                        <a:srgbClr val="004A64"/>
                      </a:solidFill>
                      <a:prstDash val="solid"/>
                      <a:round/>
                      <a:headEnd type="none" w="med" len="med"/>
                      <a:tailEnd type="none" w="med" len="med"/>
                    </a:lnL>
                    <a:lnR w="12700" cap="flat" cmpd="sng" algn="ctr">
                      <a:solidFill>
                        <a:srgbClr val="004A64"/>
                      </a:solidFill>
                      <a:prstDash val="solid"/>
                      <a:round/>
                      <a:headEnd type="none" w="med" len="med"/>
                      <a:tailEnd type="none" w="med" len="med"/>
                    </a:lnR>
                    <a:lnT w="12700" cap="flat" cmpd="sng" algn="ctr">
                      <a:solidFill>
                        <a:srgbClr val="004A64"/>
                      </a:solidFill>
                      <a:prstDash val="solid"/>
                      <a:round/>
                      <a:headEnd type="none" w="med" len="med"/>
                      <a:tailEnd type="none" w="med" len="med"/>
                    </a:lnT>
                    <a:lnB w="12700" cap="flat" cmpd="sng" algn="ctr">
                      <a:solidFill>
                        <a:srgbClr val="004A64"/>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6"/>
                  </a:ext>
                </a:extLst>
              </a:tr>
              <a:tr h="335280">
                <a:tc>
                  <a:txBody>
                    <a:bodyPr/>
                    <a:lstStyle>
                      <a:lvl1pPr eaLnBrk="0" hangingPunct="0">
                        <a:lnSpc>
                          <a:spcPct val="90000"/>
                        </a:lnSpc>
                        <a:spcBef>
                          <a:spcPct val="30000"/>
                        </a:spcBef>
                        <a:buClr>
                          <a:schemeClr val="tx2"/>
                        </a:buClr>
                        <a:buFont typeface="Wingdings" pitchFamily="2" charset="2"/>
                        <a:defRPr sz="2000">
                          <a:solidFill>
                            <a:schemeClr val="tx1"/>
                          </a:solidFill>
                          <a:latin typeface="Arial" charset="0"/>
                        </a:defRPr>
                      </a:lvl1pPr>
                      <a:lvl2pPr marL="742950" indent="-285750" eaLnBrk="0" hangingPunct="0">
                        <a:lnSpc>
                          <a:spcPct val="90000"/>
                        </a:lnSpc>
                        <a:spcBef>
                          <a:spcPct val="30000"/>
                        </a:spcBef>
                        <a:buClr>
                          <a:schemeClr val="tx2"/>
                        </a:buClr>
                        <a:defRPr>
                          <a:solidFill>
                            <a:schemeClr val="tx1"/>
                          </a:solidFill>
                          <a:latin typeface="Arial" charset="0"/>
                        </a:defRPr>
                      </a:lvl2pPr>
                      <a:lvl3pPr marL="1143000" indent="-228600" eaLnBrk="0" hangingPunct="0">
                        <a:lnSpc>
                          <a:spcPct val="90000"/>
                        </a:lnSpc>
                        <a:spcBef>
                          <a:spcPct val="30000"/>
                        </a:spcBef>
                        <a:buClr>
                          <a:schemeClr val="tx2"/>
                        </a:buClr>
                        <a:defRPr sz="2000">
                          <a:solidFill>
                            <a:schemeClr val="tx1"/>
                          </a:solidFill>
                          <a:latin typeface="Arial" charset="0"/>
                        </a:defRPr>
                      </a:lvl3pPr>
                      <a:lvl4pPr marL="1600200" indent="-228600" eaLnBrk="0" hangingPunct="0">
                        <a:lnSpc>
                          <a:spcPct val="90000"/>
                        </a:lnSpc>
                        <a:spcBef>
                          <a:spcPct val="30000"/>
                        </a:spcBef>
                        <a:buClr>
                          <a:schemeClr val="tx2"/>
                        </a:buClr>
                        <a:defRPr sz="1400">
                          <a:solidFill>
                            <a:schemeClr val="tx1"/>
                          </a:solidFill>
                          <a:latin typeface="Arial" charset="0"/>
                        </a:defRPr>
                      </a:lvl4pPr>
                      <a:lvl5pPr marL="2057400" indent="-228600" eaLnBrk="0" hangingPunct="0">
                        <a:lnSpc>
                          <a:spcPct val="90000"/>
                        </a:lnSpc>
                        <a:spcBef>
                          <a:spcPct val="30000"/>
                        </a:spcBef>
                        <a:buClr>
                          <a:schemeClr val="tx2"/>
                        </a:buClr>
                        <a:buFont typeface="Arial" charset="0"/>
                        <a:defRPr sz="1200">
                          <a:solidFill>
                            <a:schemeClr val="tx1"/>
                          </a:solidFill>
                          <a:latin typeface="Arial" charset="0"/>
                        </a:defRPr>
                      </a:lvl5pPr>
                      <a:lvl6pPr marL="25146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6pPr>
                      <a:lvl7pPr marL="29718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7pPr>
                      <a:lvl8pPr marL="34290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8pPr>
                      <a:lvl9pPr marL="38862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a:ln>
                            <a:noFill/>
                          </a:ln>
                          <a:solidFill>
                            <a:srgbClr val="595959"/>
                          </a:solidFill>
                          <a:effectLst/>
                          <a:latin typeface="Arial" charset="0"/>
                          <a:cs typeface="Arial" charset="0"/>
                        </a:rPr>
                        <a:t>Alendronat</a:t>
                      </a:r>
                      <a:endParaRPr kumimoji="0" lang="en-US" altLang="de-DE" sz="1600" b="1" i="0" u="none" strike="noStrike" cap="none" normalizeH="0" baseline="0">
                        <a:ln>
                          <a:noFill/>
                        </a:ln>
                        <a:solidFill>
                          <a:srgbClr val="595959"/>
                        </a:solidFill>
                        <a:effectLst/>
                        <a:latin typeface="Arial" charset="0"/>
                        <a:cs typeface="Arial" charset="0"/>
                      </a:endParaRPr>
                    </a:p>
                  </a:txBody>
                  <a:tcPr anchor="ctr" horzOverflow="overflow">
                    <a:lnL w="12700" cap="flat" cmpd="sng" algn="ctr">
                      <a:solidFill>
                        <a:srgbClr val="004A64"/>
                      </a:solidFill>
                      <a:prstDash val="solid"/>
                      <a:round/>
                      <a:headEnd type="none" w="med" len="med"/>
                      <a:tailEnd type="none" w="med" len="med"/>
                    </a:lnL>
                    <a:lnR w="12700" cap="flat" cmpd="sng" algn="ctr">
                      <a:solidFill>
                        <a:srgbClr val="004A64"/>
                      </a:solidFill>
                      <a:prstDash val="solid"/>
                      <a:round/>
                      <a:headEnd type="none" w="med" len="med"/>
                      <a:tailEnd type="none" w="med" len="med"/>
                    </a:lnR>
                    <a:lnT w="12700" cap="flat" cmpd="sng" algn="ctr">
                      <a:solidFill>
                        <a:srgbClr val="004A64"/>
                      </a:solidFill>
                      <a:prstDash val="solid"/>
                      <a:round/>
                      <a:headEnd type="none" w="med" len="med"/>
                      <a:tailEnd type="none" w="med" len="med"/>
                    </a:lnT>
                    <a:lnB w="12700" cap="flat" cmpd="sng" algn="ctr">
                      <a:solidFill>
                        <a:srgbClr val="004A64"/>
                      </a:solidFill>
                      <a:prstDash val="solid"/>
                      <a:round/>
                      <a:headEnd type="none" w="med" len="med"/>
                      <a:tailEnd type="none" w="med" len="med"/>
                    </a:lnB>
                    <a:lnTlToBr>
                      <a:noFill/>
                    </a:lnTlToBr>
                    <a:lnBlToTr>
                      <a:noFill/>
                    </a:lnBlToTr>
                    <a:solidFill>
                      <a:srgbClr val="DDDDDD"/>
                    </a:solidFill>
                  </a:tcPr>
                </a:tc>
                <a:tc gridSpan="3">
                  <a:txBody>
                    <a:bodyPr/>
                    <a:lstStyle>
                      <a:lvl1pPr eaLnBrk="0" hangingPunct="0">
                        <a:lnSpc>
                          <a:spcPct val="90000"/>
                        </a:lnSpc>
                        <a:spcBef>
                          <a:spcPct val="30000"/>
                        </a:spcBef>
                        <a:buClr>
                          <a:schemeClr val="tx2"/>
                        </a:buClr>
                        <a:buFont typeface="Wingdings" pitchFamily="2" charset="2"/>
                        <a:defRPr sz="2000">
                          <a:solidFill>
                            <a:schemeClr val="tx1"/>
                          </a:solidFill>
                          <a:latin typeface="Arial" charset="0"/>
                        </a:defRPr>
                      </a:lvl1pPr>
                      <a:lvl2pPr marL="742950" indent="-285750" eaLnBrk="0" hangingPunct="0">
                        <a:lnSpc>
                          <a:spcPct val="90000"/>
                        </a:lnSpc>
                        <a:spcBef>
                          <a:spcPct val="30000"/>
                        </a:spcBef>
                        <a:buClr>
                          <a:schemeClr val="tx2"/>
                        </a:buClr>
                        <a:defRPr>
                          <a:solidFill>
                            <a:schemeClr val="tx1"/>
                          </a:solidFill>
                          <a:latin typeface="Arial" charset="0"/>
                        </a:defRPr>
                      </a:lvl2pPr>
                      <a:lvl3pPr marL="1143000" indent="-228600" eaLnBrk="0" hangingPunct="0">
                        <a:lnSpc>
                          <a:spcPct val="90000"/>
                        </a:lnSpc>
                        <a:spcBef>
                          <a:spcPct val="30000"/>
                        </a:spcBef>
                        <a:buClr>
                          <a:schemeClr val="tx2"/>
                        </a:buClr>
                        <a:defRPr sz="2000">
                          <a:solidFill>
                            <a:schemeClr val="tx1"/>
                          </a:solidFill>
                          <a:latin typeface="Arial" charset="0"/>
                        </a:defRPr>
                      </a:lvl3pPr>
                      <a:lvl4pPr marL="1600200" indent="-228600" eaLnBrk="0" hangingPunct="0">
                        <a:lnSpc>
                          <a:spcPct val="90000"/>
                        </a:lnSpc>
                        <a:spcBef>
                          <a:spcPct val="30000"/>
                        </a:spcBef>
                        <a:buClr>
                          <a:schemeClr val="tx2"/>
                        </a:buClr>
                        <a:defRPr sz="1400">
                          <a:solidFill>
                            <a:schemeClr val="tx1"/>
                          </a:solidFill>
                          <a:latin typeface="Arial" charset="0"/>
                        </a:defRPr>
                      </a:lvl4pPr>
                      <a:lvl5pPr marL="2057400" indent="-228600" eaLnBrk="0" hangingPunct="0">
                        <a:lnSpc>
                          <a:spcPct val="90000"/>
                        </a:lnSpc>
                        <a:spcBef>
                          <a:spcPct val="30000"/>
                        </a:spcBef>
                        <a:buClr>
                          <a:schemeClr val="tx2"/>
                        </a:buClr>
                        <a:buFont typeface="Arial" charset="0"/>
                        <a:defRPr sz="1200">
                          <a:solidFill>
                            <a:schemeClr val="tx1"/>
                          </a:solidFill>
                          <a:latin typeface="Arial" charset="0"/>
                        </a:defRPr>
                      </a:lvl5pPr>
                      <a:lvl6pPr marL="25146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6pPr>
                      <a:lvl7pPr marL="29718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7pPr>
                      <a:lvl8pPr marL="34290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8pPr>
                      <a:lvl9pPr marL="38862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rgbClr val="595959"/>
                          </a:solidFill>
                          <a:effectLst/>
                          <a:latin typeface="Arial" charset="0"/>
                          <a:cs typeface="Arial" charset="0"/>
                        </a:rPr>
                        <a:t>Keine Auswertung bei älteren Patienten</a:t>
                      </a:r>
                    </a:p>
                  </a:txBody>
                  <a:tcPr anchor="ctr" horzOverflow="overflow">
                    <a:lnL w="12700" cap="flat" cmpd="sng" algn="ctr">
                      <a:solidFill>
                        <a:srgbClr val="004A64"/>
                      </a:solidFill>
                      <a:prstDash val="solid"/>
                      <a:round/>
                      <a:headEnd type="none" w="med" len="med"/>
                      <a:tailEnd type="none" w="med" len="med"/>
                    </a:lnL>
                    <a:lnR w="12700" cap="flat" cmpd="sng" algn="ctr">
                      <a:solidFill>
                        <a:srgbClr val="004A64"/>
                      </a:solidFill>
                      <a:prstDash val="solid"/>
                      <a:round/>
                      <a:headEnd type="none" w="med" len="med"/>
                      <a:tailEnd type="none" w="med" len="med"/>
                    </a:lnR>
                    <a:lnT w="12700" cap="flat" cmpd="sng" algn="ctr">
                      <a:solidFill>
                        <a:srgbClr val="004A64"/>
                      </a:solidFill>
                      <a:prstDash val="solid"/>
                      <a:round/>
                      <a:headEnd type="none" w="med" len="med"/>
                      <a:tailEnd type="none" w="med" len="med"/>
                    </a:lnT>
                    <a:lnB w="12700" cap="flat" cmpd="sng" algn="ctr">
                      <a:solidFill>
                        <a:srgbClr val="004A64"/>
                      </a:solidFill>
                      <a:prstDash val="solid"/>
                      <a:round/>
                      <a:headEnd type="none" w="med" len="med"/>
                      <a:tailEnd type="none" w="med" len="med"/>
                    </a:lnB>
                    <a:lnTlToBr>
                      <a:noFill/>
                    </a:lnTlToBr>
                    <a:lnBlToTr>
                      <a:noFill/>
                    </a:lnBlToTr>
                    <a:solidFill>
                      <a:srgbClr val="DDDDDD"/>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7"/>
                  </a:ext>
                </a:extLst>
              </a:tr>
              <a:tr h="335280">
                <a:tc>
                  <a:txBody>
                    <a:bodyPr/>
                    <a:lstStyle>
                      <a:lvl1pPr eaLnBrk="0" hangingPunct="0">
                        <a:lnSpc>
                          <a:spcPct val="90000"/>
                        </a:lnSpc>
                        <a:spcBef>
                          <a:spcPct val="30000"/>
                        </a:spcBef>
                        <a:buClr>
                          <a:schemeClr val="tx2"/>
                        </a:buClr>
                        <a:buFont typeface="Wingdings" pitchFamily="2" charset="2"/>
                        <a:defRPr sz="2000">
                          <a:solidFill>
                            <a:schemeClr val="tx1"/>
                          </a:solidFill>
                          <a:latin typeface="Arial" charset="0"/>
                        </a:defRPr>
                      </a:lvl1pPr>
                      <a:lvl2pPr marL="742950" indent="-285750" eaLnBrk="0" hangingPunct="0">
                        <a:lnSpc>
                          <a:spcPct val="90000"/>
                        </a:lnSpc>
                        <a:spcBef>
                          <a:spcPct val="30000"/>
                        </a:spcBef>
                        <a:buClr>
                          <a:schemeClr val="tx2"/>
                        </a:buClr>
                        <a:defRPr>
                          <a:solidFill>
                            <a:schemeClr val="tx1"/>
                          </a:solidFill>
                          <a:latin typeface="Arial" charset="0"/>
                        </a:defRPr>
                      </a:lvl2pPr>
                      <a:lvl3pPr marL="1143000" indent="-228600" eaLnBrk="0" hangingPunct="0">
                        <a:lnSpc>
                          <a:spcPct val="90000"/>
                        </a:lnSpc>
                        <a:spcBef>
                          <a:spcPct val="30000"/>
                        </a:spcBef>
                        <a:buClr>
                          <a:schemeClr val="tx2"/>
                        </a:buClr>
                        <a:defRPr sz="2000">
                          <a:solidFill>
                            <a:schemeClr val="tx1"/>
                          </a:solidFill>
                          <a:latin typeface="Arial" charset="0"/>
                        </a:defRPr>
                      </a:lvl3pPr>
                      <a:lvl4pPr marL="1600200" indent="-228600" eaLnBrk="0" hangingPunct="0">
                        <a:lnSpc>
                          <a:spcPct val="90000"/>
                        </a:lnSpc>
                        <a:spcBef>
                          <a:spcPct val="30000"/>
                        </a:spcBef>
                        <a:buClr>
                          <a:schemeClr val="tx2"/>
                        </a:buClr>
                        <a:defRPr sz="1400">
                          <a:solidFill>
                            <a:schemeClr val="tx1"/>
                          </a:solidFill>
                          <a:latin typeface="Arial" charset="0"/>
                        </a:defRPr>
                      </a:lvl4pPr>
                      <a:lvl5pPr marL="2057400" indent="-228600" eaLnBrk="0" hangingPunct="0">
                        <a:lnSpc>
                          <a:spcPct val="90000"/>
                        </a:lnSpc>
                        <a:spcBef>
                          <a:spcPct val="30000"/>
                        </a:spcBef>
                        <a:buClr>
                          <a:schemeClr val="tx2"/>
                        </a:buClr>
                        <a:buFont typeface="Arial" charset="0"/>
                        <a:defRPr sz="1200">
                          <a:solidFill>
                            <a:schemeClr val="tx1"/>
                          </a:solidFill>
                          <a:latin typeface="Arial" charset="0"/>
                        </a:defRPr>
                      </a:lvl5pPr>
                      <a:lvl6pPr marL="25146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6pPr>
                      <a:lvl7pPr marL="29718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7pPr>
                      <a:lvl8pPr marL="34290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8pPr>
                      <a:lvl9pPr marL="38862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a:ln>
                            <a:noFill/>
                          </a:ln>
                          <a:solidFill>
                            <a:srgbClr val="595959"/>
                          </a:solidFill>
                          <a:effectLst/>
                          <a:latin typeface="Arial" charset="0"/>
                          <a:cs typeface="Arial" charset="0"/>
                        </a:rPr>
                        <a:t>Ibandronat</a:t>
                      </a:r>
                      <a:endParaRPr kumimoji="0" lang="en-US" altLang="de-DE" sz="1600" b="1" i="0" u="none" strike="noStrike" cap="none" normalizeH="0" baseline="0">
                        <a:ln>
                          <a:noFill/>
                        </a:ln>
                        <a:solidFill>
                          <a:srgbClr val="595959"/>
                        </a:solidFill>
                        <a:effectLst/>
                        <a:latin typeface="Arial" charset="0"/>
                        <a:cs typeface="Arial" charset="0"/>
                      </a:endParaRPr>
                    </a:p>
                  </a:txBody>
                  <a:tcPr anchor="ctr" horzOverflow="overflow">
                    <a:lnL w="12700" cap="flat" cmpd="sng" algn="ctr">
                      <a:solidFill>
                        <a:srgbClr val="004A64"/>
                      </a:solidFill>
                      <a:prstDash val="solid"/>
                      <a:round/>
                      <a:headEnd type="none" w="med" len="med"/>
                      <a:tailEnd type="none" w="med" len="med"/>
                    </a:lnL>
                    <a:lnR w="12700" cap="flat" cmpd="sng" algn="ctr">
                      <a:solidFill>
                        <a:srgbClr val="004A64"/>
                      </a:solidFill>
                      <a:prstDash val="solid"/>
                      <a:round/>
                      <a:headEnd type="none" w="med" len="med"/>
                      <a:tailEnd type="none" w="med" len="med"/>
                    </a:lnR>
                    <a:lnT w="12700" cap="flat" cmpd="sng" algn="ctr">
                      <a:solidFill>
                        <a:srgbClr val="004A64"/>
                      </a:solidFill>
                      <a:prstDash val="solid"/>
                      <a:round/>
                      <a:headEnd type="none" w="med" len="med"/>
                      <a:tailEnd type="none" w="med" len="med"/>
                    </a:lnT>
                    <a:lnB w="12700" cap="flat" cmpd="sng" algn="ctr">
                      <a:solidFill>
                        <a:srgbClr val="004A64"/>
                      </a:solidFill>
                      <a:prstDash val="solid"/>
                      <a:round/>
                      <a:headEnd type="none" w="med" len="med"/>
                      <a:tailEnd type="none" w="med" len="med"/>
                    </a:lnB>
                    <a:lnTlToBr>
                      <a:noFill/>
                    </a:lnTlToBr>
                    <a:lnBlToTr>
                      <a:noFill/>
                    </a:lnBlToTr>
                    <a:solidFill>
                      <a:srgbClr val="DDDDDD"/>
                    </a:solidFill>
                  </a:tcPr>
                </a:tc>
                <a:tc gridSpan="3">
                  <a:txBody>
                    <a:bodyPr/>
                    <a:lstStyle>
                      <a:lvl1pPr eaLnBrk="0" hangingPunct="0">
                        <a:lnSpc>
                          <a:spcPct val="90000"/>
                        </a:lnSpc>
                        <a:spcBef>
                          <a:spcPct val="30000"/>
                        </a:spcBef>
                        <a:buClr>
                          <a:schemeClr val="tx2"/>
                        </a:buClr>
                        <a:buFont typeface="Wingdings" pitchFamily="2" charset="2"/>
                        <a:defRPr sz="2000">
                          <a:solidFill>
                            <a:schemeClr val="tx1"/>
                          </a:solidFill>
                          <a:latin typeface="Arial" charset="0"/>
                        </a:defRPr>
                      </a:lvl1pPr>
                      <a:lvl2pPr marL="742950" indent="-285750" eaLnBrk="0" hangingPunct="0">
                        <a:lnSpc>
                          <a:spcPct val="90000"/>
                        </a:lnSpc>
                        <a:spcBef>
                          <a:spcPct val="30000"/>
                        </a:spcBef>
                        <a:buClr>
                          <a:schemeClr val="tx2"/>
                        </a:buClr>
                        <a:defRPr>
                          <a:solidFill>
                            <a:schemeClr val="tx1"/>
                          </a:solidFill>
                          <a:latin typeface="Arial" charset="0"/>
                        </a:defRPr>
                      </a:lvl2pPr>
                      <a:lvl3pPr marL="1143000" indent="-228600" eaLnBrk="0" hangingPunct="0">
                        <a:lnSpc>
                          <a:spcPct val="90000"/>
                        </a:lnSpc>
                        <a:spcBef>
                          <a:spcPct val="30000"/>
                        </a:spcBef>
                        <a:buClr>
                          <a:schemeClr val="tx2"/>
                        </a:buClr>
                        <a:defRPr sz="2000">
                          <a:solidFill>
                            <a:schemeClr val="tx1"/>
                          </a:solidFill>
                          <a:latin typeface="Arial" charset="0"/>
                        </a:defRPr>
                      </a:lvl3pPr>
                      <a:lvl4pPr marL="1600200" indent="-228600" eaLnBrk="0" hangingPunct="0">
                        <a:lnSpc>
                          <a:spcPct val="90000"/>
                        </a:lnSpc>
                        <a:spcBef>
                          <a:spcPct val="30000"/>
                        </a:spcBef>
                        <a:buClr>
                          <a:schemeClr val="tx2"/>
                        </a:buClr>
                        <a:defRPr sz="1400">
                          <a:solidFill>
                            <a:schemeClr val="tx1"/>
                          </a:solidFill>
                          <a:latin typeface="Arial" charset="0"/>
                        </a:defRPr>
                      </a:lvl4pPr>
                      <a:lvl5pPr marL="2057400" indent="-228600" eaLnBrk="0" hangingPunct="0">
                        <a:lnSpc>
                          <a:spcPct val="90000"/>
                        </a:lnSpc>
                        <a:spcBef>
                          <a:spcPct val="30000"/>
                        </a:spcBef>
                        <a:buClr>
                          <a:schemeClr val="tx2"/>
                        </a:buClr>
                        <a:buFont typeface="Arial" charset="0"/>
                        <a:defRPr sz="1200">
                          <a:solidFill>
                            <a:schemeClr val="tx1"/>
                          </a:solidFill>
                          <a:latin typeface="Arial" charset="0"/>
                        </a:defRPr>
                      </a:lvl5pPr>
                      <a:lvl6pPr marL="25146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6pPr>
                      <a:lvl7pPr marL="29718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7pPr>
                      <a:lvl8pPr marL="34290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8pPr>
                      <a:lvl9pPr marL="38862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rgbClr val="595959"/>
                          </a:solidFill>
                          <a:effectLst/>
                          <a:latin typeface="Arial" charset="0"/>
                          <a:cs typeface="Arial" charset="0"/>
                        </a:rPr>
                        <a:t>Keine Hüftfrakturdaten verfügbar°</a:t>
                      </a:r>
                      <a:r>
                        <a:rPr kumimoji="0" lang="de-DE" altLang="de-DE" sz="1600" b="0" i="0" u="none" strike="noStrike" cap="none" normalizeH="0" baseline="30000">
                          <a:ln>
                            <a:noFill/>
                          </a:ln>
                          <a:solidFill>
                            <a:srgbClr val="595959"/>
                          </a:solidFill>
                          <a:effectLst/>
                          <a:latin typeface="Arial" charset="0"/>
                          <a:cs typeface="Arial" charset="0"/>
                        </a:rPr>
                        <a:t>,7</a:t>
                      </a:r>
                      <a:endParaRPr kumimoji="0" lang="en-US" altLang="de-DE" sz="1600" b="0" i="0" u="none" strike="noStrike" cap="none" normalizeH="0" baseline="0">
                        <a:ln>
                          <a:noFill/>
                        </a:ln>
                        <a:solidFill>
                          <a:srgbClr val="595959"/>
                        </a:solidFill>
                        <a:effectLst/>
                        <a:latin typeface="Arial" charset="0"/>
                        <a:cs typeface="Arial" charset="0"/>
                      </a:endParaRPr>
                    </a:p>
                  </a:txBody>
                  <a:tcPr anchor="ctr" horzOverflow="overflow">
                    <a:lnL w="12700" cap="flat" cmpd="sng" algn="ctr">
                      <a:solidFill>
                        <a:srgbClr val="004A64"/>
                      </a:solidFill>
                      <a:prstDash val="solid"/>
                      <a:round/>
                      <a:headEnd type="none" w="med" len="med"/>
                      <a:tailEnd type="none" w="med" len="med"/>
                    </a:lnL>
                    <a:lnR w="12700" cap="flat" cmpd="sng" algn="ctr">
                      <a:solidFill>
                        <a:srgbClr val="004A64"/>
                      </a:solidFill>
                      <a:prstDash val="solid"/>
                      <a:round/>
                      <a:headEnd type="none" w="med" len="med"/>
                      <a:tailEnd type="none" w="med" len="med"/>
                    </a:lnR>
                    <a:lnT w="12700" cap="flat" cmpd="sng" algn="ctr">
                      <a:solidFill>
                        <a:srgbClr val="004A64"/>
                      </a:solidFill>
                      <a:prstDash val="solid"/>
                      <a:round/>
                      <a:headEnd type="none" w="med" len="med"/>
                      <a:tailEnd type="none" w="med" len="med"/>
                    </a:lnT>
                    <a:lnB w="12700" cap="flat" cmpd="sng" algn="ctr">
                      <a:solidFill>
                        <a:srgbClr val="004A64"/>
                      </a:solidFill>
                      <a:prstDash val="solid"/>
                      <a:round/>
                      <a:headEnd type="none" w="med" len="med"/>
                      <a:tailEnd type="none" w="med" len="med"/>
                    </a:lnB>
                    <a:lnTlToBr>
                      <a:noFill/>
                    </a:lnTlToBr>
                    <a:lnBlToTr>
                      <a:noFill/>
                    </a:lnBlToTr>
                    <a:solidFill>
                      <a:srgbClr val="DDDDDD"/>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8"/>
                  </a:ext>
                </a:extLst>
              </a:tr>
              <a:tr h="335280">
                <a:tc>
                  <a:txBody>
                    <a:bodyPr/>
                    <a:lstStyle>
                      <a:lvl1pPr eaLnBrk="0" hangingPunct="0">
                        <a:lnSpc>
                          <a:spcPct val="90000"/>
                        </a:lnSpc>
                        <a:spcBef>
                          <a:spcPct val="30000"/>
                        </a:spcBef>
                        <a:buClr>
                          <a:schemeClr val="tx2"/>
                        </a:buClr>
                        <a:buFont typeface="Wingdings" pitchFamily="2" charset="2"/>
                        <a:defRPr sz="2000">
                          <a:solidFill>
                            <a:schemeClr val="tx1"/>
                          </a:solidFill>
                          <a:latin typeface="Arial" charset="0"/>
                        </a:defRPr>
                      </a:lvl1pPr>
                      <a:lvl2pPr marL="742950" indent="-285750" eaLnBrk="0" hangingPunct="0">
                        <a:lnSpc>
                          <a:spcPct val="90000"/>
                        </a:lnSpc>
                        <a:spcBef>
                          <a:spcPct val="30000"/>
                        </a:spcBef>
                        <a:buClr>
                          <a:schemeClr val="tx2"/>
                        </a:buClr>
                        <a:defRPr>
                          <a:solidFill>
                            <a:schemeClr val="tx1"/>
                          </a:solidFill>
                          <a:latin typeface="Arial" charset="0"/>
                        </a:defRPr>
                      </a:lvl2pPr>
                      <a:lvl3pPr marL="1143000" indent="-228600" eaLnBrk="0" hangingPunct="0">
                        <a:lnSpc>
                          <a:spcPct val="90000"/>
                        </a:lnSpc>
                        <a:spcBef>
                          <a:spcPct val="30000"/>
                        </a:spcBef>
                        <a:buClr>
                          <a:schemeClr val="tx2"/>
                        </a:buClr>
                        <a:defRPr sz="2000">
                          <a:solidFill>
                            <a:schemeClr val="tx1"/>
                          </a:solidFill>
                          <a:latin typeface="Arial" charset="0"/>
                        </a:defRPr>
                      </a:lvl3pPr>
                      <a:lvl4pPr marL="1600200" indent="-228600" eaLnBrk="0" hangingPunct="0">
                        <a:lnSpc>
                          <a:spcPct val="90000"/>
                        </a:lnSpc>
                        <a:spcBef>
                          <a:spcPct val="30000"/>
                        </a:spcBef>
                        <a:buClr>
                          <a:schemeClr val="tx2"/>
                        </a:buClr>
                        <a:defRPr sz="1400">
                          <a:solidFill>
                            <a:schemeClr val="tx1"/>
                          </a:solidFill>
                          <a:latin typeface="Arial" charset="0"/>
                        </a:defRPr>
                      </a:lvl4pPr>
                      <a:lvl5pPr marL="2057400" indent="-228600" eaLnBrk="0" hangingPunct="0">
                        <a:lnSpc>
                          <a:spcPct val="90000"/>
                        </a:lnSpc>
                        <a:spcBef>
                          <a:spcPct val="30000"/>
                        </a:spcBef>
                        <a:buClr>
                          <a:schemeClr val="tx2"/>
                        </a:buClr>
                        <a:buFont typeface="Arial" charset="0"/>
                        <a:defRPr sz="1200">
                          <a:solidFill>
                            <a:schemeClr val="tx1"/>
                          </a:solidFill>
                          <a:latin typeface="Arial" charset="0"/>
                        </a:defRPr>
                      </a:lvl5pPr>
                      <a:lvl6pPr marL="25146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6pPr>
                      <a:lvl7pPr marL="29718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7pPr>
                      <a:lvl8pPr marL="34290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8pPr>
                      <a:lvl9pPr marL="38862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a:ln>
                            <a:noFill/>
                          </a:ln>
                          <a:solidFill>
                            <a:srgbClr val="595959"/>
                          </a:solidFill>
                          <a:effectLst/>
                          <a:latin typeface="Arial" charset="0"/>
                          <a:cs typeface="Arial" charset="0"/>
                        </a:rPr>
                        <a:t>Raloxifen</a:t>
                      </a:r>
                      <a:endParaRPr kumimoji="0" lang="en-US" altLang="de-DE" sz="1600" b="1" i="0" u="none" strike="noStrike" cap="none" normalizeH="0" baseline="0">
                        <a:ln>
                          <a:noFill/>
                        </a:ln>
                        <a:solidFill>
                          <a:srgbClr val="595959"/>
                        </a:solidFill>
                        <a:effectLst/>
                        <a:latin typeface="Arial" charset="0"/>
                        <a:cs typeface="Arial" charset="0"/>
                      </a:endParaRPr>
                    </a:p>
                  </a:txBody>
                  <a:tcPr anchor="ctr" horzOverflow="overflow">
                    <a:lnL w="12700" cap="flat" cmpd="sng" algn="ctr">
                      <a:solidFill>
                        <a:srgbClr val="004A64"/>
                      </a:solidFill>
                      <a:prstDash val="solid"/>
                      <a:round/>
                      <a:headEnd type="none" w="med" len="med"/>
                      <a:tailEnd type="none" w="med" len="med"/>
                    </a:lnL>
                    <a:lnR w="12700" cap="flat" cmpd="sng" algn="ctr">
                      <a:solidFill>
                        <a:srgbClr val="004A64"/>
                      </a:solidFill>
                      <a:prstDash val="solid"/>
                      <a:round/>
                      <a:headEnd type="none" w="med" len="med"/>
                      <a:tailEnd type="none" w="med" len="med"/>
                    </a:lnR>
                    <a:lnT w="12700" cap="flat" cmpd="sng" algn="ctr">
                      <a:solidFill>
                        <a:srgbClr val="004A64"/>
                      </a:solidFill>
                      <a:prstDash val="solid"/>
                      <a:round/>
                      <a:headEnd type="none" w="med" len="med"/>
                      <a:tailEnd type="none" w="med" len="med"/>
                    </a:lnT>
                    <a:lnB w="12700" cap="flat" cmpd="sng" algn="ctr">
                      <a:solidFill>
                        <a:srgbClr val="004A64"/>
                      </a:solidFill>
                      <a:prstDash val="solid"/>
                      <a:round/>
                      <a:headEnd type="none" w="med" len="med"/>
                      <a:tailEnd type="none" w="med" len="med"/>
                    </a:lnB>
                    <a:lnTlToBr>
                      <a:noFill/>
                    </a:lnTlToBr>
                    <a:lnBlToTr>
                      <a:noFill/>
                    </a:lnBlToTr>
                    <a:solidFill>
                      <a:srgbClr val="DDDDDD"/>
                    </a:solidFill>
                  </a:tcPr>
                </a:tc>
                <a:tc gridSpan="3">
                  <a:txBody>
                    <a:bodyPr/>
                    <a:lstStyle>
                      <a:lvl1pPr eaLnBrk="0" hangingPunct="0">
                        <a:lnSpc>
                          <a:spcPct val="90000"/>
                        </a:lnSpc>
                        <a:spcBef>
                          <a:spcPct val="30000"/>
                        </a:spcBef>
                        <a:buClr>
                          <a:schemeClr val="tx2"/>
                        </a:buClr>
                        <a:buFont typeface="Wingdings" pitchFamily="2" charset="2"/>
                        <a:defRPr sz="2000">
                          <a:solidFill>
                            <a:schemeClr val="tx1"/>
                          </a:solidFill>
                          <a:latin typeface="Arial" charset="0"/>
                        </a:defRPr>
                      </a:lvl1pPr>
                      <a:lvl2pPr marL="742950" indent="-285750" eaLnBrk="0" hangingPunct="0">
                        <a:lnSpc>
                          <a:spcPct val="90000"/>
                        </a:lnSpc>
                        <a:spcBef>
                          <a:spcPct val="30000"/>
                        </a:spcBef>
                        <a:buClr>
                          <a:schemeClr val="tx2"/>
                        </a:buClr>
                        <a:defRPr>
                          <a:solidFill>
                            <a:schemeClr val="tx1"/>
                          </a:solidFill>
                          <a:latin typeface="Arial" charset="0"/>
                        </a:defRPr>
                      </a:lvl2pPr>
                      <a:lvl3pPr marL="1143000" indent="-228600" eaLnBrk="0" hangingPunct="0">
                        <a:lnSpc>
                          <a:spcPct val="90000"/>
                        </a:lnSpc>
                        <a:spcBef>
                          <a:spcPct val="30000"/>
                        </a:spcBef>
                        <a:buClr>
                          <a:schemeClr val="tx2"/>
                        </a:buClr>
                        <a:defRPr sz="2000">
                          <a:solidFill>
                            <a:schemeClr val="tx1"/>
                          </a:solidFill>
                          <a:latin typeface="Arial" charset="0"/>
                        </a:defRPr>
                      </a:lvl3pPr>
                      <a:lvl4pPr marL="1600200" indent="-228600" eaLnBrk="0" hangingPunct="0">
                        <a:lnSpc>
                          <a:spcPct val="90000"/>
                        </a:lnSpc>
                        <a:spcBef>
                          <a:spcPct val="30000"/>
                        </a:spcBef>
                        <a:buClr>
                          <a:schemeClr val="tx2"/>
                        </a:buClr>
                        <a:defRPr sz="1400">
                          <a:solidFill>
                            <a:schemeClr val="tx1"/>
                          </a:solidFill>
                          <a:latin typeface="Arial" charset="0"/>
                        </a:defRPr>
                      </a:lvl4pPr>
                      <a:lvl5pPr marL="2057400" indent="-228600" eaLnBrk="0" hangingPunct="0">
                        <a:lnSpc>
                          <a:spcPct val="90000"/>
                        </a:lnSpc>
                        <a:spcBef>
                          <a:spcPct val="30000"/>
                        </a:spcBef>
                        <a:buClr>
                          <a:schemeClr val="tx2"/>
                        </a:buClr>
                        <a:buFont typeface="Arial" charset="0"/>
                        <a:defRPr sz="1200">
                          <a:solidFill>
                            <a:schemeClr val="tx1"/>
                          </a:solidFill>
                          <a:latin typeface="Arial" charset="0"/>
                        </a:defRPr>
                      </a:lvl5pPr>
                      <a:lvl6pPr marL="25146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6pPr>
                      <a:lvl7pPr marL="29718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7pPr>
                      <a:lvl8pPr marL="34290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8pPr>
                      <a:lvl9pPr marL="38862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rgbClr val="595959"/>
                          </a:solidFill>
                          <a:effectLst/>
                          <a:latin typeface="Arial" charset="0"/>
                          <a:cs typeface="Arial" charset="0"/>
                        </a:rPr>
                        <a:t>Keine Hüftfrakturdaten verfügbar</a:t>
                      </a:r>
                      <a:r>
                        <a:rPr kumimoji="0" lang="de-DE" altLang="de-DE" sz="1600" b="0" i="0" u="none" strike="noStrike" cap="none" normalizeH="0" baseline="30000">
                          <a:ln>
                            <a:noFill/>
                          </a:ln>
                          <a:solidFill>
                            <a:srgbClr val="595959"/>
                          </a:solidFill>
                          <a:effectLst/>
                          <a:latin typeface="Arial" charset="0"/>
                          <a:cs typeface="Arial" charset="0"/>
                        </a:rPr>
                        <a:t>#,8</a:t>
                      </a:r>
                      <a:endParaRPr kumimoji="0" lang="en-US" altLang="de-DE" sz="1600" b="0" i="0" u="none" strike="noStrike" cap="none" normalizeH="0" baseline="0">
                        <a:ln>
                          <a:noFill/>
                        </a:ln>
                        <a:solidFill>
                          <a:srgbClr val="595959"/>
                        </a:solidFill>
                        <a:effectLst/>
                        <a:latin typeface="Arial" charset="0"/>
                        <a:cs typeface="Arial" charset="0"/>
                      </a:endParaRPr>
                    </a:p>
                  </a:txBody>
                  <a:tcPr anchor="ctr" horzOverflow="overflow">
                    <a:lnL w="12700" cap="flat" cmpd="sng" algn="ctr">
                      <a:solidFill>
                        <a:srgbClr val="004A64"/>
                      </a:solidFill>
                      <a:prstDash val="solid"/>
                      <a:round/>
                      <a:headEnd type="none" w="med" len="med"/>
                      <a:tailEnd type="none" w="med" len="med"/>
                    </a:lnL>
                    <a:lnR w="12700" cap="flat" cmpd="sng" algn="ctr">
                      <a:solidFill>
                        <a:srgbClr val="004A64"/>
                      </a:solidFill>
                      <a:prstDash val="solid"/>
                      <a:round/>
                      <a:headEnd type="none" w="med" len="med"/>
                      <a:tailEnd type="none" w="med" len="med"/>
                    </a:lnR>
                    <a:lnT w="12700" cap="flat" cmpd="sng" algn="ctr">
                      <a:solidFill>
                        <a:srgbClr val="004A64"/>
                      </a:solidFill>
                      <a:prstDash val="solid"/>
                      <a:round/>
                      <a:headEnd type="none" w="med" len="med"/>
                      <a:tailEnd type="none" w="med" len="med"/>
                    </a:lnT>
                    <a:lnB w="12700" cap="flat" cmpd="sng" algn="ctr">
                      <a:solidFill>
                        <a:srgbClr val="004A64"/>
                      </a:solidFill>
                      <a:prstDash val="solid"/>
                      <a:round/>
                      <a:headEnd type="none" w="med" len="med"/>
                      <a:tailEnd type="none" w="med" len="med"/>
                    </a:lnB>
                    <a:lnTlToBr>
                      <a:noFill/>
                    </a:lnTlToBr>
                    <a:lnBlToTr>
                      <a:noFill/>
                    </a:lnBlToTr>
                    <a:solidFill>
                      <a:srgbClr val="DDDDDD"/>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9"/>
                  </a:ext>
                </a:extLst>
              </a:tr>
              <a:tr h="335280">
                <a:tc>
                  <a:txBody>
                    <a:bodyPr/>
                    <a:lstStyle>
                      <a:lvl1pPr eaLnBrk="0" hangingPunct="0">
                        <a:lnSpc>
                          <a:spcPct val="90000"/>
                        </a:lnSpc>
                        <a:spcBef>
                          <a:spcPct val="30000"/>
                        </a:spcBef>
                        <a:buClr>
                          <a:schemeClr val="tx2"/>
                        </a:buClr>
                        <a:buFont typeface="Wingdings" pitchFamily="2" charset="2"/>
                        <a:defRPr sz="2000">
                          <a:solidFill>
                            <a:schemeClr val="tx1"/>
                          </a:solidFill>
                          <a:latin typeface="Arial" charset="0"/>
                        </a:defRPr>
                      </a:lvl1pPr>
                      <a:lvl2pPr marL="742950" indent="-285750" eaLnBrk="0" hangingPunct="0">
                        <a:lnSpc>
                          <a:spcPct val="90000"/>
                        </a:lnSpc>
                        <a:spcBef>
                          <a:spcPct val="30000"/>
                        </a:spcBef>
                        <a:buClr>
                          <a:schemeClr val="tx2"/>
                        </a:buClr>
                        <a:defRPr>
                          <a:solidFill>
                            <a:schemeClr val="tx1"/>
                          </a:solidFill>
                          <a:latin typeface="Arial" charset="0"/>
                        </a:defRPr>
                      </a:lvl2pPr>
                      <a:lvl3pPr marL="1143000" indent="-228600" eaLnBrk="0" hangingPunct="0">
                        <a:lnSpc>
                          <a:spcPct val="90000"/>
                        </a:lnSpc>
                        <a:spcBef>
                          <a:spcPct val="30000"/>
                        </a:spcBef>
                        <a:buClr>
                          <a:schemeClr val="tx2"/>
                        </a:buClr>
                        <a:defRPr sz="2000">
                          <a:solidFill>
                            <a:schemeClr val="tx1"/>
                          </a:solidFill>
                          <a:latin typeface="Arial" charset="0"/>
                        </a:defRPr>
                      </a:lvl3pPr>
                      <a:lvl4pPr marL="1600200" indent="-228600" eaLnBrk="0" hangingPunct="0">
                        <a:lnSpc>
                          <a:spcPct val="90000"/>
                        </a:lnSpc>
                        <a:spcBef>
                          <a:spcPct val="30000"/>
                        </a:spcBef>
                        <a:buClr>
                          <a:schemeClr val="tx2"/>
                        </a:buClr>
                        <a:defRPr sz="1400">
                          <a:solidFill>
                            <a:schemeClr val="tx1"/>
                          </a:solidFill>
                          <a:latin typeface="Arial" charset="0"/>
                        </a:defRPr>
                      </a:lvl4pPr>
                      <a:lvl5pPr marL="2057400" indent="-228600" eaLnBrk="0" hangingPunct="0">
                        <a:lnSpc>
                          <a:spcPct val="90000"/>
                        </a:lnSpc>
                        <a:spcBef>
                          <a:spcPct val="30000"/>
                        </a:spcBef>
                        <a:buClr>
                          <a:schemeClr val="tx2"/>
                        </a:buClr>
                        <a:buFont typeface="Arial" charset="0"/>
                        <a:defRPr sz="1200">
                          <a:solidFill>
                            <a:schemeClr val="tx1"/>
                          </a:solidFill>
                          <a:latin typeface="Arial" charset="0"/>
                        </a:defRPr>
                      </a:lvl5pPr>
                      <a:lvl6pPr marL="25146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6pPr>
                      <a:lvl7pPr marL="29718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7pPr>
                      <a:lvl8pPr marL="34290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8pPr>
                      <a:lvl9pPr marL="38862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a:ln>
                            <a:noFill/>
                          </a:ln>
                          <a:solidFill>
                            <a:srgbClr val="595959"/>
                          </a:solidFill>
                          <a:effectLst/>
                          <a:latin typeface="Arial" charset="0"/>
                          <a:cs typeface="Arial" charset="0"/>
                        </a:rPr>
                        <a:t>PTH</a:t>
                      </a:r>
                      <a:endParaRPr kumimoji="0" lang="en-US" altLang="de-DE" sz="1600" b="1" i="0" u="none" strike="noStrike" cap="none" normalizeH="0" baseline="0">
                        <a:ln>
                          <a:noFill/>
                        </a:ln>
                        <a:solidFill>
                          <a:srgbClr val="595959"/>
                        </a:solidFill>
                        <a:effectLst/>
                        <a:latin typeface="Arial" charset="0"/>
                        <a:cs typeface="Arial" charset="0"/>
                      </a:endParaRPr>
                    </a:p>
                  </a:txBody>
                  <a:tcPr anchor="ctr" horzOverflow="overflow">
                    <a:lnL w="12700" cap="flat" cmpd="sng" algn="ctr">
                      <a:solidFill>
                        <a:srgbClr val="004A64"/>
                      </a:solidFill>
                      <a:prstDash val="solid"/>
                      <a:round/>
                      <a:headEnd type="none" w="med" len="med"/>
                      <a:tailEnd type="none" w="med" len="med"/>
                    </a:lnL>
                    <a:lnR w="12700" cap="flat" cmpd="sng" algn="ctr">
                      <a:solidFill>
                        <a:srgbClr val="004A64"/>
                      </a:solidFill>
                      <a:prstDash val="solid"/>
                      <a:round/>
                      <a:headEnd type="none" w="med" len="med"/>
                      <a:tailEnd type="none" w="med" len="med"/>
                    </a:lnR>
                    <a:lnT w="12700" cap="flat" cmpd="sng" algn="ctr">
                      <a:solidFill>
                        <a:srgbClr val="004A64"/>
                      </a:solidFill>
                      <a:prstDash val="solid"/>
                      <a:round/>
                      <a:headEnd type="none" w="med" len="med"/>
                      <a:tailEnd type="none" w="med" len="med"/>
                    </a:lnT>
                    <a:lnB w="12700" cap="flat" cmpd="sng" algn="ctr">
                      <a:solidFill>
                        <a:srgbClr val="004A64"/>
                      </a:solidFill>
                      <a:prstDash val="solid"/>
                      <a:round/>
                      <a:headEnd type="none" w="med" len="med"/>
                      <a:tailEnd type="none" w="med" len="med"/>
                    </a:lnB>
                    <a:lnTlToBr>
                      <a:noFill/>
                    </a:lnTlToBr>
                    <a:lnBlToTr>
                      <a:noFill/>
                    </a:lnBlToTr>
                    <a:solidFill>
                      <a:srgbClr val="DDDDDD"/>
                    </a:solidFill>
                  </a:tcPr>
                </a:tc>
                <a:tc gridSpan="3">
                  <a:txBody>
                    <a:bodyPr/>
                    <a:lstStyle>
                      <a:lvl1pPr eaLnBrk="0" hangingPunct="0">
                        <a:lnSpc>
                          <a:spcPct val="90000"/>
                        </a:lnSpc>
                        <a:spcBef>
                          <a:spcPct val="30000"/>
                        </a:spcBef>
                        <a:buClr>
                          <a:schemeClr val="tx2"/>
                        </a:buClr>
                        <a:buFont typeface="Wingdings" pitchFamily="2" charset="2"/>
                        <a:defRPr sz="2000">
                          <a:solidFill>
                            <a:schemeClr val="tx1"/>
                          </a:solidFill>
                          <a:latin typeface="Arial" charset="0"/>
                        </a:defRPr>
                      </a:lvl1pPr>
                      <a:lvl2pPr marL="742950" indent="-285750" eaLnBrk="0" hangingPunct="0">
                        <a:lnSpc>
                          <a:spcPct val="90000"/>
                        </a:lnSpc>
                        <a:spcBef>
                          <a:spcPct val="30000"/>
                        </a:spcBef>
                        <a:buClr>
                          <a:schemeClr val="tx2"/>
                        </a:buClr>
                        <a:defRPr>
                          <a:solidFill>
                            <a:schemeClr val="tx1"/>
                          </a:solidFill>
                          <a:latin typeface="Arial" charset="0"/>
                        </a:defRPr>
                      </a:lvl2pPr>
                      <a:lvl3pPr marL="1143000" indent="-228600" eaLnBrk="0" hangingPunct="0">
                        <a:lnSpc>
                          <a:spcPct val="90000"/>
                        </a:lnSpc>
                        <a:spcBef>
                          <a:spcPct val="30000"/>
                        </a:spcBef>
                        <a:buClr>
                          <a:schemeClr val="tx2"/>
                        </a:buClr>
                        <a:defRPr sz="2000">
                          <a:solidFill>
                            <a:schemeClr val="tx1"/>
                          </a:solidFill>
                          <a:latin typeface="Arial" charset="0"/>
                        </a:defRPr>
                      </a:lvl3pPr>
                      <a:lvl4pPr marL="1600200" indent="-228600" eaLnBrk="0" hangingPunct="0">
                        <a:lnSpc>
                          <a:spcPct val="90000"/>
                        </a:lnSpc>
                        <a:spcBef>
                          <a:spcPct val="30000"/>
                        </a:spcBef>
                        <a:buClr>
                          <a:schemeClr val="tx2"/>
                        </a:buClr>
                        <a:defRPr sz="1400">
                          <a:solidFill>
                            <a:schemeClr val="tx1"/>
                          </a:solidFill>
                          <a:latin typeface="Arial" charset="0"/>
                        </a:defRPr>
                      </a:lvl4pPr>
                      <a:lvl5pPr marL="2057400" indent="-228600" eaLnBrk="0" hangingPunct="0">
                        <a:lnSpc>
                          <a:spcPct val="90000"/>
                        </a:lnSpc>
                        <a:spcBef>
                          <a:spcPct val="30000"/>
                        </a:spcBef>
                        <a:buClr>
                          <a:schemeClr val="tx2"/>
                        </a:buClr>
                        <a:buFont typeface="Arial" charset="0"/>
                        <a:defRPr sz="1200">
                          <a:solidFill>
                            <a:schemeClr val="tx1"/>
                          </a:solidFill>
                          <a:latin typeface="Arial" charset="0"/>
                        </a:defRPr>
                      </a:lvl5pPr>
                      <a:lvl6pPr marL="25146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6pPr>
                      <a:lvl7pPr marL="29718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7pPr>
                      <a:lvl8pPr marL="34290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8pPr>
                      <a:lvl9pPr marL="3886200" indent="-228600" eaLnBrk="0" fontAlgn="base" hangingPunct="0">
                        <a:lnSpc>
                          <a:spcPct val="90000"/>
                        </a:lnSpc>
                        <a:spcBef>
                          <a:spcPct val="30000"/>
                        </a:spcBef>
                        <a:spcAft>
                          <a:spcPct val="0"/>
                        </a:spcAft>
                        <a:buClr>
                          <a:schemeClr val="tx2"/>
                        </a:buClr>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rgbClr val="595959"/>
                          </a:solidFill>
                          <a:effectLst/>
                          <a:latin typeface="Arial" charset="0"/>
                          <a:cs typeface="Arial" charset="0"/>
                        </a:rPr>
                        <a:t>Keine Hüftfrakturdaten verfügbar</a:t>
                      </a:r>
                      <a:r>
                        <a:rPr kumimoji="0" lang="de-DE" altLang="de-DE" sz="1600" b="0" i="0" u="none" strike="noStrike" cap="none" normalizeH="0" baseline="30000">
                          <a:ln>
                            <a:noFill/>
                          </a:ln>
                          <a:solidFill>
                            <a:srgbClr val="595959"/>
                          </a:solidFill>
                          <a:effectLst/>
                          <a:latin typeface="Arial" charset="0"/>
                          <a:cs typeface="Arial" charset="0"/>
                        </a:rPr>
                        <a:t>&amp;,9</a:t>
                      </a:r>
                      <a:endParaRPr kumimoji="0" lang="en-US" altLang="de-DE" sz="1600" b="0" i="0" u="none" strike="noStrike" cap="none" normalizeH="0" baseline="0">
                        <a:ln>
                          <a:noFill/>
                        </a:ln>
                        <a:solidFill>
                          <a:srgbClr val="595959"/>
                        </a:solidFill>
                        <a:effectLst/>
                        <a:latin typeface="Arial" charset="0"/>
                        <a:cs typeface="Arial" charset="0"/>
                      </a:endParaRPr>
                    </a:p>
                  </a:txBody>
                  <a:tcPr anchor="ctr" horzOverflow="overflow">
                    <a:lnL w="12700" cap="flat" cmpd="sng" algn="ctr">
                      <a:solidFill>
                        <a:srgbClr val="004A64"/>
                      </a:solidFill>
                      <a:prstDash val="solid"/>
                      <a:round/>
                      <a:headEnd type="none" w="med" len="med"/>
                      <a:tailEnd type="none" w="med" len="med"/>
                    </a:lnL>
                    <a:lnR w="12700" cap="flat" cmpd="sng" algn="ctr">
                      <a:solidFill>
                        <a:srgbClr val="004A64"/>
                      </a:solidFill>
                      <a:prstDash val="solid"/>
                      <a:round/>
                      <a:headEnd type="none" w="med" len="med"/>
                      <a:tailEnd type="none" w="med" len="med"/>
                    </a:lnR>
                    <a:lnT w="12700" cap="flat" cmpd="sng" algn="ctr">
                      <a:solidFill>
                        <a:srgbClr val="004A64"/>
                      </a:solidFill>
                      <a:prstDash val="solid"/>
                      <a:round/>
                      <a:headEnd type="none" w="med" len="med"/>
                      <a:tailEnd type="none" w="med" len="med"/>
                    </a:lnT>
                    <a:lnB w="12700" cap="flat" cmpd="sng" algn="ctr">
                      <a:solidFill>
                        <a:srgbClr val="004A64"/>
                      </a:solidFill>
                      <a:prstDash val="solid"/>
                      <a:round/>
                      <a:headEnd type="none" w="med" len="med"/>
                      <a:tailEnd type="none" w="med" len="med"/>
                    </a:lnB>
                    <a:lnTlToBr>
                      <a:noFill/>
                    </a:lnTlToBr>
                    <a:lnBlToTr>
                      <a:noFill/>
                    </a:lnBlToTr>
                    <a:solidFill>
                      <a:srgbClr val="DDDDDD"/>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10"/>
                  </a:ext>
                </a:extLst>
              </a:tr>
            </a:tbl>
          </a:graphicData>
        </a:graphic>
      </p:graphicFrame>
      <p:sp>
        <p:nvSpPr>
          <p:cNvPr id="65593" name="Rounded Rectangle 8">
            <a:extLst>
              <a:ext uri="{FF2B5EF4-FFF2-40B4-BE49-F238E27FC236}">
                <a16:creationId xmlns:a16="http://schemas.microsoft.com/office/drawing/2014/main" id="{FC0A4992-ACE9-4E86-AA05-0B19ADA26BD9}"/>
              </a:ext>
            </a:extLst>
          </p:cNvPr>
          <p:cNvSpPr>
            <a:spLocks noChangeArrowheads="1"/>
          </p:cNvSpPr>
          <p:nvPr/>
        </p:nvSpPr>
        <p:spPr bwMode="auto">
          <a:xfrm>
            <a:off x="7529513" y="3121025"/>
            <a:ext cx="1222375" cy="39211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a14:hiddenLine>
            </a:ext>
          </a:extLst>
        </p:spPr>
        <p:txBody>
          <a:bodyPr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600">
                <a:solidFill>
                  <a:srgbClr val="595959"/>
                </a:solidFill>
              </a:rPr>
              <a:t>(0,35)</a:t>
            </a:r>
          </a:p>
        </p:txBody>
      </p:sp>
      <p:sp useBgFill="1">
        <p:nvSpPr>
          <p:cNvPr id="65594" name="Rectangle 6">
            <a:extLst>
              <a:ext uri="{FF2B5EF4-FFF2-40B4-BE49-F238E27FC236}">
                <a16:creationId xmlns:a16="http://schemas.microsoft.com/office/drawing/2014/main" id="{7F0DB2F4-724F-4541-912E-341E4DA12080}"/>
              </a:ext>
            </a:extLst>
          </p:cNvPr>
          <p:cNvSpPr>
            <a:spLocks noChangeArrowheads="1"/>
          </p:cNvSpPr>
          <p:nvPr/>
        </p:nvSpPr>
        <p:spPr bwMode="auto">
          <a:xfrm>
            <a:off x="7413625" y="6692900"/>
            <a:ext cx="1695450" cy="165100"/>
          </a:xfrm>
          <a:prstGeom prst="rect">
            <a:avLst/>
          </a:prstGeom>
          <a:ln>
            <a:noFill/>
          </a:ln>
          <a:extLst>
            <a:ext uri="{91240B29-F687-4F45-9708-019B960494DF}">
              <a14:hiddenLine xmlns:a14="http://schemas.microsoft.com/office/drawing/2010/main" w="9525" algn="ctr">
                <a:solidFill>
                  <a:srgbClr val="000000"/>
                </a:solidFill>
                <a:round/>
                <a:headEnd/>
                <a:tailEnd/>
              </a14:hiddenLine>
            </a:ext>
          </a:extLst>
        </p:spPr>
        <p:txBody>
          <a:bodyPr wrap="none" lIns="18288" tIns="18288" rIns="18288" bIns="18288"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de-DE" altLang="de-DE" sz="2000"/>
          </a:p>
        </p:txBody>
      </p:sp>
      <p:sp>
        <p:nvSpPr>
          <p:cNvPr id="65595" name="TextBox 8">
            <a:extLst>
              <a:ext uri="{FF2B5EF4-FFF2-40B4-BE49-F238E27FC236}">
                <a16:creationId xmlns:a16="http://schemas.microsoft.com/office/drawing/2014/main" id="{57C8636C-FE76-439B-8F81-B890702FDFC6}"/>
              </a:ext>
            </a:extLst>
          </p:cNvPr>
          <p:cNvSpPr txBox="1">
            <a:spLocks noChangeArrowheads="1"/>
          </p:cNvSpPr>
          <p:nvPr/>
        </p:nvSpPr>
        <p:spPr bwMode="auto">
          <a:xfrm>
            <a:off x="193675" y="6688138"/>
            <a:ext cx="2189163" cy="19685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Bef>
                <a:spcPct val="0"/>
              </a:spcBef>
              <a:buClrTx/>
              <a:buFontTx/>
              <a:buNone/>
            </a:pPr>
            <a:endParaRPr lang="de-DE" altLang="de-DE" sz="1800"/>
          </a:p>
        </p:txBody>
      </p:sp>
    </p:spTree>
    <p:custDataLst>
      <p:tags r:id="rId1"/>
    </p:custData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5F52937E-E211-4848-8C04-5AD2A342F1E4}"/>
              </a:ext>
            </a:extLst>
          </p:cNvPr>
          <p:cNvSpPr txBox="1">
            <a:spLocks/>
          </p:cNvSpPr>
          <p:nvPr/>
        </p:nvSpPr>
        <p:spPr bwMode="gray">
          <a:xfrm>
            <a:off x="300038" y="412750"/>
            <a:ext cx="8548687"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95000"/>
              </a:lnSpc>
              <a:spcBef>
                <a:spcPct val="0"/>
              </a:spcBef>
              <a:buClrTx/>
              <a:buFontTx/>
              <a:buNone/>
            </a:pPr>
            <a:r>
              <a:rPr lang="de-DE" altLang="de-DE" sz="2800" b="1">
                <a:solidFill>
                  <a:srgbClr val="FFFFFF"/>
                </a:solidFill>
              </a:rPr>
              <a:t>FREEDOM:</a:t>
            </a:r>
            <a:r>
              <a:rPr lang="en-US" altLang="de-DE" sz="2800" b="1">
                <a:solidFill>
                  <a:srgbClr val="FFFFFF"/>
                </a:solidFill>
              </a:rPr>
              <a:t> </a:t>
            </a:r>
            <a:br>
              <a:rPr lang="en-US" altLang="de-DE" sz="2800" b="1">
                <a:solidFill>
                  <a:srgbClr val="FFFFFF"/>
                </a:solidFill>
              </a:rPr>
            </a:br>
            <a:r>
              <a:rPr lang="de-DE" altLang="de-DE" sz="2800" b="1">
                <a:solidFill>
                  <a:srgbClr val="FFFFFF"/>
                </a:solidFill>
              </a:rPr>
              <a:t>Auswertung bei Frauen ≥ 75 Jahre</a:t>
            </a:r>
            <a:r>
              <a:rPr lang="en-US" altLang="de-DE" sz="2800" b="1" i="1">
                <a:solidFill>
                  <a:srgbClr val="FFFFFF"/>
                </a:solidFill>
              </a:rPr>
              <a:t> </a:t>
            </a:r>
            <a:br>
              <a:rPr lang="en-US" altLang="de-DE" sz="2800" b="1">
                <a:solidFill>
                  <a:srgbClr val="FFFFFF"/>
                </a:solidFill>
              </a:rPr>
            </a:br>
            <a:r>
              <a:rPr lang="de-DE" altLang="de-DE" sz="2200" b="1" i="1">
                <a:solidFill>
                  <a:srgbClr val="FFFFFF"/>
                </a:solidFill>
              </a:rPr>
              <a:t>Signifikante Reduktion von Hüftfrakturen bereits nach 1 Jahr</a:t>
            </a:r>
            <a:br>
              <a:rPr lang="en-US" altLang="de-DE" sz="2000" b="1" i="1">
                <a:solidFill>
                  <a:srgbClr val="FFFFFF"/>
                </a:solidFill>
              </a:rPr>
            </a:br>
            <a:endParaRPr lang="en-US" altLang="de-DE" sz="2000" b="1" i="1">
              <a:solidFill>
                <a:srgbClr val="FFFFFF"/>
              </a:solidFill>
            </a:endParaRPr>
          </a:p>
        </p:txBody>
      </p:sp>
      <p:sp>
        <p:nvSpPr>
          <p:cNvPr id="67587" name="TextBox 4">
            <a:extLst>
              <a:ext uri="{FF2B5EF4-FFF2-40B4-BE49-F238E27FC236}">
                <a16:creationId xmlns:a16="http://schemas.microsoft.com/office/drawing/2014/main" id="{028E2307-71C0-4B7A-8D60-AC8C1D7E53CC}"/>
              </a:ext>
            </a:extLst>
          </p:cNvPr>
          <p:cNvSpPr txBox="1">
            <a:spLocks noChangeArrowheads="1"/>
          </p:cNvSpPr>
          <p:nvPr/>
        </p:nvSpPr>
        <p:spPr bwMode="auto">
          <a:xfrm>
            <a:off x="119063" y="6194425"/>
            <a:ext cx="794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200">
                <a:solidFill>
                  <a:srgbClr val="FFFFFF"/>
                </a:solidFill>
              </a:rPr>
              <a:t>RRR = relative Risikoreduktion über 36 Monate; ARR = absolute Risikoreduktion (95% KI).</a:t>
            </a:r>
            <a:endParaRPr lang="en-US" altLang="de-DE" sz="1200">
              <a:solidFill>
                <a:srgbClr val="FFFFFF"/>
              </a:solidFill>
            </a:endParaRPr>
          </a:p>
          <a:p>
            <a:pPr eaLnBrk="1" hangingPunct="1">
              <a:lnSpc>
                <a:spcPct val="100000"/>
              </a:lnSpc>
              <a:spcBef>
                <a:spcPct val="0"/>
              </a:spcBef>
              <a:buClrTx/>
              <a:buFontTx/>
              <a:buNone/>
            </a:pPr>
            <a:r>
              <a:rPr lang="de-DE" altLang="de-DE" sz="1200">
                <a:solidFill>
                  <a:srgbClr val="FFFFFF"/>
                </a:solidFill>
              </a:rPr>
              <a:t>*p = 0,0065</a:t>
            </a:r>
            <a:endParaRPr lang="en-US" altLang="de-DE" sz="1200">
              <a:solidFill>
                <a:srgbClr val="FFFFFF"/>
              </a:solidFill>
            </a:endParaRPr>
          </a:p>
          <a:p>
            <a:pPr eaLnBrk="1" hangingPunct="1">
              <a:lnSpc>
                <a:spcPct val="100000"/>
              </a:lnSpc>
              <a:spcBef>
                <a:spcPct val="0"/>
              </a:spcBef>
              <a:buClrTx/>
              <a:buFontTx/>
              <a:buNone/>
            </a:pPr>
            <a:endParaRPr lang="en-US" altLang="de-DE" sz="1200"/>
          </a:p>
        </p:txBody>
      </p:sp>
      <p:grpSp>
        <p:nvGrpSpPr>
          <p:cNvPr id="67588" name="Group 8">
            <a:extLst>
              <a:ext uri="{FF2B5EF4-FFF2-40B4-BE49-F238E27FC236}">
                <a16:creationId xmlns:a16="http://schemas.microsoft.com/office/drawing/2014/main" id="{0801D0A1-CC84-4D45-8D2C-63980AED8F07}"/>
              </a:ext>
            </a:extLst>
          </p:cNvPr>
          <p:cNvGrpSpPr>
            <a:grpSpLocks noChangeAspect="1"/>
          </p:cNvGrpSpPr>
          <p:nvPr/>
        </p:nvGrpSpPr>
        <p:grpSpPr bwMode="auto">
          <a:xfrm>
            <a:off x="1093788" y="1692275"/>
            <a:ext cx="7069137" cy="4413250"/>
            <a:chOff x="689" y="1066"/>
            <a:chExt cx="4453" cy="2780"/>
          </a:xfrm>
        </p:grpSpPr>
        <p:sp>
          <p:nvSpPr>
            <p:cNvPr id="67594" name="AutoShape 7">
              <a:extLst>
                <a:ext uri="{FF2B5EF4-FFF2-40B4-BE49-F238E27FC236}">
                  <a16:creationId xmlns:a16="http://schemas.microsoft.com/office/drawing/2014/main" id="{DA7470F7-7B7C-4AF2-A379-25824EAA2DD8}"/>
                </a:ext>
              </a:extLst>
            </p:cNvPr>
            <p:cNvSpPr>
              <a:spLocks noChangeAspect="1" noChangeArrowheads="1" noTextEdit="1"/>
            </p:cNvSpPr>
            <p:nvPr/>
          </p:nvSpPr>
          <p:spPr bwMode="auto">
            <a:xfrm>
              <a:off x="689" y="1066"/>
              <a:ext cx="4453" cy="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p>
          </p:txBody>
        </p:sp>
        <p:sp>
          <p:nvSpPr>
            <p:cNvPr id="67595" name="Freeform 9">
              <a:extLst>
                <a:ext uri="{FF2B5EF4-FFF2-40B4-BE49-F238E27FC236}">
                  <a16:creationId xmlns:a16="http://schemas.microsoft.com/office/drawing/2014/main" id="{C6DCE47A-266B-4B63-B936-9ECAAC5A239F}"/>
                </a:ext>
              </a:extLst>
            </p:cNvPr>
            <p:cNvSpPr>
              <a:spLocks/>
            </p:cNvSpPr>
            <p:nvPr/>
          </p:nvSpPr>
          <p:spPr bwMode="auto">
            <a:xfrm>
              <a:off x="694" y="1072"/>
              <a:ext cx="4443" cy="2767"/>
            </a:xfrm>
            <a:custGeom>
              <a:avLst/>
              <a:gdLst>
                <a:gd name="T0" fmla="*/ 4442 w 4443"/>
                <a:gd name="T1" fmla="*/ 2767 h 2767"/>
                <a:gd name="T2" fmla="*/ 0 w 4443"/>
                <a:gd name="T3" fmla="*/ 2767 h 2767"/>
                <a:gd name="T4" fmla="*/ 1 w 4443"/>
                <a:gd name="T5" fmla="*/ 0 h 2767"/>
                <a:gd name="T6" fmla="*/ 4443 w 4443"/>
                <a:gd name="T7" fmla="*/ 0 h 2767"/>
                <a:gd name="T8" fmla="*/ 4442 w 4443"/>
                <a:gd name="T9" fmla="*/ 2767 h 2767"/>
                <a:gd name="T10" fmla="*/ 0 60000 65536"/>
                <a:gd name="T11" fmla="*/ 0 60000 65536"/>
                <a:gd name="T12" fmla="*/ 0 60000 65536"/>
                <a:gd name="T13" fmla="*/ 0 60000 65536"/>
                <a:gd name="T14" fmla="*/ 0 60000 65536"/>
                <a:gd name="T15" fmla="*/ 0 w 4443"/>
                <a:gd name="T16" fmla="*/ 0 h 2767"/>
                <a:gd name="T17" fmla="*/ 4443 w 4443"/>
                <a:gd name="T18" fmla="*/ 2767 h 2767"/>
              </a:gdLst>
              <a:ahLst/>
              <a:cxnLst>
                <a:cxn ang="T10">
                  <a:pos x="T0" y="T1"/>
                </a:cxn>
                <a:cxn ang="T11">
                  <a:pos x="T2" y="T3"/>
                </a:cxn>
                <a:cxn ang="T12">
                  <a:pos x="T4" y="T5"/>
                </a:cxn>
                <a:cxn ang="T13">
                  <a:pos x="T6" y="T7"/>
                </a:cxn>
                <a:cxn ang="T14">
                  <a:pos x="T8" y="T9"/>
                </a:cxn>
              </a:cxnLst>
              <a:rect l="T15" t="T16" r="T17" b="T18"/>
              <a:pathLst>
                <a:path w="4443" h="2767">
                  <a:moveTo>
                    <a:pt x="4442" y="2767"/>
                  </a:moveTo>
                  <a:lnTo>
                    <a:pt x="0" y="2767"/>
                  </a:lnTo>
                  <a:lnTo>
                    <a:pt x="1" y="0"/>
                  </a:lnTo>
                  <a:lnTo>
                    <a:pt x="4443" y="0"/>
                  </a:lnTo>
                  <a:lnTo>
                    <a:pt x="4442" y="2767"/>
                  </a:lnTo>
                  <a:close/>
                </a:path>
              </a:pathLst>
            </a:custGeom>
            <a:solidFill>
              <a:srgbClr val="DADFF0"/>
            </a:solidFill>
            <a:ln w="19050" cap="flat">
              <a:solidFill>
                <a:srgbClr val="005DAA"/>
              </a:solidFill>
              <a:prstDash val="solid"/>
              <a:miter lim="800000"/>
              <a:headEnd/>
              <a:tailEnd/>
            </a:ln>
          </p:spPr>
          <p:txBody>
            <a:bodyPr/>
            <a:lstStyle/>
            <a:p>
              <a:endParaRPr lang="de-AT"/>
            </a:p>
          </p:txBody>
        </p:sp>
        <p:sp>
          <p:nvSpPr>
            <p:cNvPr id="67596" name="Rectangle 10">
              <a:extLst>
                <a:ext uri="{FF2B5EF4-FFF2-40B4-BE49-F238E27FC236}">
                  <a16:creationId xmlns:a16="http://schemas.microsoft.com/office/drawing/2014/main" id="{45689DC6-A1D5-4496-BC89-C8F48C8D8406}"/>
                </a:ext>
              </a:extLst>
            </p:cNvPr>
            <p:cNvSpPr>
              <a:spLocks noChangeArrowheads="1"/>
            </p:cNvSpPr>
            <p:nvPr/>
          </p:nvSpPr>
          <p:spPr bwMode="auto">
            <a:xfrm>
              <a:off x="912" y="3089"/>
              <a:ext cx="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de-DE" altLang="de-DE" sz="1800"/>
            </a:p>
          </p:txBody>
        </p:sp>
        <p:sp>
          <p:nvSpPr>
            <p:cNvPr id="67597" name="Rectangle 11">
              <a:extLst>
                <a:ext uri="{FF2B5EF4-FFF2-40B4-BE49-F238E27FC236}">
                  <a16:creationId xmlns:a16="http://schemas.microsoft.com/office/drawing/2014/main" id="{99A091F0-AC29-4D96-BAC6-EC5382FF4A3B}"/>
                </a:ext>
              </a:extLst>
            </p:cNvPr>
            <p:cNvSpPr>
              <a:spLocks noChangeArrowheads="1"/>
            </p:cNvSpPr>
            <p:nvPr/>
          </p:nvSpPr>
          <p:spPr bwMode="auto">
            <a:xfrm>
              <a:off x="2624" y="3602"/>
              <a:ext cx="78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800" b="1">
                  <a:solidFill>
                    <a:srgbClr val="000000"/>
                  </a:solidFill>
                  <a:latin typeface="Arial Narrow" panose="020B0606020202030204" pitchFamily="34" charset="0"/>
                </a:rPr>
                <a:t>Studienmonat</a:t>
              </a:r>
              <a:endParaRPr lang="de-DE" altLang="de-DE" sz="1800">
                <a:solidFill>
                  <a:srgbClr val="FFFFFF"/>
                </a:solidFill>
              </a:endParaRPr>
            </a:p>
            <a:p>
              <a:pPr eaLnBrk="1" hangingPunct="1">
                <a:lnSpc>
                  <a:spcPct val="100000"/>
                </a:lnSpc>
                <a:spcBef>
                  <a:spcPct val="0"/>
                </a:spcBef>
                <a:buClrTx/>
                <a:buFontTx/>
                <a:buNone/>
              </a:pPr>
              <a:endParaRPr lang="de-DE" altLang="de-DE" sz="1800"/>
            </a:p>
          </p:txBody>
        </p:sp>
        <p:sp>
          <p:nvSpPr>
            <p:cNvPr id="67598" name="Rectangle 12">
              <a:extLst>
                <a:ext uri="{FF2B5EF4-FFF2-40B4-BE49-F238E27FC236}">
                  <a16:creationId xmlns:a16="http://schemas.microsoft.com/office/drawing/2014/main" id="{9338EDD8-9337-4AF3-B1F1-F65024138882}"/>
                </a:ext>
              </a:extLst>
            </p:cNvPr>
            <p:cNvSpPr>
              <a:spLocks noChangeArrowheads="1"/>
            </p:cNvSpPr>
            <p:nvPr/>
          </p:nvSpPr>
          <p:spPr bwMode="auto">
            <a:xfrm>
              <a:off x="1122" y="3196"/>
              <a:ext cx="5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800">
                  <a:solidFill>
                    <a:srgbClr val="000000"/>
                  </a:solidFill>
                  <a:latin typeface="Arial Narrow" panose="020B0606020202030204" pitchFamily="34" charset="0"/>
                </a:rPr>
                <a:t>0</a:t>
              </a:r>
              <a:endParaRPr lang="de-DE" altLang="de-DE" sz="1800">
                <a:solidFill>
                  <a:srgbClr val="FFFFFF"/>
                </a:solidFill>
              </a:endParaRPr>
            </a:p>
            <a:p>
              <a:pPr eaLnBrk="1" hangingPunct="1">
                <a:lnSpc>
                  <a:spcPct val="100000"/>
                </a:lnSpc>
                <a:spcBef>
                  <a:spcPct val="0"/>
                </a:spcBef>
                <a:buClrTx/>
                <a:buFontTx/>
                <a:buNone/>
              </a:pPr>
              <a:endParaRPr lang="de-DE" altLang="de-DE" sz="1800"/>
            </a:p>
          </p:txBody>
        </p:sp>
        <p:sp>
          <p:nvSpPr>
            <p:cNvPr id="67599" name="Rectangle 13">
              <a:extLst>
                <a:ext uri="{FF2B5EF4-FFF2-40B4-BE49-F238E27FC236}">
                  <a16:creationId xmlns:a16="http://schemas.microsoft.com/office/drawing/2014/main" id="{B2DD9186-19FB-4579-B704-B32EF8472F37}"/>
                </a:ext>
              </a:extLst>
            </p:cNvPr>
            <p:cNvSpPr>
              <a:spLocks noChangeArrowheads="1"/>
            </p:cNvSpPr>
            <p:nvPr/>
          </p:nvSpPr>
          <p:spPr bwMode="auto">
            <a:xfrm>
              <a:off x="1122" y="2689"/>
              <a:ext cx="5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800">
                  <a:solidFill>
                    <a:srgbClr val="000000"/>
                  </a:solidFill>
                  <a:latin typeface="Arial Narrow" panose="020B0606020202030204" pitchFamily="34" charset="0"/>
                </a:rPr>
                <a:t>1</a:t>
              </a:r>
              <a:endParaRPr lang="de-DE" altLang="de-DE" sz="1800">
                <a:solidFill>
                  <a:srgbClr val="FFFFFF"/>
                </a:solidFill>
              </a:endParaRPr>
            </a:p>
            <a:p>
              <a:pPr eaLnBrk="1" hangingPunct="1">
                <a:lnSpc>
                  <a:spcPct val="100000"/>
                </a:lnSpc>
                <a:spcBef>
                  <a:spcPct val="0"/>
                </a:spcBef>
                <a:buClrTx/>
                <a:buFontTx/>
                <a:buNone/>
              </a:pPr>
              <a:endParaRPr lang="de-DE" altLang="de-DE" sz="1800"/>
            </a:p>
          </p:txBody>
        </p:sp>
        <p:sp>
          <p:nvSpPr>
            <p:cNvPr id="67600" name="Rectangle 14">
              <a:extLst>
                <a:ext uri="{FF2B5EF4-FFF2-40B4-BE49-F238E27FC236}">
                  <a16:creationId xmlns:a16="http://schemas.microsoft.com/office/drawing/2014/main" id="{85F671CF-93D2-46BA-876C-D8C508D002AE}"/>
                </a:ext>
              </a:extLst>
            </p:cNvPr>
            <p:cNvSpPr>
              <a:spLocks noChangeArrowheads="1"/>
            </p:cNvSpPr>
            <p:nvPr/>
          </p:nvSpPr>
          <p:spPr bwMode="auto">
            <a:xfrm>
              <a:off x="1122" y="2187"/>
              <a:ext cx="5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800">
                  <a:solidFill>
                    <a:srgbClr val="000000"/>
                  </a:solidFill>
                  <a:latin typeface="Arial Narrow" panose="020B0606020202030204" pitchFamily="34" charset="0"/>
                </a:rPr>
                <a:t>2</a:t>
              </a:r>
              <a:endParaRPr lang="de-DE" altLang="de-DE" sz="1800">
                <a:solidFill>
                  <a:srgbClr val="FFFFFF"/>
                </a:solidFill>
              </a:endParaRPr>
            </a:p>
            <a:p>
              <a:pPr eaLnBrk="1" hangingPunct="1">
                <a:lnSpc>
                  <a:spcPct val="100000"/>
                </a:lnSpc>
                <a:spcBef>
                  <a:spcPct val="0"/>
                </a:spcBef>
                <a:buClrTx/>
                <a:buFontTx/>
                <a:buNone/>
              </a:pPr>
              <a:endParaRPr lang="de-DE" altLang="de-DE" sz="1800"/>
            </a:p>
          </p:txBody>
        </p:sp>
        <p:sp>
          <p:nvSpPr>
            <p:cNvPr id="67601" name="Rectangle 15">
              <a:extLst>
                <a:ext uri="{FF2B5EF4-FFF2-40B4-BE49-F238E27FC236}">
                  <a16:creationId xmlns:a16="http://schemas.microsoft.com/office/drawing/2014/main" id="{B4D62B02-5750-418A-AFDF-D160E3DD6BE9}"/>
                </a:ext>
              </a:extLst>
            </p:cNvPr>
            <p:cNvSpPr>
              <a:spLocks noChangeArrowheads="1"/>
            </p:cNvSpPr>
            <p:nvPr/>
          </p:nvSpPr>
          <p:spPr bwMode="auto">
            <a:xfrm>
              <a:off x="1122" y="1678"/>
              <a:ext cx="5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800">
                  <a:solidFill>
                    <a:srgbClr val="000000"/>
                  </a:solidFill>
                  <a:latin typeface="Arial Narrow" panose="020B0606020202030204" pitchFamily="34" charset="0"/>
                </a:rPr>
                <a:t>3</a:t>
              </a:r>
              <a:endParaRPr lang="de-DE" altLang="de-DE" sz="1800">
                <a:solidFill>
                  <a:srgbClr val="FFFFFF"/>
                </a:solidFill>
              </a:endParaRPr>
            </a:p>
            <a:p>
              <a:pPr eaLnBrk="1" hangingPunct="1">
                <a:lnSpc>
                  <a:spcPct val="100000"/>
                </a:lnSpc>
                <a:spcBef>
                  <a:spcPct val="0"/>
                </a:spcBef>
                <a:buClrTx/>
                <a:buFontTx/>
                <a:buNone/>
              </a:pPr>
              <a:endParaRPr lang="de-DE" altLang="de-DE" sz="1800"/>
            </a:p>
          </p:txBody>
        </p:sp>
        <p:sp>
          <p:nvSpPr>
            <p:cNvPr id="67602" name="Rectangle 16">
              <a:extLst>
                <a:ext uri="{FF2B5EF4-FFF2-40B4-BE49-F238E27FC236}">
                  <a16:creationId xmlns:a16="http://schemas.microsoft.com/office/drawing/2014/main" id="{97E4A658-EE0F-483E-977F-311966C71DCF}"/>
                </a:ext>
              </a:extLst>
            </p:cNvPr>
            <p:cNvSpPr>
              <a:spLocks noChangeArrowheads="1"/>
            </p:cNvSpPr>
            <p:nvPr/>
          </p:nvSpPr>
          <p:spPr bwMode="auto">
            <a:xfrm>
              <a:off x="1122" y="1174"/>
              <a:ext cx="5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800">
                  <a:solidFill>
                    <a:srgbClr val="000000"/>
                  </a:solidFill>
                  <a:latin typeface="Arial Narrow" panose="020B0606020202030204" pitchFamily="34" charset="0"/>
                </a:rPr>
                <a:t>4</a:t>
              </a:r>
              <a:endParaRPr lang="de-DE" altLang="de-DE" sz="1800">
                <a:solidFill>
                  <a:srgbClr val="FFFFFF"/>
                </a:solidFill>
              </a:endParaRPr>
            </a:p>
            <a:p>
              <a:pPr eaLnBrk="1" hangingPunct="1">
                <a:lnSpc>
                  <a:spcPct val="100000"/>
                </a:lnSpc>
                <a:spcBef>
                  <a:spcPct val="0"/>
                </a:spcBef>
                <a:buClrTx/>
                <a:buFontTx/>
                <a:buNone/>
              </a:pPr>
              <a:endParaRPr lang="de-DE" altLang="de-DE" sz="1800"/>
            </a:p>
          </p:txBody>
        </p:sp>
        <p:sp>
          <p:nvSpPr>
            <p:cNvPr id="67603" name="Rectangle 17">
              <a:extLst>
                <a:ext uri="{FF2B5EF4-FFF2-40B4-BE49-F238E27FC236}">
                  <a16:creationId xmlns:a16="http://schemas.microsoft.com/office/drawing/2014/main" id="{CB538A48-1BB3-4215-A8D5-F4562BFCCF16}"/>
                </a:ext>
              </a:extLst>
            </p:cNvPr>
            <p:cNvSpPr>
              <a:spLocks noChangeArrowheads="1"/>
            </p:cNvSpPr>
            <p:nvPr/>
          </p:nvSpPr>
          <p:spPr bwMode="auto">
            <a:xfrm>
              <a:off x="1293" y="3397"/>
              <a:ext cx="5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800">
                  <a:solidFill>
                    <a:srgbClr val="000000"/>
                  </a:solidFill>
                  <a:latin typeface="Arial Narrow" panose="020B0606020202030204" pitchFamily="34" charset="0"/>
                </a:rPr>
                <a:t>0</a:t>
              </a:r>
              <a:endParaRPr lang="de-DE" altLang="de-DE" sz="1800">
                <a:solidFill>
                  <a:srgbClr val="FFFFFF"/>
                </a:solidFill>
              </a:endParaRPr>
            </a:p>
            <a:p>
              <a:pPr eaLnBrk="1" hangingPunct="1">
                <a:lnSpc>
                  <a:spcPct val="100000"/>
                </a:lnSpc>
                <a:spcBef>
                  <a:spcPct val="0"/>
                </a:spcBef>
                <a:buClrTx/>
                <a:buFontTx/>
                <a:buNone/>
              </a:pPr>
              <a:endParaRPr lang="de-DE" altLang="de-DE" sz="1800"/>
            </a:p>
          </p:txBody>
        </p:sp>
        <p:sp>
          <p:nvSpPr>
            <p:cNvPr id="67604" name="Rectangle 18">
              <a:extLst>
                <a:ext uri="{FF2B5EF4-FFF2-40B4-BE49-F238E27FC236}">
                  <a16:creationId xmlns:a16="http://schemas.microsoft.com/office/drawing/2014/main" id="{65449BC3-A209-4290-8C59-0567352DD62D}"/>
                </a:ext>
              </a:extLst>
            </p:cNvPr>
            <p:cNvSpPr>
              <a:spLocks noChangeArrowheads="1"/>
            </p:cNvSpPr>
            <p:nvPr/>
          </p:nvSpPr>
          <p:spPr bwMode="auto">
            <a:xfrm>
              <a:off x="1846" y="3397"/>
              <a:ext cx="5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800">
                  <a:solidFill>
                    <a:srgbClr val="000000"/>
                  </a:solidFill>
                  <a:latin typeface="Arial Narrow" panose="020B0606020202030204" pitchFamily="34" charset="0"/>
                </a:rPr>
                <a:t>6</a:t>
              </a:r>
              <a:endParaRPr lang="de-DE" altLang="de-DE" sz="1800">
                <a:solidFill>
                  <a:srgbClr val="FFFFFF"/>
                </a:solidFill>
              </a:endParaRPr>
            </a:p>
            <a:p>
              <a:pPr eaLnBrk="1" hangingPunct="1">
                <a:lnSpc>
                  <a:spcPct val="100000"/>
                </a:lnSpc>
                <a:spcBef>
                  <a:spcPct val="0"/>
                </a:spcBef>
                <a:buClrTx/>
                <a:buFontTx/>
                <a:buNone/>
              </a:pPr>
              <a:endParaRPr lang="de-DE" altLang="de-DE" sz="1800"/>
            </a:p>
          </p:txBody>
        </p:sp>
        <p:sp>
          <p:nvSpPr>
            <p:cNvPr id="67605" name="Rectangle 19">
              <a:extLst>
                <a:ext uri="{FF2B5EF4-FFF2-40B4-BE49-F238E27FC236}">
                  <a16:creationId xmlns:a16="http://schemas.microsoft.com/office/drawing/2014/main" id="{EAB46734-826B-4307-9A7D-29989A713D22}"/>
                </a:ext>
              </a:extLst>
            </p:cNvPr>
            <p:cNvSpPr>
              <a:spLocks noChangeArrowheads="1"/>
            </p:cNvSpPr>
            <p:nvPr/>
          </p:nvSpPr>
          <p:spPr bwMode="auto">
            <a:xfrm>
              <a:off x="2377" y="3397"/>
              <a:ext cx="11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800">
                  <a:solidFill>
                    <a:srgbClr val="000000"/>
                  </a:solidFill>
                  <a:latin typeface="Arial Narrow" panose="020B0606020202030204" pitchFamily="34" charset="0"/>
                </a:rPr>
                <a:t>12</a:t>
              </a:r>
              <a:endParaRPr lang="de-DE" altLang="de-DE" sz="1800">
                <a:solidFill>
                  <a:srgbClr val="FFFFFF"/>
                </a:solidFill>
              </a:endParaRPr>
            </a:p>
            <a:p>
              <a:pPr eaLnBrk="1" hangingPunct="1">
                <a:lnSpc>
                  <a:spcPct val="100000"/>
                </a:lnSpc>
                <a:spcBef>
                  <a:spcPct val="0"/>
                </a:spcBef>
                <a:buClrTx/>
                <a:buFontTx/>
                <a:buNone/>
              </a:pPr>
              <a:endParaRPr lang="de-DE" altLang="de-DE" sz="1800"/>
            </a:p>
          </p:txBody>
        </p:sp>
        <p:sp>
          <p:nvSpPr>
            <p:cNvPr id="67606" name="Rectangle 20">
              <a:extLst>
                <a:ext uri="{FF2B5EF4-FFF2-40B4-BE49-F238E27FC236}">
                  <a16:creationId xmlns:a16="http://schemas.microsoft.com/office/drawing/2014/main" id="{2A19A364-8A8C-4AAD-BD78-BCF58B2B3341}"/>
                </a:ext>
              </a:extLst>
            </p:cNvPr>
            <p:cNvSpPr>
              <a:spLocks noChangeArrowheads="1"/>
            </p:cNvSpPr>
            <p:nvPr/>
          </p:nvSpPr>
          <p:spPr bwMode="auto">
            <a:xfrm>
              <a:off x="2926" y="3397"/>
              <a:ext cx="11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800">
                  <a:solidFill>
                    <a:srgbClr val="000000"/>
                  </a:solidFill>
                  <a:latin typeface="Arial Narrow" panose="020B0606020202030204" pitchFamily="34" charset="0"/>
                </a:rPr>
                <a:t>18</a:t>
              </a:r>
              <a:endParaRPr lang="de-DE" altLang="de-DE" sz="1800">
                <a:solidFill>
                  <a:srgbClr val="FFFFFF"/>
                </a:solidFill>
              </a:endParaRPr>
            </a:p>
            <a:p>
              <a:pPr eaLnBrk="1" hangingPunct="1">
                <a:lnSpc>
                  <a:spcPct val="100000"/>
                </a:lnSpc>
                <a:spcBef>
                  <a:spcPct val="0"/>
                </a:spcBef>
                <a:buClrTx/>
                <a:buFontTx/>
                <a:buNone/>
              </a:pPr>
              <a:endParaRPr lang="de-DE" altLang="de-DE" sz="1800"/>
            </a:p>
          </p:txBody>
        </p:sp>
        <p:sp>
          <p:nvSpPr>
            <p:cNvPr id="67607" name="Rectangle 21">
              <a:extLst>
                <a:ext uri="{FF2B5EF4-FFF2-40B4-BE49-F238E27FC236}">
                  <a16:creationId xmlns:a16="http://schemas.microsoft.com/office/drawing/2014/main" id="{3F8B1732-14C7-4CD8-9554-7BEAC7CD5A59}"/>
                </a:ext>
              </a:extLst>
            </p:cNvPr>
            <p:cNvSpPr>
              <a:spLocks noChangeArrowheads="1"/>
            </p:cNvSpPr>
            <p:nvPr/>
          </p:nvSpPr>
          <p:spPr bwMode="auto">
            <a:xfrm>
              <a:off x="3479" y="3397"/>
              <a:ext cx="11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800">
                  <a:solidFill>
                    <a:srgbClr val="000000"/>
                  </a:solidFill>
                  <a:latin typeface="Arial Narrow" panose="020B0606020202030204" pitchFamily="34" charset="0"/>
                </a:rPr>
                <a:t>24</a:t>
              </a:r>
              <a:endParaRPr lang="de-DE" altLang="de-DE" sz="1800">
                <a:solidFill>
                  <a:srgbClr val="FFFFFF"/>
                </a:solidFill>
              </a:endParaRPr>
            </a:p>
            <a:p>
              <a:pPr eaLnBrk="1" hangingPunct="1">
                <a:lnSpc>
                  <a:spcPct val="100000"/>
                </a:lnSpc>
                <a:spcBef>
                  <a:spcPct val="0"/>
                </a:spcBef>
                <a:buClrTx/>
                <a:buFontTx/>
                <a:buNone/>
              </a:pPr>
              <a:endParaRPr lang="de-DE" altLang="de-DE" sz="1800"/>
            </a:p>
          </p:txBody>
        </p:sp>
        <p:sp>
          <p:nvSpPr>
            <p:cNvPr id="67608" name="Rectangle 22">
              <a:extLst>
                <a:ext uri="{FF2B5EF4-FFF2-40B4-BE49-F238E27FC236}">
                  <a16:creationId xmlns:a16="http://schemas.microsoft.com/office/drawing/2014/main" id="{32A81077-3337-49C0-A38E-D59CBE9ABECF}"/>
                </a:ext>
              </a:extLst>
            </p:cNvPr>
            <p:cNvSpPr>
              <a:spLocks noChangeArrowheads="1"/>
            </p:cNvSpPr>
            <p:nvPr/>
          </p:nvSpPr>
          <p:spPr bwMode="auto">
            <a:xfrm>
              <a:off x="4031" y="3397"/>
              <a:ext cx="11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800">
                  <a:solidFill>
                    <a:srgbClr val="000000"/>
                  </a:solidFill>
                  <a:latin typeface="Arial Narrow" panose="020B0606020202030204" pitchFamily="34" charset="0"/>
                </a:rPr>
                <a:t>30</a:t>
              </a:r>
              <a:endParaRPr lang="de-DE" altLang="de-DE" sz="1800">
                <a:solidFill>
                  <a:srgbClr val="FFFFFF"/>
                </a:solidFill>
              </a:endParaRPr>
            </a:p>
            <a:p>
              <a:pPr eaLnBrk="1" hangingPunct="1">
                <a:lnSpc>
                  <a:spcPct val="100000"/>
                </a:lnSpc>
                <a:spcBef>
                  <a:spcPct val="0"/>
                </a:spcBef>
                <a:buClrTx/>
                <a:buFontTx/>
                <a:buNone/>
              </a:pPr>
              <a:endParaRPr lang="de-DE" altLang="de-DE" sz="1800"/>
            </a:p>
          </p:txBody>
        </p:sp>
        <p:sp>
          <p:nvSpPr>
            <p:cNvPr id="67609" name="Rectangle 23">
              <a:extLst>
                <a:ext uri="{FF2B5EF4-FFF2-40B4-BE49-F238E27FC236}">
                  <a16:creationId xmlns:a16="http://schemas.microsoft.com/office/drawing/2014/main" id="{7C0BEE3A-06DB-415D-88C1-038B799C645B}"/>
                </a:ext>
              </a:extLst>
            </p:cNvPr>
            <p:cNvSpPr>
              <a:spLocks noChangeArrowheads="1"/>
            </p:cNvSpPr>
            <p:nvPr/>
          </p:nvSpPr>
          <p:spPr bwMode="auto">
            <a:xfrm>
              <a:off x="4583" y="3397"/>
              <a:ext cx="11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800">
                  <a:solidFill>
                    <a:srgbClr val="000000"/>
                  </a:solidFill>
                  <a:latin typeface="Arial Narrow" panose="020B0606020202030204" pitchFamily="34" charset="0"/>
                </a:rPr>
                <a:t>36</a:t>
              </a:r>
              <a:endParaRPr lang="de-DE" altLang="de-DE" sz="1800">
                <a:solidFill>
                  <a:srgbClr val="FFFFFF"/>
                </a:solidFill>
              </a:endParaRPr>
            </a:p>
            <a:p>
              <a:pPr eaLnBrk="1" hangingPunct="1">
                <a:lnSpc>
                  <a:spcPct val="100000"/>
                </a:lnSpc>
                <a:spcBef>
                  <a:spcPct val="0"/>
                </a:spcBef>
                <a:buClrTx/>
                <a:buFontTx/>
                <a:buNone/>
              </a:pPr>
              <a:endParaRPr lang="de-DE" altLang="de-DE" sz="1800"/>
            </a:p>
          </p:txBody>
        </p:sp>
        <p:sp>
          <p:nvSpPr>
            <p:cNvPr id="67610" name="Line 24">
              <a:extLst>
                <a:ext uri="{FF2B5EF4-FFF2-40B4-BE49-F238E27FC236}">
                  <a16:creationId xmlns:a16="http://schemas.microsoft.com/office/drawing/2014/main" id="{3F319DC8-0FF2-41F3-9AF4-E7C59F8B0032}"/>
                </a:ext>
              </a:extLst>
            </p:cNvPr>
            <p:cNvSpPr>
              <a:spLocks noChangeShapeType="1"/>
            </p:cNvSpPr>
            <p:nvPr/>
          </p:nvSpPr>
          <p:spPr bwMode="auto">
            <a:xfrm flipH="1">
              <a:off x="1259" y="3274"/>
              <a:ext cx="62" cy="1"/>
            </a:xfrm>
            <a:prstGeom prst="line">
              <a:avLst/>
            </a:prstGeom>
            <a:noFill/>
            <a:ln w="12700" cap="sq">
              <a:solidFill>
                <a:srgbClr val="005DAA"/>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7611" name="Line 25">
              <a:extLst>
                <a:ext uri="{FF2B5EF4-FFF2-40B4-BE49-F238E27FC236}">
                  <a16:creationId xmlns:a16="http://schemas.microsoft.com/office/drawing/2014/main" id="{B721C160-8568-4BC2-A8EC-EC95F1C07568}"/>
                </a:ext>
              </a:extLst>
            </p:cNvPr>
            <p:cNvSpPr>
              <a:spLocks noChangeShapeType="1"/>
            </p:cNvSpPr>
            <p:nvPr/>
          </p:nvSpPr>
          <p:spPr bwMode="auto">
            <a:xfrm flipH="1">
              <a:off x="1320" y="3274"/>
              <a:ext cx="3393" cy="1"/>
            </a:xfrm>
            <a:prstGeom prst="line">
              <a:avLst/>
            </a:prstGeom>
            <a:noFill/>
            <a:ln w="12700" cap="sq">
              <a:solidFill>
                <a:srgbClr val="005DAA"/>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7612" name="Line 26">
              <a:extLst>
                <a:ext uri="{FF2B5EF4-FFF2-40B4-BE49-F238E27FC236}">
                  <a16:creationId xmlns:a16="http://schemas.microsoft.com/office/drawing/2014/main" id="{6B8E7838-D343-4858-B88F-B960678EFA1F}"/>
                </a:ext>
              </a:extLst>
            </p:cNvPr>
            <p:cNvSpPr>
              <a:spLocks noChangeShapeType="1"/>
            </p:cNvSpPr>
            <p:nvPr/>
          </p:nvSpPr>
          <p:spPr bwMode="auto">
            <a:xfrm flipH="1">
              <a:off x="1259" y="2771"/>
              <a:ext cx="62" cy="1"/>
            </a:xfrm>
            <a:prstGeom prst="line">
              <a:avLst/>
            </a:prstGeom>
            <a:noFill/>
            <a:ln w="12700" cap="sq">
              <a:solidFill>
                <a:srgbClr val="005DAA"/>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7613" name="Line 27">
              <a:extLst>
                <a:ext uri="{FF2B5EF4-FFF2-40B4-BE49-F238E27FC236}">
                  <a16:creationId xmlns:a16="http://schemas.microsoft.com/office/drawing/2014/main" id="{42090D14-7DBC-472E-97EC-EB5CA56D5F0B}"/>
                </a:ext>
              </a:extLst>
            </p:cNvPr>
            <p:cNvSpPr>
              <a:spLocks noChangeShapeType="1"/>
            </p:cNvSpPr>
            <p:nvPr/>
          </p:nvSpPr>
          <p:spPr bwMode="auto">
            <a:xfrm flipH="1">
              <a:off x="1259" y="2267"/>
              <a:ext cx="62" cy="1"/>
            </a:xfrm>
            <a:prstGeom prst="line">
              <a:avLst/>
            </a:prstGeom>
            <a:noFill/>
            <a:ln w="12700" cap="sq">
              <a:solidFill>
                <a:srgbClr val="005DAA"/>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7614" name="Line 28">
              <a:extLst>
                <a:ext uri="{FF2B5EF4-FFF2-40B4-BE49-F238E27FC236}">
                  <a16:creationId xmlns:a16="http://schemas.microsoft.com/office/drawing/2014/main" id="{2EB69FCE-4B6C-4EF7-A6FD-3EEDE9472A11}"/>
                </a:ext>
              </a:extLst>
            </p:cNvPr>
            <p:cNvSpPr>
              <a:spLocks noChangeShapeType="1"/>
            </p:cNvSpPr>
            <p:nvPr/>
          </p:nvSpPr>
          <p:spPr bwMode="auto">
            <a:xfrm flipH="1">
              <a:off x="1259" y="1760"/>
              <a:ext cx="62" cy="1"/>
            </a:xfrm>
            <a:prstGeom prst="line">
              <a:avLst/>
            </a:prstGeom>
            <a:noFill/>
            <a:ln w="12700" cap="sq">
              <a:solidFill>
                <a:srgbClr val="005DAA"/>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7615" name="Line 29">
              <a:extLst>
                <a:ext uri="{FF2B5EF4-FFF2-40B4-BE49-F238E27FC236}">
                  <a16:creationId xmlns:a16="http://schemas.microsoft.com/office/drawing/2014/main" id="{1D06CBBE-2774-41E7-B9FB-EE0275017EFF}"/>
                </a:ext>
              </a:extLst>
            </p:cNvPr>
            <p:cNvSpPr>
              <a:spLocks noChangeShapeType="1"/>
            </p:cNvSpPr>
            <p:nvPr/>
          </p:nvSpPr>
          <p:spPr bwMode="auto">
            <a:xfrm flipH="1">
              <a:off x="1259" y="1255"/>
              <a:ext cx="62" cy="1"/>
            </a:xfrm>
            <a:prstGeom prst="line">
              <a:avLst/>
            </a:prstGeom>
            <a:noFill/>
            <a:ln w="12700" cap="sq">
              <a:solidFill>
                <a:srgbClr val="005DAA"/>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7616" name="Line 30">
              <a:extLst>
                <a:ext uri="{FF2B5EF4-FFF2-40B4-BE49-F238E27FC236}">
                  <a16:creationId xmlns:a16="http://schemas.microsoft.com/office/drawing/2014/main" id="{9C517EF8-075A-4A17-BC63-66D2215B6D9B}"/>
                </a:ext>
              </a:extLst>
            </p:cNvPr>
            <p:cNvSpPr>
              <a:spLocks noChangeShapeType="1"/>
            </p:cNvSpPr>
            <p:nvPr/>
          </p:nvSpPr>
          <p:spPr bwMode="auto">
            <a:xfrm>
              <a:off x="1324" y="1255"/>
              <a:ext cx="1" cy="2023"/>
            </a:xfrm>
            <a:prstGeom prst="line">
              <a:avLst/>
            </a:prstGeom>
            <a:noFill/>
            <a:ln w="12700" cap="sq">
              <a:solidFill>
                <a:srgbClr val="005DAA"/>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7617" name="Freeform 31">
              <a:extLst>
                <a:ext uri="{FF2B5EF4-FFF2-40B4-BE49-F238E27FC236}">
                  <a16:creationId xmlns:a16="http://schemas.microsoft.com/office/drawing/2014/main" id="{C2C0C5CD-1152-4FD8-B213-30C329AD781B}"/>
                </a:ext>
              </a:extLst>
            </p:cNvPr>
            <p:cNvSpPr>
              <a:spLocks/>
            </p:cNvSpPr>
            <p:nvPr/>
          </p:nvSpPr>
          <p:spPr bwMode="auto">
            <a:xfrm>
              <a:off x="1387" y="2089"/>
              <a:ext cx="3257" cy="1185"/>
            </a:xfrm>
            <a:custGeom>
              <a:avLst/>
              <a:gdLst>
                <a:gd name="T0" fmla="*/ 3257 w 3257"/>
                <a:gd name="T1" fmla="*/ 0 h 1185"/>
                <a:gd name="T2" fmla="*/ 3118 w 3257"/>
                <a:gd name="T3" fmla="*/ 0 h 1185"/>
                <a:gd name="T4" fmla="*/ 3118 w 3257"/>
                <a:gd name="T5" fmla="*/ 55 h 1185"/>
                <a:gd name="T6" fmla="*/ 3010 w 3257"/>
                <a:gd name="T7" fmla="*/ 55 h 1185"/>
                <a:gd name="T8" fmla="*/ 3010 w 3257"/>
                <a:gd name="T9" fmla="*/ 107 h 1185"/>
                <a:gd name="T10" fmla="*/ 2329 w 3257"/>
                <a:gd name="T11" fmla="*/ 107 h 1185"/>
                <a:gd name="T12" fmla="*/ 2329 w 3257"/>
                <a:gd name="T13" fmla="*/ 154 h 1185"/>
                <a:gd name="T14" fmla="*/ 2284 w 3257"/>
                <a:gd name="T15" fmla="*/ 154 h 1185"/>
                <a:gd name="T16" fmla="*/ 2284 w 3257"/>
                <a:gd name="T17" fmla="*/ 206 h 1185"/>
                <a:gd name="T18" fmla="*/ 2095 w 3257"/>
                <a:gd name="T19" fmla="*/ 206 h 1185"/>
                <a:gd name="T20" fmla="*/ 2095 w 3257"/>
                <a:gd name="T21" fmla="*/ 253 h 1185"/>
                <a:gd name="T22" fmla="*/ 2035 w 3257"/>
                <a:gd name="T23" fmla="*/ 253 h 1185"/>
                <a:gd name="T24" fmla="*/ 2035 w 3257"/>
                <a:gd name="T25" fmla="*/ 303 h 1185"/>
                <a:gd name="T26" fmla="*/ 1735 w 3257"/>
                <a:gd name="T27" fmla="*/ 303 h 1185"/>
                <a:gd name="T28" fmla="*/ 1735 w 3257"/>
                <a:gd name="T29" fmla="*/ 348 h 1185"/>
                <a:gd name="T30" fmla="*/ 1659 w 3257"/>
                <a:gd name="T31" fmla="*/ 348 h 1185"/>
                <a:gd name="T32" fmla="*/ 1659 w 3257"/>
                <a:gd name="T33" fmla="*/ 397 h 1185"/>
                <a:gd name="T34" fmla="*/ 1604 w 3257"/>
                <a:gd name="T35" fmla="*/ 397 h 1185"/>
                <a:gd name="T36" fmla="*/ 1604 w 3257"/>
                <a:gd name="T37" fmla="*/ 443 h 1185"/>
                <a:gd name="T38" fmla="*/ 1482 w 3257"/>
                <a:gd name="T39" fmla="*/ 443 h 1185"/>
                <a:gd name="T40" fmla="*/ 1482 w 3257"/>
                <a:gd name="T41" fmla="*/ 487 h 1185"/>
                <a:gd name="T42" fmla="*/ 1337 w 3257"/>
                <a:gd name="T43" fmla="*/ 487 h 1185"/>
                <a:gd name="T44" fmla="*/ 1337 w 3257"/>
                <a:gd name="T45" fmla="*/ 532 h 1185"/>
                <a:gd name="T46" fmla="*/ 1258 w 3257"/>
                <a:gd name="T47" fmla="*/ 532 h 1185"/>
                <a:gd name="T48" fmla="*/ 1258 w 3257"/>
                <a:gd name="T49" fmla="*/ 577 h 1185"/>
                <a:gd name="T50" fmla="*/ 1039 w 3257"/>
                <a:gd name="T51" fmla="*/ 577 h 1185"/>
                <a:gd name="T52" fmla="*/ 1039 w 3257"/>
                <a:gd name="T53" fmla="*/ 623 h 1185"/>
                <a:gd name="T54" fmla="*/ 997 w 3257"/>
                <a:gd name="T55" fmla="*/ 623 h 1185"/>
                <a:gd name="T56" fmla="*/ 997 w 3257"/>
                <a:gd name="T57" fmla="*/ 670 h 1185"/>
                <a:gd name="T58" fmla="*/ 939 w 3257"/>
                <a:gd name="T59" fmla="*/ 670 h 1185"/>
                <a:gd name="T60" fmla="*/ 939 w 3257"/>
                <a:gd name="T61" fmla="*/ 712 h 1185"/>
                <a:gd name="T62" fmla="*/ 850 w 3257"/>
                <a:gd name="T63" fmla="*/ 712 h 1185"/>
                <a:gd name="T64" fmla="*/ 850 w 3257"/>
                <a:gd name="T65" fmla="*/ 756 h 1185"/>
                <a:gd name="T66" fmla="*/ 838 w 3257"/>
                <a:gd name="T67" fmla="*/ 756 h 1185"/>
                <a:gd name="T68" fmla="*/ 838 w 3257"/>
                <a:gd name="T69" fmla="*/ 797 h 1185"/>
                <a:gd name="T70" fmla="*/ 825 w 3257"/>
                <a:gd name="T71" fmla="*/ 797 h 1185"/>
                <a:gd name="T72" fmla="*/ 825 w 3257"/>
                <a:gd name="T73" fmla="*/ 839 h 1185"/>
                <a:gd name="T74" fmla="*/ 732 w 3257"/>
                <a:gd name="T75" fmla="*/ 839 h 1185"/>
                <a:gd name="T76" fmla="*/ 732 w 3257"/>
                <a:gd name="T77" fmla="*/ 928 h 1185"/>
                <a:gd name="T78" fmla="*/ 725 w 3257"/>
                <a:gd name="T79" fmla="*/ 928 h 1185"/>
                <a:gd name="T80" fmla="*/ 725 w 3257"/>
                <a:gd name="T81" fmla="*/ 1016 h 1185"/>
                <a:gd name="T82" fmla="*/ 579 w 3257"/>
                <a:gd name="T83" fmla="*/ 1016 h 1185"/>
                <a:gd name="T84" fmla="*/ 579 w 3257"/>
                <a:gd name="T85" fmla="*/ 1060 h 1185"/>
                <a:gd name="T86" fmla="*/ 512 w 3257"/>
                <a:gd name="T87" fmla="*/ 1060 h 1185"/>
                <a:gd name="T88" fmla="*/ 512 w 3257"/>
                <a:gd name="T89" fmla="*/ 1102 h 1185"/>
                <a:gd name="T90" fmla="*/ 235 w 3257"/>
                <a:gd name="T91" fmla="*/ 1102 h 1185"/>
                <a:gd name="T92" fmla="*/ 235 w 3257"/>
                <a:gd name="T93" fmla="*/ 1144 h 1185"/>
                <a:gd name="T94" fmla="*/ 66 w 3257"/>
                <a:gd name="T95" fmla="*/ 1144 h 1185"/>
                <a:gd name="T96" fmla="*/ 66 w 3257"/>
                <a:gd name="T97" fmla="*/ 1149 h 1185"/>
                <a:gd name="T98" fmla="*/ 47 w 3257"/>
                <a:gd name="T99" fmla="*/ 1149 h 1185"/>
                <a:gd name="T100" fmla="*/ 47 w 3257"/>
                <a:gd name="T101" fmla="*/ 1165 h 1185"/>
                <a:gd name="T102" fmla="*/ 0 w 3257"/>
                <a:gd name="T103" fmla="*/ 1165 h 1185"/>
                <a:gd name="T104" fmla="*/ 0 w 3257"/>
                <a:gd name="T105" fmla="*/ 1185 h 118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57"/>
                <a:gd name="T160" fmla="*/ 0 h 1185"/>
                <a:gd name="T161" fmla="*/ 3257 w 3257"/>
                <a:gd name="T162" fmla="*/ 1185 h 118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57" h="1185">
                  <a:moveTo>
                    <a:pt x="3257" y="0"/>
                  </a:moveTo>
                  <a:lnTo>
                    <a:pt x="3118" y="0"/>
                  </a:lnTo>
                  <a:lnTo>
                    <a:pt x="3118" y="55"/>
                  </a:lnTo>
                  <a:lnTo>
                    <a:pt x="3010" y="55"/>
                  </a:lnTo>
                  <a:lnTo>
                    <a:pt x="3010" y="107"/>
                  </a:lnTo>
                  <a:lnTo>
                    <a:pt x="2329" y="107"/>
                  </a:lnTo>
                  <a:lnTo>
                    <a:pt x="2329" y="154"/>
                  </a:lnTo>
                  <a:lnTo>
                    <a:pt x="2284" y="154"/>
                  </a:lnTo>
                  <a:lnTo>
                    <a:pt x="2284" y="206"/>
                  </a:lnTo>
                  <a:lnTo>
                    <a:pt x="2095" y="206"/>
                  </a:lnTo>
                  <a:lnTo>
                    <a:pt x="2095" y="253"/>
                  </a:lnTo>
                  <a:lnTo>
                    <a:pt x="2035" y="253"/>
                  </a:lnTo>
                  <a:lnTo>
                    <a:pt x="2035" y="303"/>
                  </a:lnTo>
                  <a:lnTo>
                    <a:pt x="1735" y="303"/>
                  </a:lnTo>
                  <a:lnTo>
                    <a:pt x="1735" y="348"/>
                  </a:lnTo>
                  <a:lnTo>
                    <a:pt x="1659" y="348"/>
                  </a:lnTo>
                  <a:lnTo>
                    <a:pt x="1659" y="397"/>
                  </a:lnTo>
                  <a:lnTo>
                    <a:pt x="1604" y="397"/>
                  </a:lnTo>
                  <a:lnTo>
                    <a:pt x="1604" y="443"/>
                  </a:lnTo>
                  <a:lnTo>
                    <a:pt x="1482" y="443"/>
                  </a:lnTo>
                  <a:lnTo>
                    <a:pt x="1482" y="487"/>
                  </a:lnTo>
                  <a:lnTo>
                    <a:pt x="1337" y="487"/>
                  </a:lnTo>
                  <a:lnTo>
                    <a:pt x="1337" y="532"/>
                  </a:lnTo>
                  <a:lnTo>
                    <a:pt x="1258" y="532"/>
                  </a:lnTo>
                  <a:lnTo>
                    <a:pt x="1258" y="577"/>
                  </a:lnTo>
                  <a:lnTo>
                    <a:pt x="1039" y="577"/>
                  </a:lnTo>
                  <a:lnTo>
                    <a:pt x="1039" y="623"/>
                  </a:lnTo>
                  <a:lnTo>
                    <a:pt x="997" y="623"/>
                  </a:lnTo>
                  <a:lnTo>
                    <a:pt x="997" y="670"/>
                  </a:lnTo>
                  <a:lnTo>
                    <a:pt x="939" y="670"/>
                  </a:lnTo>
                  <a:lnTo>
                    <a:pt x="939" y="712"/>
                  </a:lnTo>
                  <a:lnTo>
                    <a:pt x="850" y="712"/>
                  </a:lnTo>
                  <a:lnTo>
                    <a:pt x="850" y="756"/>
                  </a:lnTo>
                  <a:lnTo>
                    <a:pt x="838" y="756"/>
                  </a:lnTo>
                  <a:lnTo>
                    <a:pt x="838" y="797"/>
                  </a:lnTo>
                  <a:lnTo>
                    <a:pt x="825" y="797"/>
                  </a:lnTo>
                  <a:lnTo>
                    <a:pt x="825" y="839"/>
                  </a:lnTo>
                  <a:lnTo>
                    <a:pt x="732" y="839"/>
                  </a:lnTo>
                  <a:lnTo>
                    <a:pt x="732" y="928"/>
                  </a:lnTo>
                  <a:lnTo>
                    <a:pt x="725" y="928"/>
                  </a:lnTo>
                  <a:lnTo>
                    <a:pt x="725" y="1016"/>
                  </a:lnTo>
                  <a:lnTo>
                    <a:pt x="579" y="1016"/>
                  </a:lnTo>
                  <a:lnTo>
                    <a:pt x="579" y="1060"/>
                  </a:lnTo>
                  <a:lnTo>
                    <a:pt x="512" y="1060"/>
                  </a:lnTo>
                  <a:lnTo>
                    <a:pt x="512" y="1102"/>
                  </a:lnTo>
                  <a:lnTo>
                    <a:pt x="235" y="1102"/>
                  </a:lnTo>
                  <a:lnTo>
                    <a:pt x="235" y="1144"/>
                  </a:lnTo>
                  <a:lnTo>
                    <a:pt x="66" y="1144"/>
                  </a:lnTo>
                  <a:lnTo>
                    <a:pt x="66" y="1149"/>
                  </a:lnTo>
                  <a:lnTo>
                    <a:pt x="47" y="1149"/>
                  </a:lnTo>
                  <a:lnTo>
                    <a:pt x="47" y="1165"/>
                  </a:lnTo>
                  <a:lnTo>
                    <a:pt x="0" y="1165"/>
                  </a:lnTo>
                  <a:lnTo>
                    <a:pt x="0" y="1185"/>
                  </a:lnTo>
                </a:path>
              </a:pathLst>
            </a:custGeom>
            <a:noFill/>
            <a:ln w="19050" cap="flat">
              <a:solidFill>
                <a:srgbClr val="005DA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AT"/>
            </a:p>
          </p:txBody>
        </p:sp>
        <p:sp>
          <p:nvSpPr>
            <p:cNvPr id="67618" name="Freeform 32">
              <a:extLst>
                <a:ext uri="{FF2B5EF4-FFF2-40B4-BE49-F238E27FC236}">
                  <a16:creationId xmlns:a16="http://schemas.microsoft.com/office/drawing/2014/main" id="{27DD6196-7E6F-4C94-99D5-77A629C2E180}"/>
                </a:ext>
              </a:extLst>
            </p:cNvPr>
            <p:cNvSpPr>
              <a:spLocks/>
            </p:cNvSpPr>
            <p:nvPr/>
          </p:nvSpPr>
          <p:spPr bwMode="auto">
            <a:xfrm>
              <a:off x="1393" y="2814"/>
              <a:ext cx="3242" cy="462"/>
            </a:xfrm>
            <a:custGeom>
              <a:avLst/>
              <a:gdLst>
                <a:gd name="T0" fmla="*/ 3242 w 3242"/>
                <a:gd name="T1" fmla="*/ 0 h 462"/>
                <a:gd name="T2" fmla="*/ 3042 w 3242"/>
                <a:gd name="T3" fmla="*/ 0 h 462"/>
                <a:gd name="T4" fmla="*/ 3042 w 3242"/>
                <a:gd name="T5" fmla="*/ 51 h 462"/>
                <a:gd name="T6" fmla="*/ 2969 w 3242"/>
                <a:gd name="T7" fmla="*/ 51 h 462"/>
                <a:gd name="T8" fmla="*/ 2969 w 3242"/>
                <a:gd name="T9" fmla="*/ 100 h 462"/>
                <a:gd name="T10" fmla="*/ 2719 w 3242"/>
                <a:gd name="T11" fmla="*/ 100 h 462"/>
                <a:gd name="T12" fmla="*/ 2719 w 3242"/>
                <a:gd name="T13" fmla="*/ 151 h 462"/>
                <a:gd name="T14" fmla="*/ 2598 w 3242"/>
                <a:gd name="T15" fmla="*/ 151 h 462"/>
                <a:gd name="T16" fmla="*/ 2598 w 3242"/>
                <a:gd name="T17" fmla="*/ 199 h 462"/>
                <a:gd name="T18" fmla="*/ 1694 w 3242"/>
                <a:gd name="T19" fmla="*/ 199 h 462"/>
                <a:gd name="T20" fmla="*/ 1694 w 3242"/>
                <a:gd name="T21" fmla="*/ 244 h 462"/>
                <a:gd name="T22" fmla="*/ 1404 w 3242"/>
                <a:gd name="T23" fmla="*/ 244 h 462"/>
                <a:gd name="T24" fmla="*/ 1404 w 3242"/>
                <a:gd name="T25" fmla="*/ 289 h 462"/>
                <a:gd name="T26" fmla="*/ 1033 w 3242"/>
                <a:gd name="T27" fmla="*/ 289 h 462"/>
                <a:gd name="T28" fmla="*/ 1033 w 3242"/>
                <a:gd name="T29" fmla="*/ 335 h 462"/>
                <a:gd name="T30" fmla="*/ 312 w 3242"/>
                <a:gd name="T31" fmla="*/ 335 h 462"/>
                <a:gd name="T32" fmla="*/ 312 w 3242"/>
                <a:gd name="T33" fmla="*/ 377 h 462"/>
                <a:gd name="T34" fmla="*/ 110 w 3242"/>
                <a:gd name="T35" fmla="*/ 377 h 462"/>
                <a:gd name="T36" fmla="*/ 110 w 3242"/>
                <a:gd name="T37" fmla="*/ 419 h 462"/>
                <a:gd name="T38" fmla="*/ 0 w 3242"/>
                <a:gd name="T39" fmla="*/ 419 h 462"/>
                <a:gd name="T40" fmla="*/ 0 w 3242"/>
                <a:gd name="T41" fmla="*/ 462 h 4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42"/>
                <a:gd name="T64" fmla="*/ 0 h 462"/>
                <a:gd name="T65" fmla="*/ 3242 w 3242"/>
                <a:gd name="T66" fmla="*/ 462 h 4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42" h="462">
                  <a:moveTo>
                    <a:pt x="3242" y="0"/>
                  </a:moveTo>
                  <a:lnTo>
                    <a:pt x="3042" y="0"/>
                  </a:lnTo>
                  <a:lnTo>
                    <a:pt x="3042" y="51"/>
                  </a:lnTo>
                  <a:lnTo>
                    <a:pt x="2969" y="51"/>
                  </a:lnTo>
                  <a:lnTo>
                    <a:pt x="2969" y="100"/>
                  </a:lnTo>
                  <a:lnTo>
                    <a:pt x="2719" y="100"/>
                  </a:lnTo>
                  <a:lnTo>
                    <a:pt x="2719" y="151"/>
                  </a:lnTo>
                  <a:lnTo>
                    <a:pt x="2598" y="151"/>
                  </a:lnTo>
                  <a:lnTo>
                    <a:pt x="2598" y="199"/>
                  </a:lnTo>
                  <a:lnTo>
                    <a:pt x="1694" y="199"/>
                  </a:lnTo>
                  <a:lnTo>
                    <a:pt x="1694" y="244"/>
                  </a:lnTo>
                  <a:lnTo>
                    <a:pt x="1404" y="244"/>
                  </a:lnTo>
                  <a:lnTo>
                    <a:pt x="1404" y="289"/>
                  </a:lnTo>
                  <a:lnTo>
                    <a:pt x="1033" y="289"/>
                  </a:lnTo>
                  <a:lnTo>
                    <a:pt x="1033" y="335"/>
                  </a:lnTo>
                  <a:lnTo>
                    <a:pt x="312" y="335"/>
                  </a:lnTo>
                  <a:lnTo>
                    <a:pt x="312" y="377"/>
                  </a:lnTo>
                  <a:lnTo>
                    <a:pt x="110" y="377"/>
                  </a:lnTo>
                  <a:lnTo>
                    <a:pt x="110" y="419"/>
                  </a:lnTo>
                  <a:lnTo>
                    <a:pt x="0" y="419"/>
                  </a:lnTo>
                  <a:lnTo>
                    <a:pt x="0" y="462"/>
                  </a:lnTo>
                </a:path>
              </a:pathLst>
            </a:custGeom>
            <a:noFill/>
            <a:ln w="19050" cap="flat">
              <a:solidFill>
                <a:srgbClr val="00AF5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AT"/>
            </a:p>
          </p:txBody>
        </p:sp>
        <p:sp>
          <p:nvSpPr>
            <p:cNvPr id="67619" name="Rectangle 33">
              <a:extLst>
                <a:ext uri="{FF2B5EF4-FFF2-40B4-BE49-F238E27FC236}">
                  <a16:creationId xmlns:a16="http://schemas.microsoft.com/office/drawing/2014/main" id="{FF3069BB-6422-4A3E-9860-068871F11A1D}"/>
                </a:ext>
              </a:extLst>
            </p:cNvPr>
            <p:cNvSpPr>
              <a:spLocks noChangeArrowheads="1"/>
            </p:cNvSpPr>
            <p:nvPr/>
          </p:nvSpPr>
          <p:spPr bwMode="auto">
            <a:xfrm>
              <a:off x="4338" y="1192"/>
              <a:ext cx="68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800">
                  <a:solidFill>
                    <a:srgbClr val="000000"/>
                  </a:solidFill>
                  <a:latin typeface="Arial Narrow" panose="020B0606020202030204" pitchFamily="34" charset="0"/>
                </a:rPr>
                <a:t>RRR = 62%*</a:t>
              </a:r>
              <a:endParaRPr lang="de-DE" altLang="de-DE" sz="1800">
                <a:solidFill>
                  <a:srgbClr val="FFFFFF"/>
                </a:solidFill>
              </a:endParaRPr>
            </a:p>
            <a:p>
              <a:pPr eaLnBrk="1" hangingPunct="1">
                <a:lnSpc>
                  <a:spcPct val="100000"/>
                </a:lnSpc>
                <a:spcBef>
                  <a:spcPct val="0"/>
                </a:spcBef>
                <a:buClrTx/>
                <a:buFontTx/>
                <a:buNone/>
              </a:pPr>
              <a:endParaRPr lang="de-DE" altLang="de-DE" sz="1800"/>
            </a:p>
          </p:txBody>
        </p:sp>
        <p:sp>
          <p:nvSpPr>
            <p:cNvPr id="67620" name="Line 34">
              <a:extLst>
                <a:ext uri="{FF2B5EF4-FFF2-40B4-BE49-F238E27FC236}">
                  <a16:creationId xmlns:a16="http://schemas.microsoft.com/office/drawing/2014/main" id="{E5564D4F-5D72-4AC8-BF29-F71CFFA63E58}"/>
                </a:ext>
              </a:extLst>
            </p:cNvPr>
            <p:cNvSpPr>
              <a:spLocks noChangeShapeType="1"/>
            </p:cNvSpPr>
            <p:nvPr/>
          </p:nvSpPr>
          <p:spPr bwMode="auto">
            <a:xfrm>
              <a:off x="2426" y="2356"/>
              <a:ext cx="1" cy="628"/>
            </a:xfrm>
            <a:prstGeom prst="line">
              <a:avLst/>
            </a:prstGeom>
            <a:noFill/>
            <a:ln w="12700" cap="sq">
              <a:solidFill>
                <a:srgbClr val="005DAA"/>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7621" name="Line 35">
              <a:extLst>
                <a:ext uri="{FF2B5EF4-FFF2-40B4-BE49-F238E27FC236}">
                  <a16:creationId xmlns:a16="http://schemas.microsoft.com/office/drawing/2014/main" id="{568919A2-73C2-4597-B140-AFCFC716DF05}"/>
                </a:ext>
              </a:extLst>
            </p:cNvPr>
            <p:cNvSpPr>
              <a:spLocks noChangeShapeType="1"/>
            </p:cNvSpPr>
            <p:nvPr/>
          </p:nvSpPr>
          <p:spPr bwMode="auto">
            <a:xfrm>
              <a:off x="2387" y="2984"/>
              <a:ext cx="77" cy="1"/>
            </a:xfrm>
            <a:prstGeom prst="line">
              <a:avLst/>
            </a:prstGeom>
            <a:noFill/>
            <a:ln w="12700" cap="sq">
              <a:solidFill>
                <a:srgbClr val="005DAA"/>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7622" name="Line 36">
              <a:extLst>
                <a:ext uri="{FF2B5EF4-FFF2-40B4-BE49-F238E27FC236}">
                  <a16:creationId xmlns:a16="http://schemas.microsoft.com/office/drawing/2014/main" id="{342A8369-64F5-41FA-BF40-D6DEB081F1E4}"/>
                </a:ext>
              </a:extLst>
            </p:cNvPr>
            <p:cNvSpPr>
              <a:spLocks noChangeShapeType="1"/>
            </p:cNvSpPr>
            <p:nvPr/>
          </p:nvSpPr>
          <p:spPr bwMode="auto">
            <a:xfrm flipH="1">
              <a:off x="2387" y="2357"/>
              <a:ext cx="77" cy="1"/>
            </a:xfrm>
            <a:prstGeom prst="line">
              <a:avLst/>
            </a:prstGeom>
            <a:noFill/>
            <a:ln w="12700" cap="sq">
              <a:solidFill>
                <a:srgbClr val="005DAA"/>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7623" name="Line 37">
              <a:extLst>
                <a:ext uri="{FF2B5EF4-FFF2-40B4-BE49-F238E27FC236}">
                  <a16:creationId xmlns:a16="http://schemas.microsoft.com/office/drawing/2014/main" id="{F6AF0765-1F15-49CA-A9A0-2921126302DB}"/>
                </a:ext>
              </a:extLst>
            </p:cNvPr>
            <p:cNvSpPr>
              <a:spLocks noChangeShapeType="1"/>
            </p:cNvSpPr>
            <p:nvPr/>
          </p:nvSpPr>
          <p:spPr bwMode="auto">
            <a:xfrm>
              <a:off x="4631" y="1644"/>
              <a:ext cx="1" cy="898"/>
            </a:xfrm>
            <a:prstGeom prst="line">
              <a:avLst/>
            </a:prstGeom>
            <a:noFill/>
            <a:ln w="12700">
              <a:solidFill>
                <a:srgbClr val="005DAA"/>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7624" name="Line 38">
              <a:extLst>
                <a:ext uri="{FF2B5EF4-FFF2-40B4-BE49-F238E27FC236}">
                  <a16:creationId xmlns:a16="http://schemas.microsoft.com/office/drawing/2014/main" id="{F23D8213-06AA-40BD-AFF2-31CA3FE0C8F5}"/>
                </a:ext>
              </a:extLst>
            </p:cNvPr>
            <p:cNvSpPr>
              <a:spLocks noChangeShapeType="1"/>
            </p:cNvSpPr>
            <p:nvPr/>
          </p:nvSpPr>
          <p:spPr bwMode="auto">
            <a:xfrm>
              <a:off x="4593" y="2544"/>
              <a:ext cx="77" cy="1"/>
            </a:xfrm>
            <a:prstGeom prst="line">
              <a:avLst/>
            </a:prstGeom>
            <a:noFill/>
            <a:ln w="12700" cap="sq">
              <a:solidFill>
                <a:srgbClr val="005DAA"/>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7625" name="Line 39">
              <a:extLst>
                <a:ext uri="{FF2B5EF4-FFF2-40B4-BE49-F238E27FC236}">
                  <a16:creationId xmlns:a16="http://schemas.microsoft.com/office/drawing/2014/main" id="{03A6BA33-F0B2-49C4-9E73-112F722ABB9D}"/>
                </a:ext>
              </a:extLst>
            </p:cNvPr>
            <p:cNvSpPr>
              <a:spLocks noChangeShapeType="1"/>
            </p:cNvSpPr>
            <p:nvPr/>
          </p:nvSpPr>
          <p:spPr bwMode="auto">
            <a:xfrm flipH="1">
              <a:off x="4593" y="1644"/>
              <a:ext cx="77" cy="1"/>
            </a:xfrm>
            <a:prstGeom prst="line">
              <a:avLst/>
            </a:prstGeom>
            <a:noFill/>
            <a:ln w="12700" cap="sq">
              <a:solidFill>
                <a:srgbClr val="005DAA"/>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7626" name="Line 40">
              <a:extLst>
                <a:ext uri="{FF2B5EF4-FFF2-40B4-BE49-F238E27FC236}">
                  <a16:creationId xmlns:a16="http://schemas.microsoft.com/office/drawing/2014/main" id="{8593D273-CAF6-4D52-87F6-3D249D1C3B8C}"/>
                </a:ext>
              </a:extLst>
            </p:cNvPr>
            <p:cNvSpPr>
              <a:spLocks noChangeShapeType="1"/>
            </p:cNvSpPr>
            <p:nvPr/>
          </p:nvSpPr>
          <p:spPr bwMode="auto">
            <a:xfrm>
              <a:off x="3492" y="2704"/>
              <a:ext cx="76" cy="1"/>
            </a:xfrm>
            <a:prstGeom prst="line">
              <a:avLst/>
            </a:prstGeom>
            <a:noFill/>
            <a:ln w="12700" cap="sq">
              <a:solidFill>
                <a:srgbClr val="005DAA"/>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7627" name="Line 41">
              <a:extLst>
                <a:ext uri="{FF2B5EF4-FFF2-40B4-BE49-F238E27FC236}">
                  <a16:creationId xmlns:a16="http://schemas.microsoft.com/office/drawing/2014/main" id="{A15411E7-33A4-4BDF-B61A-08225A634D35}"/>
                </a:ext>
              </a:extLst>
            </p:cNvPr>
            <p:cNvSpPr>
              <a:spLocks noChangeShapeType="1"/>
            </p:cNvSpPr>
            <p:nvPr/>
          </p:nvSpPr>
          <p:spPr bwMode="auto">
            <a:xfrm flipH="1">
              <a:off x="3492" y="1892"/>
              <a:ext cx="76" cy="1"/>
            </a:xfrm>
            <a:prstGeom prst="line">
              <a:avLst/>
            </a:prstGeom>
            <a:noFill/>
            <a:ln w="12700" cap="sq">
              <a:solidFill>
                <a:srgbClr val="005DAA"/>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7628" name="Line 42">
              <a:extLst>
                <a:ext uri="{FF2B5EF4-FFF2-40B4-BE49-F238E27FC236}">
                  <a16:creationId xmlns:a16="http://schemas.microsoft.com/office/drawing/2014/main" id="{68F4D364-143A-4473-B080-75E7AC0D24CC}"/>
                </a:ext>
              </a:extLst>
            </p:cNvPr>
            <p:cNvSpPr>
              <a:spLocks noChangeShapeType="1"/>
            </p:cNvSpPr>
            <p:nvPr/>
          </p:nvSpPr>
          <p:spPr bwMode="auto">
            <a:xfrm>
              <a:off x="3529" y="1894"/>
              <a:ext cx="1" cy="810"/>
            </a:xfrm>
            <a:prstGeom prst="line">
              <a:avLst/>
            </a:prstGeom>
            <a:noFill/>
            <a:ln w="12700" cap="sq">
              <a:solidFill>
                <a:srgbClr val="005DAA"/>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7629" name="Line 43">
              <a:extLst>
                <a:ext uri="{FF2B5EF4-FFF2-40B4-BE49-F238E27FC236}">
                  <a16:creationId xmlns:a16="http://schemas.microsoft.com/office/drawing/2014/main" id="{33400530-07E8-480C-91EB-BD28F7077AD1}"/>
                </a:ext>
              </a:extLst>
            </p:cNvPr>
            <p:cNvSpPr>
              <a:spLocks noChangeShapeType="1"/>
            </p:cNvSpPr>
            <p:nvPr/>
          </p:nvSpPr>
          <p:spPr bwMode="auto">
            <a:xfrm>
              <a:off x="2426" y="2940"/>
              <a:ext cx="1" cy="329"/>
            </a:xfrm>
            <a:prstGeom prst="line">
              <a:avLst/>
            </a:prstGeom>
            <a:noFill/>
            <a:ln w="12700" cap="sq">
              <a:solidFill>
                <a:srgbClr val="00AF59"/>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7630" name="Line 44">
              <a:extLst>
                <a:ext uri="{FF2B5EF4-FFF2-40B4-BE49-F238E27FC236}">
                  <a16:creationId xmlns:a16="http://schemas.microsoft.com/office/drawing/2014/main" id="{27FD8777-5369-4B02-A693-B38B16EAFD7E}"/>
                </a:ext>
              </a:extLst>
            </p:cNvPr>
            <p:cNvSpPr>
              <a:spLocks noChangeShapeType="1"/>
            </p:cNvSpPr>
            <p:nvPr/>
          </p:nvSpPr>
          <p:spPr bwMode="auto">
            <a:xfrm>
              <a:off x="2387" y="3271"/>
              <a:ext cx="77" cy="1"/>
            </a:xfrm>
            <a:prstGeom prst="line">
              <a:avLst/>
            </a:prstGeom>
            <a:noFill/>
            <a:ln w="12700" cap="sq">
              <a:solidFill>
                <a:srgbClr val="00AF59"/>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7631" name="Line 45">
              <a:extLst>
                <a:ext uri="{FF2B5EF4-FFF2-40B4-BE49-F238E27FC236}">
                  <a16:creationId xmlns:a16="http://schemas.microsoft.com/office/drawing/2014/main" id="{B8C45543-8757-45B7-81BE-52D7E04C9AE8}"/>
                </a:ext>
              </a:extLst>
            </p:cNvPr>
            <p:cNvSpPr>
              <a:spLocks noChangeShapeType="1"/>
            </p:cNvSpPr>
            <p:nvPr/>
          </p:nvSpPr>
          <p:spPr bwMode="auto">
            <a:xfrm flipH="1">
              <a:off x="2387" y="2939"/>
              <a:ext cx="77" cy="1"/>
            </a:xfrm>
            <a:prstGeom prst="line">
              <a:avLst/>
            </a:prstGeom>
            <a:noFill/>
            <a:ln w="12700" cap="sq">
              <a:solidFill>
                <a:srgbClr val="00AF59"/>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7632" name="Line 46">
              <a:extLst>
                <a:ext uri="{FF2B5EF4-FFF2-40B4-BE49-F238E27FC236}">
                  <a16:creationId xmlns:a16="http://schemas.microsoft.com/office/drawing/2014/main" id="{9E46C61A-AA4C-4154-9D24-6A7E03D4B8FA}"/>
                </a:ext>
              </a:extLst>
            </p:cNvPr>
            <p:cNvSpPr>
              <a:spLocks noChangeShapeType="1"/>
            </p:cNvSpPr>
            <p:nvPr/>
          </p:nvSpPr>
          <p:spPr bwMode="auto">
            <a:xfrm>
              <a:off x="4631" y="2529"/>
              <a:ext cx="1" cy="15"/>
            </a:xfrm>
            <a:prstGeom prst="line">
              <a:avLst/>
            </a:prstGeom>
            <a:noFill/>
            <a:ln w="12700" cap="sq">
              <a:solidFill>
                <a:srgbClr val="00AF59"/>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7633" name="Line 47">
              <a:extLst>
                <a:ext uri="{FF2B5EF4-FFF2-40B4-BE49-F238E27FC236}">
                  <a16:creationId xmlns:a16="http://schemas.microsoft.com/office/drawing/2014/main" id="{721FDDEE-9B2A-4A05-A39D-911627756D41}"/>
                </a:ext>
              </a:extLst>
            </p:cNvPr>
            <p:cNvSpPr>
              <a:spLocks noChangeShapeType="1"/>
            </p:cNvSpPr>
            <p:nvPr/>
          </p:nvSpPr>
          <p:spPr bwMode="auto">
            <a:xfrm>
              <a:off x="4593" y="3099"/>
              <a:ext cx="77" cy="1"/>
            </a:xfrm>
            <a:prstGeom prst="line">
              <a:avLst/>
            </a:prstGeom>
            <a:noFill/>
            <a:ln w="12700" cap="sq">
              <a:solidFill>
                <a:srgbClr val="00AF59"/>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7634" name="Line 48">
              <a:extLst>
                <a:ext uri="{FF2B5EF4-FFF2-40B4-BE49-F238E27FC236}">
                  <a16:creationId xmlns:a16="http://schemas.microsoft.com/office/drawing/2014/main" id="{BE04BB6C-B81E-448A-BD51-2D72902F4F8D}"/>
                </a:ext>
              </a:extLst>
            </p:cNvPr>
            <p:cNvSpPr>
              <a:spLocks noChangeShapeType="1"/>
            </p:cNvSpPr>
            <p:nvPr/>
          </p:nvSpPr>
          <p:spPr bwMode="auto">
            <a:xfrm flipH="1">
              <a:off x="4593" y="2529"/>
              <a:ext cx="77" cy="1"/>
            </a:xfrm>
            <a:prstGeom prst="line">
              <a:avLst/>
            </a:prstGeom>
            <a:noFill/>
            <a:ln w="12700" cap="sq">
              <a:solidFill>
                <a:srgbClr val="00AF59"/>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7635" name="Line 49">
              <a:extLst>
                <a:ext uri="{FF2B5EF4-FFF2-40B4-BE49-F238E27FC236}">
                  <a16:creationId xmlns:a16="http://schemas.microsoft.com/office/drawing/2014/main" id="{549922F3-403E-4F6F-B0ED-6938ECD43B14}"/>
                </a:ext>
              </a:extLst>
            </p:cNvPr>
            <p:cNvSpPr>
              <a:spLocks noChangeShapeType="1"/>
            </p:cNvSpPr>
            <p:nvPr/>
          </p:nvSpPr>
          <p:spPr bwMode="auto">
            <a:xfrm>
              <a:off x="4631" y="2529"/>
              <a:ext cx="1" cy="569"/>
            </a:xfrm>
            <a:prstGeom prst="line">
              <a:avLst/>
            </a:prstGeom>
            <a:noFill/>
            <a:ln w="12700">
              <a:solidFill>
                <a:srgbClr val="00AF59"/>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7636" name="Line 50">
              <a:extLst>
                <a:ext uri="{FF2B5EF4-FFF2-40B4-BE49-F238E27FC236}">
                  <a16:creationId xmlns:a16="http://schemas.microsoft.com/office/drawing/2014/main" id="{2F620BE2-DA0D-49EA-8664-17E864CDFF70}"/>
                </a:ext>
              </a:extLst>
            </p:cNvPr>
            <p:cNvSpPr>
              <a:spLocks noChangeShapeType="1"/>
            </p:cNvSpPr>
            <p:nvPr/>
          </p:nvSpPr>
          <p:spPr bwMode="auto">
            <a:xfrm>
              <a:off x="3492" y="3222"/>
              <a:ext cx="76" cy="1"/>
            </a:xfrm>
            <a:prstGeom prst="line">
              <a:avLst/>
            </a:prstGeom>
            <a:noFill/>
            <a:ln w="12700" cap="sq">
              <a:solidFill>
                <a:srgbClr val="00AF59"/>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7637" name="Line 51">
              <a:extLst>
                <a:ext uri="{FF2B5EF4-FFF2-40B4-BE49-F238E27FC236}">
                  <a16:creationId xmlns:a16="http://schemas.microsoft.com/office/drawing/2014/main" id="{2C9E6CD0-64FA-4F0F-8858-872B7088E01F}"/>
                </a:ext>
              </a:extLst>
            </p:cNvPr>
            <p:cNvSpPr>
              <a:spLocks noChangeShapeType="1"/>
            </p:cNvSpPr>
            <p:nvPr/>
          </p:nvSpPr>
          <p:spPr bwMode="auto">
            <a:xfrm flipH="1">
              <a:off x="3492" y="2804"/>
              <a:ext cx="76" cy="1"/>
            </a:xfrm>
            <a:prstGeom prst="line">
              <a:avLst/>
            </a:prstGeom>
            <a:noFill/>
            <a:ln w="12700" cap="sq">
              <a:solidFill>
                <a:srgbClr val="00AF59"/>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7638" name="Line 52">
              <a:extLst>
                <a:ext uri="{FF2B5EF4-FFF2-40B4-BE49-F238E27FC236}">
                  <a16:creationId xmlns:a16="http://schemas.microsoft.com/office/drawing/2014/main" id="{02A202B9-FD91-43E2-B28B-F2092AA018C6}"/>
                </a:ext>
              </a:extLst>
            </p:cNvPr>
            <p:cNvSpPr>
              <a:spLocks noChangeShapeType="1"/>
            </p:cNvSpPr>
            <p:nvPr/>
          </p:nvSpPr>
          <p:spPr bwMode="auto">
            <a:xfrm>
              <a:off x="3530" y="2804"/>
              <a:ext cx="1" cy="417"/>
            </a:xfrm>
            <a:prstGeom prst="line">
              <a:avLst/>
            </a:prstGeom>
            <a:noFill/>
            <a:ln w="12700">
              <a:solidFill>
                <a:srgbClr val="00AF59"/>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7639" name="Rectangle 53">
              <a:extLst>
                <a:ext uri="{FF2B5EF4-FFF2-40B4-BE49-F238E27FC236}">
                  <a16:creationId xmlns:a16="http://schemas.microsoft.com/office/drawing/2014/main" id="{3BE2A743-0911-414B-82AE-A7CEF9019B00}"/>
                </a:ext>
              </a:extLst>
            </p:cNvPr>
            <p:cNvSpPr>
              <a:spLocks noChangeArrowheads="1"/>
            </p:cNvSpPr>
            <p:nvPr/>
          </p:nvSpPr>
          <p:spPr bwMode="auto">
            <a:xfrm>
              <a:off x="1679" y="1218"/>
              <a:ext cx="90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800">
                  <a:solidFill>
                    <a:srgbClr val="000000"/>
                  </a:solidFill>
                  <a:latin typeface="Arial Narrow" panose="020B0606020202030204" pitchFamily="34" charset="0"/>
                </a:rPr>
                <a:t>Placebo (N = 1236)</a:t>
              </a:r>
              <a:endParaRPr lang="de-DE" altLang="de-DE" sz="1800">
                <a:solidFill>
                  <a:srgbClr val="FFFFFF"/>
                </a:solidFill>
              </a:endParaRPr>
            </a:p>
            <a:p>
              <a:pPr eaLnBrk="1" hangingPunct="1">
                <a:lnSpc>
                  <a:spcPct val="100000"/>
                </a:lnSpc>
                <a:spcBef>
                  <a:spcPct val="0"/>
                </a:spcBef>
                <a:buClrTx/>
                <a:buFontTx/>
                <a:buNone/>
              </a:pPr>
              <a:endParaRPr lang="de-DE" altLang="de-DE" sz="1800"/>
            </a:p>
          </p:txBody>
        </p:sp>
        <p:sp>
          <p:nvSpPr>
            <p:cNvPr id="67640" name="Rectangle 54">
              <a:extLst>
                <a:ext uri="{FF2B5EF4-FFF2-40B4-BE49-F238E27FC236}">
                  <a16:creationId xmlns:a16="http://schemas.microsoft.com/office/drawing/2014/main" id="{014814FA-0AB7-4388-BC9A-8CDF0CB87509}"/>
                </a:ext>
              </a:extLst>
            </p:cNvPr>
            <p:cNvSpPr>
              <a:spLocks noChangeArrowheads="1"/>
            </p:cNvSpPr>
            <p:nvPr/>
          </p:nvSpPr>
          <p:spPr bwMode="auto">
            <a:xfrm>
              <a:off x="1674" y="1384"/>
              <a:ext cx="123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800">
                  <a:solidFill>
                    <a:srgbClr val="000000"/>
                  </a:solidFill>
                  <a:latin typeface="Arial Narrow" panose="020B0606020202030204" pitchFamily="34" charset="0"/>
                </a:rPr>
                <a:t>Denosumab (N = 1235)</a:t>
              </a:r>
              <a:endParaRPr lang="de-DE" altLang="de-DE" sz="1800">
                <a:solidFill>
                  <a:srgbClr val="FFFFFF"/>
                </a:solidFill>
              </a:endParaRPr>
            </a:p>
            <a:p>
              <a:pPr eaLnBrk="1" hangingPunct="1">
                <a:lnSpc>
                  <a:spcPct val="100000"/>
                </a:lnSpc>
                <a:spcBef>
                  <a:spcPct val="0"/>
                </a:spcBef>
                <a:buClrTx/>
                <a:buFontTx/>
                <a:buNone/>
              </a:pPr>
              <a:endParaRPr lang="de-DE" altLang="de-DE" sz="1800"/>
            </a:p>
          </p:txBody>
        </p:sp>
        <p:sp>
          <p:nvSpPr>
            <p:cNvPr id="67641" name="Freeform 55">
              <a:extLst>
                <a:ext uri="{FF2B5EF4-FFF2-40B4-BE49-F238E27FC236}">
                  <a16:creationId xmlns:a16="http://schemas.microsoft.com/office/drawing/2014/main" id="{74289A08-5F93-4C40-A6BB-1F2FCCA94910}"/>
                </a:ext>
              </a:extLst>
            </p:cNvPr>
            <p:cNvSpPr>
              <a:spLocks/>
            </p:cNvSpPr>
            <p:nvPr/>
          </p:nvSpPr>
          <p:spPr bwMode="auto">
            <a:xfrm>
              <a:off x="1475" y="1465"/>
              <a:ext cx="139" cy="1"/>
            </a:xfrm>
            <a:custGeom>
              <a:avLst/>
              <a:gdLst>
                <a:gd name="T0" fmla="*/ 0 w 139"/>
                <a:gd name="T1" fmla="*/ 0 h 1"/>
                <a:gd name="T2" fmla="*/ 139 w 139"/>
                <a:gd name="T3" fmla="*/ 0 h 1"/>
                <a:gd name="T4" fmla="*/ 139 w 139"/>
                <a:gd name="T5" fmla="*/ 0 h 1"/>
                <a:gd name="T6" fmla="*/ 0 w 139"/>
                <a:gd name="T7" fmla="*/ 0 h 1"/>
                <a:gd name="T8" fmla="*/ 0 w 139"/>
                <a:gd name="T9" fmla="*/ 0 h 1"/>
                <a:gd name="T10" fmla="*/ 0 w 139"/>
                <a:gd name="T11" fmla="*/ 0 h 1"/>
                <a:gd name="T12" fmla="*/ 0 60000 65536"/>
                <a:gd name="T13" fmla="*/ 0 60000 65536"/>
                <a:gd name="T14" fmla="*/ 0 60000 65536"/>
                <a:gd name="T15" fmla="*/ 0 60000 65536"/>
                <a:gd name="T16" fmla="*/ 0 60000 65536"/>
                <a:gd name="T17" fmla="*/ 0 60000 65536"/>
                <a:gd name="T18" fmla="*/ 0 w 139"/>
                <a:gd name="T19" fmla="*/ 0 h 1"/>
                <a:gd name="T20" fmla="*/ 139 w 139"/>
                <a:gd name="T21" fmla="*/ 1 h 1"/>
              </a:gdLst>
              <a:ahLst/>
              <a:cxnLst>
                <a:cxn ang="T12">
                  <a:pos x="T0" y="T1"/>
                </a:cxn>
                <a:cxn ang="T13">
                  <a:pos x="T2" y="T3"/>
                </a:cxn>
                <a:cxn ang="T14">
                  <a:pos x="T4" y="T5"/>
                </a:cxn>
                <a:cxn ang="T15">
                  <a:pos x="T6" y="T7"/>
                </a:cxn>
                <a:cxn ang="T16">
                  <a:pos x="T8" y="T9"/>
                </a:cxn>
                <a:cxn ang="T17">
                  <a:pos x="T10" y="T11"/>
                </a:cxn>
              </a:cxnLst>
              <a:rect l="T18" t="T19" r="T20" b="T21"/>
              <a:pathLst>
                <a:path w="139" h="1">
                  <a:moveTo>
                    <a:pt x="0" y="0"/>
                  </a:moveTo>
                  <a:lnTo>
                    <a:pt x="139" y="0"/>
                  </a:lnTo>
                  <a:lnTo>
                    <a:pt x="0" y="0"/>
                  </a:lnTo>
                  <a:close/>
                </a:path>
              </a:pathLst>
            </a:custGeom>
            <a:noFill/>
            <a:ln w="19050" cap="sq">
              <a:solidFill>
                <a:srgbClr val="00AF5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AT"/>
            </a:p>
          </p:txBody>
        </p:sp>
        <p:sp>
          <p:nvSpPr>
            <p:cNvPr id="67642" name="Freeform 56">
              <a:extLst>
                <a:ext uri="{FF2B5EF4-FFF2-40B4-BE49-F238E27FC236}">
                  <a16:creationId xmlns:a16="http://schemas.microsoft.com/office/drawing/2014/main" id="{DBA122C7-3390-4112-8E40-0351D2A30CEF}"/>
                </a:ext>
              </a:extLst>
            </p:cNvPr>
            <p:cNvSpPr>
              <a:spLocks/>
            </p:cNvSpPr>
            <p:nvPr/>
          </p:nvSpPr>
          <p:spPr bwMode="auto">
            <a:xfrm>
              <a:off x="1481" y="1300"/>
              <a:ext cx="139" cy="1"/>
            </a:xfrm>
            <a:custGeom>
              <a:avLst/>
              <a:gdLst>
                <a:gd name="T0" fmla="*/ 0 w 139"/>
                <a:gd name="T1" fmla="*/ 0 h 1"/>
                <a:gd name="T2" fmla="*/ 139 w 139"/>
                <a:gd name="T3" fmla="*/ 0 h 1"/>
                <a:gd name="T4" fmla="*/ 139 w 139"/>
                <a:gd name="T5" fmla="*/ 0 h 1"/>
                <a:gd name="T6" fmla="*/ 0 w 139"/>
                <a:gd name="T7" fmla="*/ 0 h 1"/>
                <a:gd name="T8" fmla="*/ 0 w 139"/>
                <a:gd name="T9" fmla="*/ 0 h 1"/>
                <a:gd name="T10" fmla="*/ 0 w 139"/>
                <a:gd name="T11" fmla="*/ 0 h 1"/>
                <a:gd name="T12" fmla="*/ 0 60000 65536"/>
                <a:gd name="T13" fmla="*/ 0 60000 65536"/>
                <a:gd name="T14" fmla="*/ 0 60000 65536"/>
                <a:gd name="T15" fmla="*/ 0 60000 65536"/>
                <a:gd name="T16" fmla="*/ 0 60000 65536"/>
                <a:gd name="T17" fmla="*/ 0 60000 65536"/>
                <a:gd name="T18" fmla="*/ 0 w 139"/>
                <a:gd name="T19" fmla="*/ 0 h 1"/>
                <a:gd name="T20" fmla="*/ 139 w 139"/>
                <a:gd name="T21" fmla="*/ 1 h 1"/>
              </a:gdLst>
              <a:ahLst/>
              <a:cxnLst>
                <a:cxn ang="T12">
                  <a:pos x="T0" y="T1"/>
                </a:cxn>
                <a:cxn ang="T13">
                  <a:pos x="T2" y="T3"/>
                </a:cxn>
                <a:cxn ang="T14">
                  <a:pos x="T4" y="T5"/>
                </a:cxn>
                <a:cxn ang="T15">
                  <a:pos x="T6" y="T7"/>
                </a:cxn>
                <a:cxn ang="T16">
                  <a:pos x="T8" y="T9"/>
                </a:cxn>
                <a:cxn ang="T17">
                  <a:pos x="T10" y="T11"/>
                </a:cxn>
              </a:cxnLst>
              <a:rect l="T18" t="T19" r="T20" b="T21"/>
              <a:pathLst>
                <a:path w="139" h="1">
                  <a:moveTo>
                    <a:pt x="0" y="0"/>
                  </a:moveTo>
                  <a:lnTo>
                    <a:pt x="139" y="0"/>
                  </a:lnTo>
                  <a:lnTo>
                    <a:pt x="0" y="0"/>
                  </a:lnTo>
                  <a:close/>
                </a:path>
              </a:pathLst>
            </a:custGeom>
            <a:noFill/>
            <a:ln w="19050" cap="sq">
              <a:solidFill>
                <a:srgbClr val="005DA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AT"/>
            </a:p>
          </p:txBody>
        </p:sp>
        <p:sp>
          <p:nvSpPr>
            <p:cNvPr id="67643" name="Line 57">
              <a:extLst>
                <a:ext uri="{FF2B5EF4-FFF2-40B4-BE49-F238E27FC236}">
                  <a16:creationId xmlns:a16="http://schemas.microsoft.com/office/drawing/2014/main" id="{AE570DFB-A66A-4647-8F1B-C2C24FD04777}"/>
                </a:ext>
              </a:extLst>
            </p:cNvPr>
            <p:cNvSpPr>
              <a:spLocks noChangeShapeType="1"/>
            </p:cNvSpPr>
            <p:nvPr/>
          </p:nvSpPr>
          <p:spPr bwMode="auto">
            <a:xfrm>
              <a:off x="1324" y="3275"/>
              <a:ext cx="1" cy="72"/>
            </a:xfrm>
            <a:prstGeom prst="line">
              <a:avLst/>
            </a:prstGeom>
            <a:noFill/>
            <a:ln w="12700" cap="sq">
              <a:solidFill>
                <a:srgbClr val="005DAA"/>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7644" name="Line 58">
              <a:extLst>
                <a:ext uri="{FF2B5EF4-FFF2-40B4-BE49-F238E27FC236}">
                  <a16:creationId xmlns:a16="http://schemas.microsoft.com/office/drawing/2014/main" id="{0C06E166-7228-4C37-9CD7-D624F6A6D5D2}"/>
                </a:ext>
              </a:extLst>
            </p:cNvPr>
            <p:cNvSpPr>
              <a:spLocks noChangeShapeType="1"/>
            </p:cNvSpPr>
            <p:nvPr/>
          </p:nvSpPr>
          <p:spPr bwMode="auto">
            <a:xfrm>
              <a:off x="1876" y="3275"/>
              <a:ext cx="1" cy="72"/>
            </a:xfrm>
            <a:prstGeom prst="line">
              <a:avLst/>
            </a:prstGeom>
            <a:noFill/>
            <a:ln w="12700" cap="sq">
              <a:solidFill>
                <a:srgbClr val="005DAA"/>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7645" name="Line 59">
              <a:extLst>
                <a:ext uri="{FF2B5EF4-FFF2-40B4-BE49-F238E27FC236}">
                  <a16:creationId xmlns:a16="http://schemas.microsoft.com/office/drawing/2014/main" id="{C33205ED-B208-47EF-A603-F424D04F8172}"/>
                </a:ext>
              </a:extLst>
            </p:cNvPr>
            <p:cNvSpPr>
              <a:spLocks noChangeShapeType="1"/>
            </p:cNvSpPr>
            <p:nvPr/>
          </p:nvSpPr>
          <p:spPr bwMode="auto">
            <a:xfrm>
              <a:off x="2427" y="3275"/>
              <a:ext cx="1" cy="72"/>
            </a:xfrm>
            <a:prstGeom prst="line">
              <a:avLst/>
            </a:prstGeom>
            <a:noFill/>
            <a:ln w="12700" cap="sq">
              <a:solidFill>
                <a:srgbClr val="005DAA"/>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7646" name="Line 60">
              <a:extLst>
                <a:ext uri="{FF2B5EF4-FFF2-40B4-BE49-F238E27FC236}">
                  <a16:creationId xmlns:a16="http://schemas.microsoft.com/office/drawing/2014/main" id="{450638D4-FC6D-4BF1-A4AC-BA77FA575A32}"/>
                </a:ext>
              </a:extLst>
            </p:cNvPr>
            <p:cNvSpPr>
              <a:spLocks noChangeShapeType="1"/>
            </p:cNvSpPr>
            <p:nvPr/>
          </p:nvSpPr>
          <p:spPr bwMode="auto">
            <a:xfrm>
              <a:off x="2978" y="3275"/>
              <a:ext cx="1" cy="72"/>
            </a:xfrm>
            <a:prstGeom prst="line">
              <a:avLst/>
            </a:prstGeom>
            <a:noFill/>
            <a:ln w="12700" cap="sq">
              <a:solidFill>
                <a:srgbClr val="005DAA"/>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7647" name="Line 61">
              <a:extLst>
                <a:ext uri="{FF2B5EF4-FFF2-40B4-BE49-F238E27FC236}">
                  <a16:creationId xmlns:a16="http://schemas.microsoft.com/office/drawing/2014/main" id="{74DAD6F7-17A5-4C43-995F-E533BFE9188E}"/>
                </a:ext>
              </a:extLst>
            </p:cNvPr>
            <p:cNvSpPr>
              <a:spLocks noChangeShapeType="1"/>
            </p:cNvSpPr>
            <p:nvPr/>
          </p:nvSpPr>
          <p:spPr bwMode="auto">
            <a:xfrm>
              <a:off x="3529" y="3275"/>
              <a:ext cx="1" cy="72"/>
            </a:xfrm>
            <a:prstGeom prst="line">
              <a:avLst/>
            </a:prstGeom>
            <a:noFill/>
            <a:ln w="12700" cap="sq">
              <a:solidFill>
                <a:srgbClr val="005DAA"/>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7648" name="Line 62">
              <a:extLst>
                <a:ext uri="{FF2B5EF4-FFF2-40B4-BE49-F238E27FC236}">
                  <a16:creationId xmlns:a16="http://schemas.microsoft.com/office/drawing/2014/main" id="{4D7B36A1-A756-445D-9ECC-8C6E94F397AD}"/>
                </a:ext>
              </a:extLst>
            </p:cNvPr>
            <p:cNvSpPr>
              <a:spLocks noChangeShapeType="1"/>
            </p:cNvSpPr>
            <p:nvPr/>
          </p:nvSpPr>
          <p:spPr bwMode="auto">
            <a:xfrm>
              <a:off x="4080" y="3275"/>
              <a:ext cx="1" cy="72"/>
            </a:xfrm>
            <a:prstGeom prst="line">
              <a:avLst/>
            </a:prstGeom>
            <a:noFill/>
            <a:ln w="12700" cap="sq">
              <a:solidFill>
                <a:srgbClr val="005DAA"/>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7649" name="Line 63">
              <a:extLst>
                <a:ext uri="{FF2B5EF4-FFF2-40B4-BE49-F238E27FC236}">
                  <a16:creationId xmlns:a16="http://schemas.microsoft.com/office/drawing/2014/main" id="{E80DF59E-5E6D-431C-8519-C0E654A2D8F4}"/>
                </a:ext>
              </a:extLst>
            </p:cNvPr>
            <p:cNvSpPr>
              <a:spLocks noChangeShapeType="1"/>
            </p:cNvSpPr>
            <p:nvPr/>
          </p:nvSpPr>
          <p:spPr bwMode="auto">
            <a:xfrm>
              <a:off x="4631" y="3275"/>
              <a:ext cx="1" cy="72"/>
            </a:xfrm>
            <a:prstGeom prst="line">
              <a:avLst/>
            </a:prstGeom>
            <a:noFill/>
            <a:ln w="12700" cap="sq">
              <a:solidFill>
                <a:srgbClr val="005DAA"/>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7650" name="Rectangle 64">
              <a:extLst>
                <a:ext uri="{FF2B5EF4-FFF2-40B4-BE49-F238E27FC236}">
                  <a16:creationId xmlns:a16="http://schemas.microsoft.com/office/drawing/2014/main" id="{1971AA89-5BB2-4C87-8F35-1A4CBB8C714E}"/>
                </a:ext>
              </a:extLst>
            </p:cNvPr>
            <p:cNvSpPr>
              <a:spLocks noChangeArrowheads="1"/>
            </p:cNvSpPr>
            <p:nvPr/>
          </p:nvSpPr>
          <p:spPr bwMode="auto">
            <a:xfrm>
              <a:off x="1878" y="2149"/>
              <a:ext cx="93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800">
                  <a:solidFill>
                    <a:srgbClr val="000000"/>
                  </a:solidFill>
                  <a:latin typeface="Arial Narrow" panose="020B0606020202030204" pitchFamily="34" charset="0"/>
                </a:rPr>
                <a:t>ARR = 0,9 (0,2; 1,6)</a:t>
              </a:r>
              <a:endParaRPr lang="de-DE" altLang="de-DE" sz="1800">
                <a:solidFill>
                  <a:srgbClr val="FFFFFF"/>
                </a:solidFill>
              </a:endParaRPr>
            </a:p>
            <a:p>
              <a:pPr eaLnBrk="1" hangingPunct="1">
                <a:lnSpc>
                  <a:spcPct val="100000"/>
                </a:lnSpc>
                <a:spcBef>
                  <a:spcPct val="0"/>
                </a:spcBef>
                <a:buClrTx/>
                <a:buFontTx/>
                <a:buNone/>
              </a:pPr>
              <a:endParaRPr lang="de-DE" altLang="de-DE" sz="1800"/>
            </a:p>
          </p:txBody>
        </p:sp>
        <p:sp>
          <p:nvSpPr>
            <p:cNvPr id="67651" name="Rectangle 65">
              <a:extLst>
                <a:ext uri="{FF2B5EF4-FFF2-40B4-BE49-F238E27FC236}">
                  <a16:creationId xmlns:a16="http://schemas.microsoft.com/office/drawing/2014/main" id="{571C56C2-0E60-4869-BBEE-C946DBC4389A}"/>
                </a:ext>
              </a:extLst>
            </p:cNvPr>
            <p:cNvSpPr>
              <a:spLocks noChangeArrowheads="1"/>
            </p:cNvSpPr>
            <p:nvPr/>
          </p:nvSpPr>
          <p:spPr bwMode="auto">
            <a:xfrm>
              <a:off x="2966" y="1704"/>
              <a:ext cx="93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800">
                  <a:solidFill>
                    <a:srgbClr val="000000"/>
                  </a:solidFill>
                  <a:latin typeface="Arial Narrow" panose="020B0606020202030204" pitchFamily="34" charset="0"/>
                </a:rPr>
                <a:t>ARR = 1,4 (0,5; 2,3)</a:t>
              </a:r>
              <a:endParaRPr lang="de-DE" altLang="de-DE" sz="1800">
                <a:solidFill>
                  <a:srgbClr val="FFFFFF"/>
                </a:solidFill>
              </a:endParaRPr>
            </a:p>
            <a:p>
              <a:pPr eaLnBrk="1" hangingPunct="1">
                <a:lnSpc>
                  <a:spcPct val="100000"/>
                </a:lnSpc>
                <a:spcBef>
                  <a:spcPct val="0"/>
                </a:spcBef>
                <a:buClrTx/>
                <a:buFontTx/>
                <a:buNone/>
              </a:pPr>
              <a:endParaRPr lang="de-DE" altLang="de-DE" sz="1800"/>
            </a:p>
          </p:txBody>
        </p:sp>
        <p:sp>
          <p:nvSpPr>
            <p:cNvPr id="67652" name="Rectangle 66">
              <a:extLst>
                <a:ext uri="{FF2B5EF4-FFF2-40B4-BE49-F238E27FC236}">
                  <a16:creationId xmlns:a16="http://schemas.microsoft.com/office/drawing/2014/main" id="{C2DF7E64-256E-4A1B-92FA-057D1334F42E}"/>
                </a:ext>
              </a:extLst>
            </p:cNvPr>
            <p:cNvSpPr>
              <a:spLocks noChangeArrowheads="1"/>
            </p:cNvSpPr>
            <p:nvPr/>
          </p:nvSpPr>
          <p:spPr bwMode="auto">
            <a:xfrm>
              <a:off x="4064" y="1451"/>
              <a:ext cx="93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800">
                  <a:solidFill>
                    <a:srgbClr val="000000"/>
                  </a:solidFill>
                  <a:latin typeface="Arial Narrow" panose="020B0606020202030204" pitchFamily="34" charset="0"/>
                </a:rPr>
                <a:t>ARR = 1,4 (0,4; 2,5)</a:t>
              </a:r>
              <a:endParaRPr lang="de-DE" altLang="de-DE" sz="1800">
                <a:solidFill>
                  <a:srgbClr val="FFFFFF"/>
                </a:solidFill>
              </a:endParaRPr>
            </a:p>
            <a:p>
              <a:pPr eaLnBrk="1" hangingPunct="1">
                <a:lnSpc>
                  <a:spcPct val="100000"/>
                </a:lnSpc>
                <a:spcBef>
                  <a:spcPct val="0"/>
                </a:spcBef>
                <a:buClrTx/>
                <a:buFontTx/>
                <a:buNone/>
              </a:pPr>
              <a:endParaRPr lang="de-DE" altLang="de-DE" sz="1800"/>
            </a:p>
          </p:txBody>
        </p:sp>
      </p:grpSp>
      <p:sp>
        <p:nvSpPr>
          <p:cNvPr id="67589" name="Text Box 67">
            <a:extLst>
              <a:ext uri="{FF2B5EF4-FFF2-40B4-BE49-F238E27FC236}">
                <a16:creationId xmlns:a16="http://schemas.microsoft.com/office/drawing/2014/main" id="{4D48AEB4-8BA1-4942-84B4-C2BCD0E88BAD}"/>
              </a:ext>
            </a:extLst>
          </p:cNvPr>
          <p:cNvSpPr txBox="1">
            <a:spLocks noChangeArrowheads="1"/>
          </p:cNvSpPr>
          <p:nvPr/>
        </p:nvSpPr>
        <p:spPr bwMode="auto">
          <a:xfrm rot="-5400000">
            <a:off x="301625" y="3513138"/>
            <a:ext cx="2438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600" b="1">
                <a:solidFill>
                  <a:srgbClr val="000000"/>
                </a:solidFill>
                <a:latin typeface="Arial Narrow" panose="020B0606020202030204" pitchFamily="34" charset="0"/>
              </a:rPr>
              <a:t>Patienten mit Hüftfraktur (%)</a:t>
            </a:r>
          </a:p>
          <a:p>
            <a:pPr eaLnBrk="1" hangingPunct="1">
              <a:lnSpc>
                <a:spcPct val="100000"/>
              </a:lnSpc>
              <a:spcBef>
                <a:spcPct val="0"/>
              </a:spcBef>
              <a:buClrTx/>
              <a:buFontTx/>
              <a:buNone/>
            </a:pPr>
            <a:endParaRPr lang="de-DE" altLang="de-DE" sz="1600" b="1">
              <a:solidFill>
                <a:schemeClr val="bg2"/>
              </a:solidFill>
              <a:latin typeface="Arial Narrow" panose="020B0606020202030204" pitchFamily="34" charset="0"/>
            </a:endParaRPr>
          </a:p>
        </p:txBody>
      </p:sp>
      <p:sp>
        <p:nvSpPr>
          <p:cNvPr id="67590" name="Text Box 7">
            <a:extLst>
              <a:ext uri="{FF2B5EF4-FFF2-40B4-BE49-F238E27FC236}">
                <a16:creationId xmlns:a16="http://schemas.microsoft.com/office/drawing/2014/main" id="{AFCD4634-8220-4267-9A9A-5E402E79D9B8}"/>
              </a:ext>
            </a:extLst>
          </p:cNvPr>
          <p:cNvSpPr txBox="1">
            <a:spLocks noChangeArrowheads="1"/>
          </p:cNvSpPr>
          <p:nvPr/>
        </p:nvSpPr>
        <p:spPr bwMode="auto">
          <a:xfrm>
            <a:off x="5237163" y="6500813"/>
            <a:ext cx="38274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nl-NL" altLang="de-DE" sz="1000"/>
              <a:t>Boonen S et al. </a:t>
            </a:r>
            <a:r>
              <a:rPr lang="nl-NL" altLang="de-DE" sz="1000" i="1"/>
              <a:t>J Clin Endocrinol </a:t>
            </a:r>
            <a:r>
              <a:rPr lang="de-DE" altLang="de-DE" sz="1000" i="1"/>
              <a:t>Metab </a:t>
            </a:r>
            <a:r>
              <a:rPr lang="de-DE" altLang="de-DE" sz="1000"/>
              <a:t>2011; 96(6): 1727–1736</a:t>
            </a:r>
            <a:endParaRPr lang="en-US" altLang="de-DE" sz="1000"/>
          </a:p>
        </p:txBody>
      </p:sp>
      <p:sp>
        <p:nvSpPr>
          <p:cNvPr id="67591" name="Rectangle 68">
            <a:extLst>
              <a:ext uri="{FF2B5EF4-FFF2-40B4-BE49-F238E27FC236}">
                <a16:creationId xmlns:a16="http://schemas.microsoft.com/office/drawing/2014/main" id="{9C794259-FD67-459D-B512-5560652F86AF}"/>
              </a:ext>
            </a:extLst>
          </p:cNvPr>
          <p:cNvSpPr>
            <a:spLocks noChangeArrowheads="1"/>
          </p:cNvSpPr>
          <p:nvPr/>
        </p:nvSpPr>
        <p:spPr bwMode="auto">
          <a:xfrm>
            <a:off x="6629400" y="1892300"/>
            <a:ext cx="1476375" cy="285750"/>
          </a:xfrm>
          <a:prstGeom prst="rect">
            <a:avLst/>
          </a:prstGeom>
          <a:noFill/>
          <a:ln w="381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lIns="18288" tIns="18288" rIns="18288" bIns="18288"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de-DE" altLang="de-DE" sz="2000"/>
          </a:p>
        </p:txBody>
      </p:sp>
      <p:sp useBgFill="1">
        <p:nvSpPr>
          <p:cNvPr id="67592" name="Rectangle 66">
            <a:extLst>
              <a:ext uri="{FF2B5EF4-FFF2-40B4-BE49-F238E27FC236}">
                <a16:creationId xmlns:a16="http://schemas.microsoft.com/office/drawing/2014/main" id="{FE2F79A9-19EF-4305-B6CE-9297834A36CE}"/>
              </a:ext>
            </a:extLst>
          </p:cNvPr>
          <p:cNvSpPr>
            <a:spLocks noChangeArrowheads="1"/>
          </p:cNvSpPr>
          <p:nvPr/>
        </p:nvSpPr>
        <p:spPr bwMode="auto">
          <a:xfrm>
            <a:off x="7413625" y="6692900"/>
            <a:ext cx="1695450" cy="165100"/>
          </a:xfrm>
          <a:prstGeom prst="rect">
            <a:avLst/>
          </a:prstGeom>
          <a:ln>
            <a:noFill/>
          </a:ln>
          <a:extLst>
            <a:ext uri="{91240B29-F687-4F45-9708-019B960494DF}">
              <a14:hiddenLine xmlns:a14="http://schemas.microsoft.com/office/drawing/2010/main" w="9525" algn="ctr">
                <a:solidFill>
                  <a:srgbClr val="000000"/>
                </a:solidFill>
                <a:round/>
                <a:headEnd/>
                <a:tailEnd/>
              </a14:hiddenLine>
            </a:ext>
          </a:extLst>
        </p:spPr>
        <p:txBody>
          <a:bodyPr wrap="none" lIns="18288" tIns="18288" rIns="18288" bIns="18288"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de-DE" altLang="de-DE" sz="2000"/>
          </a:p>
        </p:txBody>
      </p:sp>
      <p:sp>
        <p:nvSpPr>
          <p:cNvPr id="67593" name="TextBox 67">
            <a:extLst>
              <a:ext uri="{FF2B5EF4-FFF2-40B4-BE49-F238E27FC236}">
                <a16:creationId xmlns:a16="http://schemas.microsoft.com/office/drawing/2014/main" id="{C81E9A23-3FBC-4F90-90DB-6D561EC7DBD1}"/>
              </a:ext>
            </a:extLst>
          </p:cNvPr>
          <p:cNvSpPr txBox="1">
            <a:spLocks noChangeArrowheads="1"/>
          </p:cNvSpPr>
          <p:nvPr/>
        </p:nvSpPr>
        <p:spPr bwMode="auto">
          <a:xfrm>
            <a:off x="193675" y="6616700"/>
            <a:ext cx="2189163" cy="19843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Bef>
                <a:spcPct val="0"/>
              </a:spcBef>
              <a:buClrTx/>
              <a:buFontTx/>
              <a:buNone/>
            </a:pPr>
            <a:endParaRPr lang="de-DE" altLang="de-DE" sz="1800"/>
          </a:p>
        </p:txBody>
      </p:sp>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899A7F5D-C902-4A4B-ABF0-7F0D9F15A9CA}"/>
              </a:ext>
            </a:extLst>
          </p:cNvPr>
          <p:cNvSpPr>
            <a:spLocks noGrp="1" noChangeArrowheads="1"/>
          </p:cNvSpPr>
          <p:nvPr>
            <p:ph type="title"/>
          </p:nvPr>
        </p:nvSpPr>
        <p:spPr/>
        <p:txBody>
          <a:bodyPr/>
          <a:lstStyle/>
          <a:p>
            <a:r>
              <a:rPr lang="en-US" altLang="de-DE" sz="2200">
                <a:cs typeface="Arial" panose="020B0604020202020204" pitchFamily="34" charset="0"/>
              </a:rPr>
              <a:t>Studiendesign</a:t>
            </a:r>
            <a:br>
              <a:rPr lang="en-US" altLang="de-DE" sz="2200">
                <a:cs typeface="Arial" panose="020B0604020202020204" pitchFamily="34" charset="0"/>
              </a:rPr>
            </a:br>
            <a:r>
              <a:rPr lang="en-US" altLang="de-DE" sz="2200" i="1">
                <a:cs typeface="Arial" panose="020B0604020202020204" pitchFamily="34" charset="0"/>
              </a:rPr>
              <a:t>FREEDOM-Verlängerungsstudie </a:t>
            </a:r>
          </a:p>
        </p:txBody>
      </p:sp>
      <p:sp>
        <p:nvSpPr>
          <p:cNvPr id="69635" name="Freeform 148">
            <a:extLst>
              <a:ext uri="{FF2B5EF4-FFF2-40B4-BE49-F238E27FC236}">
                <a16:creationId xmlns:a16="http://schemas.microsoft.com/office/drawing/2014/main" id="{05248008-835A-45C5-AE25-78B7E953E649}"/>
              </a:ext>
            </a:extLst>
          </p:cNvPr>
          <p:cNvSpPr>
            <a:spLocks/>
          </p:cNvSpPr>
          <p:nvPr/>
        </p:nvSpPr>
        <p:spPr bwMode="auto">
          <a:xfrm>
            <a:off x="1924050" y="1881188"/>
            <a:ext cx="1604963" cy="374650"/>
          </a:xfrm>
          <a:custGeom>
            <a:avLst/>
            <a:gdLst>
              <a:gd name="T0" fmla="*/ 0 w 445"/>
              <a:gd name="T1" fmla="*/ 2147483646 h 77"/>
              <a:gd name="T2" fmla="*/ 2147483646 w 445"/>
              <a:gd name="T3" fmla="*/ 2147483646 h 77"/>
              <a:gd name="T4" fmla="*/ 2147483646 w 445"/>
              <a:gd name="T5" fmla="*/ 2147483646 h 77"/>
              <a:gd name="T6" fmla="*/ 2147483646 w 445"/>
              <a:gd name="T7" fmla="*/ 2147483646 h 77"/>
              <a:gd name="T8" fmla="*/ 2147483646 w 445"/>
              <a:gd name="T9" fmla="*/ 2147483646 h 77"/>
              <a:gd name="T10" fmla="*/ 2147483646 w 445"/>
              <a:gd name="T11" fmla="*/ 0 h 77"/>
              <a:gd name="T12" fmla="*/ 2147483646 w 445"/>
              <a:gd name="T13" fmla="*/ 0 h 77"/>
              <a:gd name="T14" fmla="*/ 2147483646 w 445"/>
              <a:gd name="T15" fmla="*/ 2147483646 h 77"/>
              <a:gd name="T16" fmla="*/ 2147483646 w 445"/>
              <a:gd name="T17" fmla="*/ 2147483646 h 77"/>
              <a:gd name="T18" fmla="*/ 2147483646 w 445"/>
              <a:gd name="T19" fmla="*/ 2147483646 h 77"/>
              <a:gd name="T20" fmla="*/ 2147483646 w 445"/>
              <a:gd name="T21" fmla="*/ 2147483646 h 77"/>
              <a:gd name="T22" fmla="*/ 2147483646 w 445"/>
              <a:gd name="T23" fmla="*/ 2147483646 h 77"/>
              <a:gd name="T24" fmla="*/ 2147483646 w 445"/>
              <a:gd name="T25" fmla="*/ 2147483646 h 77"/>
              <a:gd name="T26" fmla="*/ 2147483646 w 445"/>
              <a:gd name="T27" fmla="*/ 2147483646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5"/>
              <a:gd name="T43" fmla="*/ 0 h 77"/>
              <a:gd name="T44" fmla="*/ 445 w 445"/>
              <a:gd name="T45" fmla="*/ 77 h 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5" h="77">
                <a:moveTo>
                  <a:pt x="0" y="77"/>
                </a:moveTo>
                <a:cubicBezTo>
                  <a:pt x="0" y="55"/>
                  <a:pt x="17" y="38"/>
                  <a:pt x="37" y="38"/>
                </a:cubicBezTo>
                <a:cubicBezTo>
                  <a:pt x="37" y="38"/>
                  <a:pt x="37" y="38"/>
                  <a:pt x="37" y="38"/>
                </a:cubicBezTo>
                <a:cubicBezTo>
                  <a:pt x="185" y="38"/>
                  <a:pt x="185" y="38"/>
                  <a:pt x="185" y="38"/>
                </a:cubicBezTo>
                <a:cubicBezTo>
                  <a:pt x="185" y="38"/>
                  <a:pt x="185" y="38"/>
                  <a:pt x="185" y="38"/>
                </a:cubicBezTo>
                <a:cubicBezTo>
                  <a:pt x="206" y="38"/>
                  <a:pt x="223" y="21"/>
                  <a:pt x="223" y="0"/>
                </a:cubicBezTo>
                <a:cubicBezTo>
                  <a:pt x="223" y="0"/>
                  <a:pt x="223" y="0"/>
                  <a:pt x="223" y="0"/>
                </a:cubicBezTo>
                <a:cubicBezTo>
                  <a:pt x="223" y="21"/>
                  <a:pt x="239" y="38"/>
                  <a:pt x="260" y="38"/>
                </a:cubicBezTo>
                <a:cubicBezTo>
                  <a:pt x="260" y="38"/>
                  <a:pt x="260" y="38"/>
                  <a:pt x="260" y="38"/>
                </a:cubicBezTo>
                <a:cubicBezTo>
                  <a:pt x="260" y="38"/>
                  <a:pt x="260" y="38"/>
                  <a:pt x="260" y="38"/>
                </a:cubicBezTo>
                <a:cubicBezTo>
                  <a:pt x="408" y="38"/>
                  <a:pt x="408" y="38"/>
                  <a:pt x="408" y="38"/>
                </a:cubicBezTo>
                <a:cubicBezTo>
                  <a:pt x="408" y="38"/>
                  <a:pt x="408" y="38"/>
                  <a:pt x="408" y="38"/>
                </a:cubicBezTo>
                <a:cubicBezTo>
                  <a:pt x="428" y="38"/>
                  <a:pt x="445" y="55"/>
                  <a:pt x="445" y="77"/>
                </a:cubicBezTo>
                <a:cubicBezTo>
                  <a:pt x="445" y="77"/>
                  <a:pt x="445" y="77"/>
                  <a:pt x="445" y="77"/>
                </a:cubicBezTo>
              </a:path>
            </a:pathLst>
          </a:custGeom>
          <a:noFill/>
          <a:ln w="28575"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AT"/>
          </a:p>
        </p:txBody>
      </p:sp>
      <p:sp>
        <p:nvSpPr>
          <p:cNvPr id="69636" name="Freeform 149">
            <a:extLst>
              <a:ext uri="{FF2B5EF4-FFF2-40B4-BE49-F238E27FC236}">
                <a16:creationId xmlns:a16="http://schemas.microsoft.com/office/drawing/2014/main" id="{C8387631-6A65-41E9-956C-C96E25772AAA}"/>
              </a:ext>
            </a:extLst>
          </p:cNvPr>
          <p:cNvSpPr>
            <a:spLocks/>
          </p:cNvSpPr>
          <p:nvPr/>
        </p:nvSpPr>
        <p:spPr bwMode="auto">
          <a:xfrm>
            <a:off x="3532188" y="1881188"/>
            <a:ext cx="3605212" cy="331787"/>
          </a:xfrm>
          <a:custGeom>
            <a:avLst/>
            <a:gdLst>
              <a:gd name="T0" fmla="*/ 0 w 1019"/>
              <a:gd name="T1" fmla="*/ 2147483646 h 77"/>
              <a:gd name="T2" fmla="*/ 2147483646 w 1019"/>
              <a:gd name="T3" fmla="*/ 2147483646 h 77"/>
              <a:gd name="T4" fmla="*/ 2147483646 w 1019"/>
              <a:gd name="T5" fmla="*/ 2147483646 h 77"/>
              <a:gd name="T6" fmla="*/ 2147483646 w 1019"/>
              <a:gd name="T7" fmla="*/ 2147483646 h 77"/>
              <a:gd name="T8" fmla="*/ 2147483646 w 1019"/>
              <a:gd name="T9" fmla="*/ 2147483646 h 77"/>
              <a:gd name="T10" fmla="*/ 2147483646 w 1019"/>
              <a:gd name="T11" fmla="*/ 0 h 77"/>
              <a:gd name="T12" fmla="*/ 2147483646 w 1019"/>
              <a:gd name="T13" fmla="*/ 0 h 77"/>
              <a:gd name="T14" fmla="*/ 2147483646 w 1019"/>
              <a:gd name="T15" fmla="*/ 2147483646 h 77"/>
              <a:gd name="T16" fmla="*/ 2147483646 w 1019"/>
              <a:gd name="T17" fmla="*/ 2147483646 h 77"/>
              <a:gd name="T18" fmla="*/ 2147483646 w 1019"/>
              <a:gd name="T19" fmla="*/ 2147483646 h 77"/>
              <a:gd name="T20" fmla="*/ 2147483646 w 1019"/>
              <a:gd name="T21" fmla="*/ 2147483646 h 77"/>
              <a:gd name="T22" fmla="*/ 2147483646 w 1019"/>
              <a:gd name="T23" fmla="*/ 2147483646 h 77"/>
              <a:gd name="T24" fmla="*/ 2147483646 w 1019"/>
              <a:gd name="T25" fmla="*/ 2147483646 h 77"/>
              <a:gd name="T26" fmla="*/ 2147483646 w 1019"/>
              <a:gd name="T27" fmla="*/ 2147483646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19"/>
              <a:gd name="T43" fmla="*/ 0 h 77"/>
              <a:gd name="T44" fmla="*/ 1019 w 1019"/>
              <a:gd name="T45" fmla="*/ 77 h 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19" h="77">
                <a:moveTo>
                  <a:pt x="0" y="77"/>
                </a:moveTo>
                <a:cubicBezTo>
                  <a:pt x="0" y="55"/>
                  <a:pt x="38" y="38"/>
                  <a:pt x="85" y="38"/>
                </a:cubicBezTo>
                <a:cubicBezTo>
                  <a:pt x="85" y="38"/>
                  <a:pt x="85" y="38"/>
                  <a:pt x="85" y="38"/>
                </a:cubicBezTo>
                <a:cubicBezTo>
                  <a:pt x="425" y="38"/>
                  <a:pt x="425" y="38"/>
                  <a:pt x="425" y="38"/>
                </a:cubicBezTo>
                <a:cubicBezTo>
                  <a:pt x="425" y="38"/>
                  <a:pt x="425" y="38"/>
                  <a:pt x="425" y="38"/>
                </a:cubicBezTo>
                <a:cubicBezTo>
                  <a:pt x="472" y="38"/>
                  <a:pt x="510" y="21"/>
                  <a:pt x="510" y="0"/>
                </a:cubicBezTo>
                <a:cubicBezTo>
                  <a:pt x="510" y="0"/>
                  <a:pt x="510" y="0"/>
                  <a:pt x="510" y="0"/>
                </a:cubicBezTo>
                <a:cubicBezTo>
                  <a:pt x="510" y="21"/>
                  <a:pt x="548" y="38"/>
                  <a:pt x="595" y="38"/>
                </a:cubicBezTo>
                <a:cubicBezTo>
                  <a:pt x="595" y="38"/>
                  <a:pt x="595" y="38"/>
                  <a:pt x="595" y="38"/>
                </a:cubicBezTo>
                <a:cubicBezTo>
                  <a:pt x="595" y="38"/>
                  <a:pt x="595" y="38"/>
                  <a:pt x="595" y="38"/>
                </a:cubicBezTo>
                <a:cubicBezTo>
                  <a:pt x="934" y="38"/>
                  <a:pt x="934" y="38"/>
                  <a:pt x="934" y="38"/>
                </a:cubicBezTo>
                <a:cubicBezTo>
                  <a:pt x="934" y="38"/>
                  <a:pt x="934" y="38"/>
                  <a:pt x="934" y="38"/>
                </a:cubicBezTo>
                <a:cubicBezTo>
                  <a:pt x="981" y="38"/>
                  <a:pt x="1019" y="55"/>
                  <a:pt x="1019" y="77"/>
                </a:cubicBezTo>
                <a:cubicBezTo>
                  <a:pt x="1019" y="77"/>
                  <a:pt x="1019" y="77"/>
                  <a:pt x="1019" y="77"/>
                </a:cubicBezTo>
              </a:path>
            </a:pathLst>
          </a:custGeom>
          <a:noFill/>
          <a:ln w="28575"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AT"/>
          </a:p>
        </p:txBody>
      </p:sp>
      <p:sp>
        <p:nvSpPr>
          <p:cNvPr id="80" name="Freeform 150">
            <a:extLst>
              <a:ext uri="{FF2B5EF4-FFF2-40B4-BE49-F238E27FC236}">
                <a16:creationId xmlns:a16="http://schemas.microsoft.com/office/drawing/2014/main" id="{8E262DD5-C86E-40B3-BF86-9AEEA9A8779D}"/>
              </a:ext>
            </a:extLst>
          </p:cNvPr>
          <p:cNvSpPr>
            <a:spLocks/>
          </p:cNvSpPr>
          <p:nvPr/>
        </p:nvSpPr>
        <p:spPr bwMode="auto">
          <a:xfrm>
            <a:off x="1849543" y="2859099"/>
            <a:ext cx="1708076" cy="764936"/>
          </a:xfrm>
          <a:custGeom>
            <a:avLst/>
            <a:gdLst>
              <a:gd name="T0" fmla="*/ 0 w 1165"/>
              <a:gd name="T1" fmla="*/ 0 h 451"/>
              <a:gd name="T2" fmla="*/ 2147483647 w 1165"/>
              <a:gd name="T3" fmla="*/ 0 h 451"/>
              <a:gd name="T4" fmla="*/ 2147483647 w 1165"/>
              <a:gd name="T5" fmla="*/ 589716189 h 451"/>
              <a:gd name="T6" fmla="*/ 2147483647 w 1165"/>
              <a:gd name="T7" fmla="*/ 1136588970 h 451"/>
              <a:gd name="T8" fmla="*/ 0 w 1165"/>
              <a:gd name="T9" fmla="*/ 1136588970 h 451"/>
              <a:gd name="T10" fmla="*/ 0 w 1165"/>
              <a:gd name="T11" fmla="*/ 0 h 451"/>
              <a:gd name="T12" fmla="*/ 0 w 1165"/>
              <a:gd name="T13" fmla="*/ 0 h 451"/>
              <a:gd name="T14" fmla="*/ 0 60000 65536"/>
              <a:gd name="T15" fmla="*/ 0 60000 65536"/>
              <a:gd name="T16" fmla="*/ 0 60000 65536"/>
              <a:gd name="T17" fmla="*/ 0 60000 65536"/>
              <a:gd name="T18" fmla="*/ 0 60000 65536"/>
              <a:gd name="T19" fmla="*/ 0 60000 65536"/>
              <a:gd name="T20" fmla="*/ 0 60000 65536"/>
              <a:gd name="T21" fmla="*/ 0 w 1165"/>
              <a:gd name="T22" fmla="*/ 0 h 451"/>
              <a:gd name="T23" fmla="*/ 1165 w 1165"/>
              <a:gd name="T24" fmla="*/ 451 h 4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65" h="451">
                <a:moveTo>
                  <a:pt x="0" y="0"/>
                </a:moveTo>
                <a:lnTo>
                  <a:pt x="965" y="0"/>
                </a:lnTo>
                <a:lnTo>
                  <a:pt x="1165" y="234"/>
                </a:lnTo>
                <a:lnTo>
                  <a:pt x="965" y="451"/>
                </a:lnTo>
                <a:lnTo>
                  <a:pt x="0" y="451"/>
                </a:lnTo>
                <a:lnTo>
                  <a:pt x="0" y="0"/>
                </a:lnTo>
                <a:close/>
              </a:path>
            </a:pathLst>
          </a:custGeom>
          <a:solidFill>
            <a:schemeClr val="accent2">
              <a:lumMod val="75000"/>
            </a:schemeClr>
          </a:solidFill>
          <a:ln w="5" cap="flat">
            <a:noFill/>
            <a:prstDash val="solid"/>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1" hangingPunct="1">
              <a:defRPr/>
            </a:pPr>
            <a:endParaRPr lang="en-US" sz="1400" dirty="0">
              <a:ea typeface="ＭＳ Ｐゴシック" pitchFamily="34" charset="-128"/>
            </a:endParaRPr>
          </a:p>
        </p:txBody>
      </p:sp>
      <p:sp>
        <p:nvSpPr>
          <p:cNvPr id="81" name="Freeform 164">
            <a:extLst>
              <a:ext uri="{FF2B5EF4-FFF2-40B4-BE49-F238E27FC236}">
                <a16:creationId xmlns:a16="http://schemas.microsoft.com/office/drawing/2014/main" id="{CF554E31-7FD7-4918-91FC-6560D9C09472}"/>
              </a:ext>
            </a:extLst>
          </p:cNvPr>
          <p:cNvSpPr>
            <a:spLocks/>
          </p:cNvSpPr>
          <p:nvPr/>
        </p:nvSpPr>
        <p:spPr bwMode="auto">
          <a:xfrm>
            <a:off x="1849543" y="4279325"/>
            <a:ext cx="1708076" cy="773891"/>
          </a:xfrm>
          <a:custGeom>
            <a:avLst/>
            <a:gdLst>
              <a:gd name="T0" fmla="*/ 0 w 1165"/>
              <a:gd name="T1" fmla="*/ 0 h 448"/>
              <a:gd name="T2" fmla="*/ 2147483647 w 1165"/>
              <a:gd name="T3" fmla="*/ 0 h 448"/>
              <a:gd name="T4" fmla="*/ 2147483647 w 1165"/>
              <a:gd name="T5" fmla="*/ 589716600 h 448"/>
              <a:gd name="T6" fmla="*/ 2147483647 w 1165"/>
              <a:gd name="T7" fmla="*/ 1129030089 h 448"/>
              <a:gd name="T8" fmla="*/ 0 w 1165"/>
              <a:gd name="T9" fmla="*/ 1129030089 h 448"/>
              <a:gd name="T10" fmla="*/ 0 w 1165"/>
              <a:gd name="T11" fmla="*/ 0 h 448"/>
              <a:gd name="T12" fmla="*/ 0 w 1165"/>
              <a:gd name="T13" fmla="*/ 0 h 448"/>
              <a:gd name="T14" fmla="*/ 0 60000 65536"/>
              <a:gd name="T15" fmla="*/ 0 60000 65536"/>
              <a:gd name="T16" fmla="*/ 0 60000 65536"/>
              <a:gd name="T17" fmla="*/ 0 60000 65536"/>
              <a:gd name="T18" fmla="*/ 0 60000 65536"/>
              <a:gd name="T19" fmla="*/ 0 60000 65536"/>
              <a:gd name="T20" fmla="*/ 0 60000 65536"/>
              <a:gd name="T21" fmla="*/ 0 w 1165"/>
              <a:gd name="T22" fmla="*/ 0 h 448"/>
              <a:gd name="T23" fmla="*/ 1165 w 1165"/>
              <a:gd name="T24" fmla="*/ 448 h 4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65" h="448">
                <a:moveTo>
                  <a:pt x="0" y="0"/>
                </a:moveTo>
                <a:lnTo>
                  <a:pt x="965" y="0"/>
                </a:lnTo>
                <a:lnTo>
                  <a:pt x="1165" y="234"/>
                </a:lnTo>
                <a:lnTo>
                  <a:pt x="965" y="448"/>
                </a:lnTo>
                <a:lnTo>
                  <a:pt x="0" y="448"/>
                </a:lnTo>
                <a:lnTo>
                  <a:pt x="0" y="0"/>
                </a:lnTo>
                <a:close/>
              </a:path>
            </a:pathLst>
          </a:custGeom>
          <a:solidFill>
            <a:schemeClr val="tx1">
              <a:lumMod val="65000"/>
            </a:schemeClr>
          </a:solidFill>
          <a:ln w="5" cap="flat">
            <a:noFill/>
            <a:prstDash val="solid"/>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1" hangingPunct="1">
              <a:defRPr/>
            </a:pPr>
            <a:endParaRPr lang="en-US" sz="1400" dirty="0">
              <a:ea typeface="ＭＳ Ｐゴシック" pitchFamily="34" charset="-128"/>
            </a:endParaRPr>
          </a:p>
        </p:txBody>
      </p:sp>
      <p:sp>
        <p:nvSpPr>
          <p:cNvPr id="69643" name="Rectangle 172">
            <a:extLst>
              <a:ext uri="{FF2B5EF4-FFF2-40B4-BE49-F238E27FC236}">
                <a16:creationId xmlns:a16="http://schemas.microsoft.com/office/drawing/2014/main" id="{C0A322EF-A587-4A75-8F83-CBF6BB40B1F6}"/>
              </a:ext>
            </a:extLst>
          </p:cNvPr>
          <p:cNvSpPr>
            <a:spLocks noChangeArrowheads="1"/>
          </p:cNvSpPr>
          <p:nvPr/>
        </p:nvSpPr>
        <p:spPr bwMode="auto">
          <a:xfrm>
            <a:off x="2439988" y="2571750"/>
            <a:ext cx="85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de-DE" sz="1200" b="1">
                <a:ea typeface="MS PGothic" panose="020B0600070205080204" pitchFamily="34" charset="-128"/>
              </a:rPr>
              <a:t>1</a:t>
            </a:r>
            <a:endParaRPr lang="en-US" altLang="de-DE" sz="1200">
              <a:ea typeface="MS PGothic" panose="020B0600070205080204" pitchFamily="34" charset="-128"/>
            </a:endParaRPr>
          </a:p>
        </p:txBody>
      </p:sp>
      <p:sp>
        <p:nvSpPr>
          <p:cNvPr id="69644" name="Rectangle 173">
            <a:extLst>
              <a:ext uri="{FF2B5EF4-FFF2-40B4-BE49-F238E27FC236}">
                <a16:creationId xmlns:a16="http://schemas.microsoft.com/office/drawing/2014/main" id="{35C6DC19-B0A6-4124-9D3A-A6F4247DA2F0}"/>
              </a:ext>
            </a:extLst>
          </p:cNvPr>
          <p:cNvSpPr>
            <a:spLocks noChangeArrowheads="1"/>
          </p:cNvSpPr>
          <p:nvPr/>
        </p:nvSpPr>
        <p:spPr bwMode="auto">
          <a:xfrm>
            <a:off x="2955925" y="2571750"/>
            <a:ext cx="841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de-DE" sz="1200" b="1">
                <a:ea typeface="MS PGothic" panose="020B0600070205080204" pitchFamily="34" charset="-128"/>
              </a:rPr>
              <a:t>2</a:t>
            </a:r>
            <a:endParaRPr lang="en-US" altLang="de-DE" sz="1200">
              <a:ea typeface="MS PGothic" panose="020B0600070205080204" pitchFamily="34" charset="-128"/>
            </a:endParaRPr>
          </a:p>
        </p:txBody>
      </p:sp>
      <p:sp>
        <p:nvSpPr>
          <p:cNvPr id="69645" name="Rectangle 174">
            <a:extLst>
              <a:ext uri="{FF2B5EF4-FFF2-40B4-BE49-F238E27FC236}">
                <a16:creationId xmlns:a16="http://schemas.microsoft.com/office/drawing/2014/main" id="{69BA49AD-DD23-4EB5-B63F-EFA10E6A2953}"/>
              </a:ext>
            </a:extLst>
          </p:cNvPr>
          <p:cNvSpPr>
            <a:spLocks noChangeArrowheads="1"/>
          </p:cNvSpPr>
          <p:nvPr/>
        </p:nvSpPr>
        <p:spPr bwMode="auto">
          <a:xfrm>
            <a:off x="3484563" y="2571750"/>
            <a:ext cx="85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de-DE" sz="1200" b="1">
                <a:ea typeface="MS PGothic" panose="020B0600070205080204" pitchFamily="34" charset="-128"/>
              </a:rPr>
              <a:t>3</a:t>
            </a:r>
            <a:endParaRPr lang="en-US" altLang="de-DE" sz="1200">
              <a:ea typeface="MS PGothic" panose="020B0600070205080204" pitchFamily="34" charset="-128"/>
            </a:endParaRPr>
          </a:p>
        </p:txBody>
      </p:sp>
      <p:sp>
        <p:nvSpPr>
          <p:cNvPr id="69646" name="Line 175">
            <a:extLst>
              <a:ext uri="{FF2B5EF4-FFF2-40B4-BE49-F238E27FC236}">
                <a16:creationId xmlns:a16="http://schemas.microsoft.com/office/drawing/2014/main" id="{795DFC2C-2346-41C7-A1CF-75ADE1476C85}"/>
              </a:ext>
            </a:extLst>
          </p:cNvPr>
          <p:cNvSpPr>
            <a:spLocks noChangeShapeType="1"/>
          </p:cNvSpPr>
          <p:nvPr/>
        </p:nvSpPr>
        <p:spPr bwMode="auto">
          <a:xfrm>
            <a:off x="1849438" y="2459038"/>
            <a:ext cx="5326062" cy="1587"/>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9647" name="Rectangle 205">
            <a:extLst>
              <a:ext uri="{FF2B5EF4-FFF2-40B4-BE49-F238E27FC236}">
                <a16:creationId xmlns:a16="http://schemas.microsoft.com/office/drawing/2014/main" id="{C73E16F1-0BBE-4A15-98CB-84001BDD6B59}"/>
              </a:ext>
            </a:extLst>
          </p:cNvPr>
          <p:cNvSpPr>
            <a:spLocks noChangeArrowheads="1"/>
          </p:cNvSpPr>
          <p:nvPr/>
        </p:nvSpPr>
        <p:spPr bwMode="auto">
          <a:xfrm>
            <a:off x="1917700" y="2571750"/>
            <a:ext cx="841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de-DE" sz="1200" b="1">
                <a:ea typeface="MS PGothic" panose="020B0600070205080204" pitchFamily="34" charset="-128"/>
              </a:rPr>
              <a:t>0</a:t>
            </a:r>
            <a:endParaRPr lang="en-US" altLang="de-DE" sz="1200">
              <a:ea typeface="MS PGothic" panose="020B0600070205080204" pitchFamily="34" charset="-128"/>
            </a:endParaRPr>
          </a:p>
        </p:txBody>
      </p:sp>
      <p:sp>
        <p:nvSpPr>
          <p:cNvPr id="69648" name="Rectangle 206">
            <a:extLst>
              <a:ext uri="{FF2B5EF4-FFF2-40B4-BE49-F238E27FC236}">
                <a16:creationId xmlns:a16="http://schemas.microsoft.com/office/drawing/2014/main" id="{0AEDEC30-8712-4B23-BE6E-6A94B1CFF75C}"/>
              </a:ext>
            </a:extLst>
          </p:cNvPr>
          <p:cNvSpPr>
            <a:spLocks noChangeArrowheads="1"/>
          </p:cNvSpPr>
          <p:nvPr/>
        </p:nvSpPr>
        <p:spPr bwMode="auto">
          <a:xfrm>
            <a:off x="4521200" y="2571750"/>
            <a:ext cx="841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de-DE" sz="1200" b="1">
                <a:ea typeface="MS PGothic" panose="020B0600070205080204" pitchFamily="34" charset="-128"/>
              </a:rPr>
              <a:t>5</a:t>
            </a:r>
            <a:endParaRPr lang="en-US" altLang="de-DE" sz="1200">
              <a:ea typeface="MS PGothic" panose="020B0600070205080204" pitchFamily="34" charset="-128"/>
            </a:endParaRPr>
          </a:p>
        </p:txBody>
      </p:sp>
      <p:sp>
        <p:nvSpPr>
          <p:cNvPr id="69649" name="Rectangle 207">
            <a:extLst>
              <a:ext uri="{FF2B5EF4-FFF2-40B4-BE49-F238E27FC236}">
                <a16:creationId xmlns:a16="http://schemas.microsoft.com/office/drawing/2014/main" id="{0575CE6E-7845-45D2-B6FE-C45CF7CCAE77}"/>
              </a:ext>
            </a:extLst>
          </p:cNvPr>
          <p:cNvSpPr>
            <a:spLocks noChangeArrowheads="1"/>
          </p:cNvSpPr>
          <p:nvPr/>
        </p:nvSpPr>
        <p:spPr bwMode="auto">
          <a:xfrm>
            <a:off x="5035550" y="2571750"/>
            <a:ext cx="85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de-DE" sz="1200" b="1">
                <a:ea typeface="MS PGothic" panose="020B0600070205080204" pitchFamily="34" charset="-128"/>
              </a:rPr>
              <a:t>6</a:t>
            </a:r>
            <a:endParaRPr lang="en-US" altLang="de-DE" sz="1200">
              <a:ea typeface="MS PGothic" panose="020B0600070205080204" pitchFamily="34" charset="-128"/>
            </a:endParaRPr>
          </a:p>
        </p:txBody>
      </p:sp>
      <p:sp>
        <p:nvSpPr>
          <p:cNvPr id="69650" name="Rectangle 208">
            <a:extLst>
              <a:ext uri="{FF2B5EF4-FFF2-40B4-BE49-F238E27FC236}">
                <a16:creationId xmlns:a16="http://schemas.microsoft.com/office/drawing/2014/main" id="{326B6DD6-8AD0-4714-B216-A41A3A76B212}"/>
              </a:ext>
            </a:extLst>
          </p:cNvPr>
          <p:cNvSpPr>
            <a:spLocks noChangeArrowheads="1"/>
          </p:cNvSpPr>
          <p:nvPr/>
        </p:nvSpPr>
        <p:spPr bwMode="auto">
          <a:xfrm>
            <a:off x="5549900" y="2571750"/>
            <a:ext cx="841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de-DE" sz="1200" b="1">
                <a:ea typeface="MS PGothic" panose="020B0600070205080204" pitchFamily="34" charset="-128"/>
              </a:rPr>
              <a:t>7</a:t>
            </a:r>
            <a:endParaRPr lang="en-US" altLang="de-DE" sz="1200">
              <a:ea typeface="MS PGothic" panose="020B0600070205080204" pitchFamily="34" charset="-128"/>
            </a:endParaRPr>
          </a:p>
        </p:txBody>
      </p:sp>
      <p:sp>
        <p:nvSpPr>
          <p:cNvPr id="69651" name="Rectangle 209">
            <a:extLst>
              <a:ext uri="{FF2B5EF4-FFF2-40B4-BE49-F238E27FC236}">
                <a16:creationId xmlns:a16="http://schemas.microsoft.com/office/drawing/2014/main" id="{AF099FB2-94E7-4C25-BDB6-164BFA1015B8}"/>
              </a:ext>
            </a:extLst>
          </p:cNvPr>
          <p:cNvSpPr>
            <a:spLocks noChangeArrowheads="1"/>
          </p:cNvSpPr>
          <p:nvPr/>
        </p:nvSpPr>
        <p:spPr bwMode="auto">
          <a:xfrm>
            <a:off x="3997325" y="2571750"/>
            <a:ext cx="841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de-DE" sz="1200" b="1">
                <a:ea typeface="MS PGothic" panose="020B0600070205080204" pitchFamily="34" charset="-128"/>
              </a:rPr>
              <a:t>4</a:t>
            </a:r>
            <a:endParaRPr lang="en-US" altLang="de-DE" sz="1200">
              <a:ea typeface="MS PGothic" panose="020B0600070205080204" pitchFamily="34" charset="-128"/>
            </a:endParaRPr>
          </a:p>
        </p:txBody>
      </p:sp>
      <p:sp>
        <p:nvSpPr>
          <p:cNvPr id="69652" name="Rectangle 210">
            <a:extLst>
              <a:ext uri="{FF2B5EF4-FFF2-40B4-BE49-F238E27FC236}">
                <a16:creationId xmlns:a16="http://schemas.microsoft.com/office/drawing/2014/main" id="{41A569BD-6FDF-4E5A-A6CF-5C3A2C7DE004}"/>
              </a:ext>
            </a:extLst>
          </p:cNvPr>
          <p:cNvSpPr>
            <a:spLocks noChangeArrowheads="1"/>
          </p:cNvSpPr>
          <p:nvPr/>
        </p:nvSpPr>
        <p:spPr bwMode="auto">
          <a:xfrm>
            <a:off x="6054725" y="2571750"/>
            <a:ext cx="85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de-DE" sz="1200" b="1">
                <a:ea typeface="MS PGothic" panose="020B0600070205080204" pitchFamily="34" charset="-128"/>
              </a:rPr>
              <a:t>8</a:t>
            </a:r>
            <a:endParaRPr lang="en-US" altLang="de-DE" sz="1200">
              <a:ea typeface="MS PGothic" panose="020B0600070205080204" pitchFamily="34" charset="-128"/>
            </a:endParaRPr>
          </a:p>
        </p:txBody>
      </p:sp>
      <p:sp>
        <p:nvSpPr>
          <p:cNvPr id="69653" name="Rectangle 211">
            <a:extLst>
              <a:ext uri="{FF2B5EF4-FFF2-40B4-BE49-F238E27FC236}">
                <a16:creationId xmlns:a16="http://schemas.microsoft.com/office/drawing/2014/main" id="{80C4146F-986B-46AA-A3E1-5FE9EF2C58CB}"/>
              </a:ext>
            </a:extLst>
          </p:cNvPr>
          <p:cNvSpPr>
            <a:spLocks noChangeArrowheads="1"/>
          </p:cNvSpPr>
          <p:nvPr/>
        </p:nvSpPr>
        <p:spPr bwMode="auto">
          <a:xfrm>
            <a:off x="6600825" y="2571750"/>
            <a:ext cx="841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de-DE" sz="1200" b="1">
                <a:ea typeface="MS PGothic" panose="020B0600070205080204" pitchFamily="34" charset="-128"/>
              </a:rPr>
              <a:t>9</a:t>
            </a:r>
            <a:endParaRPr lang="en-US" altLang="de-DE" sz="1200">
              <a:ea typeface="MS PGothic" panose="020B0600070205080204" pitchFamily="34" charset="-128"/>
            </a:endParaRPr>
          </a:p>
        </p:txBody>
      </p:sp>
      <p:sp>
        <p:nvSpPr>
          <p:cNvPr id="69654" name="Rectangle 212">
            <a:extLst>
              <a:ext uri="{FF2B5EF4-FFF2-40B4-BE49-F238E27FC236}">
                <a16:creationId xmlns:a16="http://schemas.microsoft.com/office/drawing/2014/main" id="{4AE56111-10FC-4D8D-A783-653E27171E9C}"/>
              </a:ext>
            </a:extLst>
          </p:cNvPr>
          <p:cNvSpPr>
            <a:spLocks noChangeArrowheads="1"/>
          </p:cNvSpPr>
          <p:nvPr/>
        </p:nvSpPr>
        <p:spPr bwMode="auto">
          <a:xfrm>
            <a:off x="7059613" y="2571750"/>
            <a:ext cx="1698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de-DE" sz="1200" b="1">
                <a:ea typeface="MS PGothic" panose="020B0600070205080204" pitchFamily="34" charset="-128"/>
              </a:rPr>
              <a:t>10</a:t>
            </a:r>
            <a:endParaRPr lang="en-US" altLang="de-DE" sz="1200">
              <a:ea typeface="MS PGothic" panose="020B0600070205080204" pitchFamily="34" charset="-128"/>
            </a:endParaRPr>
          </a:p>
        </p:txBody>
      </p:sp>
      <p:sp>
        <p:nvSpPr>
          <p:cNvPr id="69655" name="Freeform 218">
            <a:extLst>
              <a:ext uri="{FF2B5EF4-FFF2-40B4-BE49-F238E27FC236}">
                <a16:creationId xmlns:a16="http://schemas.microsoft.com/office/drawing/2014/main" id="{A92F4E4C-636A-4484-8C5E-C5FB4DDC9443}"/>
              </a:ext>
            </a:extLst>
          </p:cNvPr>
          <p:cNvSpPr>
            <a:spLocks/>
          </p:cNvSpPr>
          <p:nvPr/>
        </p:nvSpPr>
        <p:spPr bwMode="auto">
          <a:xfrm>
            <a:off x="5507038" y="4268788"/>
            <a:ext cx="1625600" cy="1587"/>
          </a:xfrm>
          <a:custGeom>
            <a:avLst/>
            <a:gdLst>
              <a:gd name="T0" fmla="*/ 0 w 1174"/>
              <a:gd name="T1" fmla="*/ 0 h 1588"/>
              <a:gd name="T2" fmla="*/ 2147483646 w 1174"/>
              <a:gd name="T3" fmla="*/ 0 h 1588"/>
              <a:gd name="T4" fmla="*/ 0 w 1174"/>
              <a:gd name="T5" fmla="*/ 0 h 1588"/>
              <a:gd name="T6" fmla="*/ 0 60000 65536"/>
              <a:gd name="T7" fmla="*/ 0 60000 65536"/>
              <a:gd name="T8" fmla="*/ 0 60000 65536"/>
              <a:gd name="T9" fmla="*/ 0 w 1174"/>
              <a:gd name="T10" fmla="*/ 0 h 1588"/>
              <a:gd name="T11" fmla="*/ 1174 w 1174"/>
              <a:gd name="T12" fmla="*/ 1588 h 1588"/>
            </a:gdLst>
            <a:ahLst/>
            <a:cxnLst>
              <a:cxn ang="T6">
                <a:pos x="T0" y="T1"/>
              </a:cxn>
              <a:cxn ang="T7">
                <a:pos x="T2" y="T3"/>
              </a:cxn>
              <a:cxn ang="T8">
                <a:pos x="T4" y="T5"/>
              </a:cxn>
            </a:cxnLst>
            <a:rect l="T9" t="T10" r="T11" b="T12"/>
            <a:pathLst>
              <a:path w="1174" h="1588">
                <a:moveTo>
                  <a:pt x="0" y="0"/>
                </a:moveTo>
                <a:lnTo>
                  <a:pt x="117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69656" name="Line 219">
            <a:extLst>
              <a:ext uri="{FF2B5EF4-FFF2-40B4-BE49-F238E27FC236}">
                <a16:creationId xmlns:a16="http://schemas.microsoft.com/office/drawing/2014/main" id="{7075F705-8ADC-427C-BD05-49A8A84A495C}"/>
              </a:ext>
            </a:extLst>
          </p:cNvPr>
          <p:cNvSpPr>
            <a:spLocks noChangeShapeType="1"/>
          </p:cNvSpPr>
          <p:nvPr/>
        </p:nvSpPr>
        <p:spPr bwMode="auto">
          <a:xfrm>
            <a:off x="5507038" y="4268788"/>
            <a:ext cx="1625600"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69657" name="Line 220">
            <a:extLst>
              <a:ext uri="{FF2B5EF4-FFF2-40B4-BE49-F238E27FC236}">
                <a16:creationId xmlns:a16="http://schemas.microsoft.com/office/drawing/2014/main" id="{B1559FCE-FBF2-4D9F-976E-A82248874031}"/>
              </a:ext>
            </a:extLst>
          </p:cNvPr>
          <p:cNvSpPr>
            <a:spLocks noChangeShapeType="1"/>
          </p:cNvSpPr>
          <p:nvPr/>
        </p:nvSpPr>
        <p:spPr bwMode="auto">
          <a:xfrm>
            <a:off x="5507038" y="3963988"/>
            <a:ext cx="1538287" cy="0"/>
          </a:xfrm>
          <a:prstGeom prst="line">
            <a:avLst/>
          </a:prstGeom>
          <a:noFill/>
          <a:ln w="12700">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de-AT"/>
          </a:p>
        </p:txBody>
      </p:sp>
      <p:sp>
        <p:nvSpPr>
          <p:cNvPr id="69658" name="Freeform 221">
            <a:extLst>
              <a:ext uri="{FF2B5EF4-FFF2-40B4-BE49-F238E27FC236}">
                <a16:creationId xmlns:a16="http://schemas.microsoft.com/office/drawing/2014/main" id="{86B81994-043A-4E1B-8A2C-0CC93D633473}"/>
              </a:ext>
            </a:extLst>
          </p:cNvPr>
          <p:cNvSpPr>
            <a:spLocks/>
          </p:cNvSpPr>
          <p:nvPr/>
        </p:nvSpPr>
        <p:spPr bwMode="auto">
          <a:xfrm>
            <a:off x="7008813" y="3870325"/>
            <a:ext cx="123825" cy="185738"/>
          </a:xfrm>
          <a:custGeom>
            <a:avLst/>
            <a:gdLst>
              <a:gd name="T0" fmla="*/ 2147483646 w 34"/>
              <a:gd name="T1" fmla="*/ 2147483646 h 38"/>
              <a:gd name="T2" fmla="*/ 0 w 34"/>
              <a:gd name="T3" fmla="*/ 2147483646 h 38"/>
              <a:gd name="T4" fmla="*/ 2147483646 w 34"/>
              <a:gd name="T5" fmla="*/ 2147483646 h 38"/>
              <a:gd name="T6" fmla="*/ 0 w 34"/>
              <a:gd name="T7" fmla="*/ 0 h 38"/>
              <a:gd name="T8" fmla="*/ 2147483646 w 34"/>
              <a:gd name="T9" fmla="*/ 2147483646 h 38"/>
              <a:gd name="T10" fmla="*/ 0 60000 65536"/>
              <a:gd name="T11" fmla="*/ 0 60000 65536"/>
              <a:gd name="T12" fmla="*/ 0 60000 65536"/>
              <a:gd name="T13" fmla="*/ 0 60000 65536"/>
              <a:gd name="T14" fmla="*/ 0 60000 65536"/>
              <a:gd name="T15" fmla="*/ 0 w 34"/>
              <a:gd name="T16" fmla="*/ 0 h 38"/>
              <a:gd name="T17" fmla="*/ 34 w 34"/>
              <a:gd name="T18" fmla="*/ 38 h 38"/>
            </a:gdLst>
            <a:ahLst/>
            <a:cxnLst>
              <a:cxn ang="T10">
                <a:pos x="T0" y="T1"/>
              </a:cxn>
              <a:cxn ang="T11">
                <a:pos x="T2" y="T3"/>
              </a:cxn>
              <a:cxn ang="T12">
                <a:pos x="T4" y="T5"/>
              </a:cxn>
              <a:cxn ang="T13">
                <a:pos x="T6" y="T7"/>
              </a:cxn>
              <a:cxn ang="T14">
                <a:pos x="T8" y="T9"/>
              </a:cxn>
            </a:cxnLst>
            <a:rect l="T15" t="T16" r="T17" b="T18"/>
            <a:pathLst>
              <a:path w="34" h="38">
                <a:moveTo>
                  <a:pt x="34" y="19"/>
                </a:moveTo>
                <a:cubicBezTo>
                  <a:pt x="22" y="23"/>
                  <a:pt x="8" y="31"/>
                  <a:pt x="0" y="38"/>
                </a:cubicBezTo>
                <a:cubicBezTo>
                  <a:pt x="6" y="19"/>
                  <a:pt x="6" y="19"/>
                  <a:pt x="6" y="19"/>
                </a:cubicBezTo>
                <a:cubicBezTo>
                  <a:pt x="0" y="0"/>
                  <a:pt x="0" y="0"/>
                  <a:pt x="0" y="0"/>
                </a:cubicBezTo>
                <a:cubicBezTo>
                  <a:pt x="8" y="8"/>
                  <a:pt x="22" y="15"/>
                  <a:pt x="34"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69659" name="Freeform 222">
            <a:extLst>
              <a:ext uri="{FF2B5EF4-FFF2-40B4-BE49-F238E27FC236}">
                <a16:creationId xmlns:a16="http://schemas.microsoft.com/office/drawing/2014/main" id="{D6F75D1C-2059-4DF2-9648-65B80F42EBE3}"/>
              </a:ext>
            </a:extLst>
          </p:cNvPr>
          <p:cNvSpPr>
            <a:spLocks/>
          </p:cNvSpPr>
          <p:nvPr/>
        </p:nvSpPr>
        <p:spPr bwMode="auto">
          <a:xfrm>
            <a:off x="1852613" y="4268788"/>
            <a:ext cx="1755775" cy="1587"/>
          </a:xfrm>
          <a:custGeom>
            <a:avLst/>
            <a:gdLst>
              <a:gd name="T0" fmla="*/ 2147483646 w 1268"/>
              <a:gd name="T1" fmla="*/ 0 h 1588"/>
              <a:gd name="T2" fmla="*/ 0 w 1268"/>
              <a:gd name="T3" fmla="*/ 0 h 1588"/>
              <a:gd name="T4" fmla="*/ 2147483646 w 1268"/>
              <a:gd name="T5" fmla="*/ 0 h 1588"/>
              <a:gd name="T6" fmla="*/ 0 60000 65536"/>
              <a:gd name="T7" fmla="*/ 0 60000 65536"/>
              <a:gd name="T8" fmla="*/ 0 60000 65536"/>
              <a:gd name="T9" fmla="*/ 0 w 1268"/>
              <a:gd name="T10" fmla="*/ 0 h 1588"/>
              <a:gd name="T11" fmla="*/ 1268 w 1268"/>
              <a:gd name="T12" fmla="*/ 1588 h 1588"/>
            </a:gdLst>
            <a:ahLst/>
            <a:cxnLst>
              <a:cxn ang="T6">
                <a:pos x="T0" y="T1"/>
              </a:cxn>
              <a:cxn ang="T7">
                <a:pos x="T2" y="T3"/>
              </a:cxn>
              <a:cxn ang="T8">
                <a:pos x="T4" y="T5"/>
              </a:cxn>
            </a:cxnLst>
            <a:rect l="T9" t="T10" r="T11" b="T12"/>
            <a:pathLst>
              <a:path w="1268" h="1588">
                <a:moveTo>
                  <a:pt x="1268" y="0"/>
                </a:moveTo>
                <a:lnTo>
                  <a:pt x="0" y="0"/>
                </a:lnTo>
                <a:lnTo>
                  <a:pt x="126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69660" name="Line 223">
            <a:extLst>
              <a:ext uri="{FF2B5EF4-FFF2-40B4-BE49-F238E27FC236}">
                <a16:creationId xmlns:a16="http://schemas.microsoft.com/office/drawing/2014/main" id="{7F8633F5-A08D-4196-A511-D2E947B28BB1}"/>
              </a:ext>
            </a:extLst>
          </p:cNvPr>
          <p:cNvSpPr>
            <a:spLocks noChangeShapeType="1"/>
          </p:cNvSpPr>
          <p:nvPr/>
        </p:nvSpPr>
        <p:spPr bwMode="auto">
          <a:xfrm flipH="1">
            <a:off x="2222500" y="5349875"/>
            <a:ext cx="1755775"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69661" name="Line 224">
            <a:extLst>
              <a:ext uri="{FF2B5EF4-FFF2-40B4-BE49-F238E27FC236}">
                <a16:creationId xmlns:a16="http://schemas.microsoft.com/office/drawing/2014/main" id="{57FFED70-0626-4FF3-AF99-956F75F5F83B}"/>
              </a:ext>
            </a:extLst>
          </p:cNvPr>
          <p:cNvSpPr>
            <a:spLocks noChangeShapeType="1"/>
          </p:cNvSpPr>
          <p:nvPr/>
        </p:nvSpPr>
        <p:spPr bwMode="auto">
          <a:xfrm flipH="1">
            <a:off x="1939925" y="3963988"/>
            <a:ext cx="1668463" cy="0"/>
          </a:xfrm>
          <a:prstGeom prst="line">
            <a:avLst/>
          </a:prstGeom>
          <a:noFill/>
          <a:ln w="12700">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de-AT"/>
          </a:p>
        </p:txBody>
      </p:sp>
      <p:sp>
        <p:nvSpPr>
          <p:cNvPr id="69662" name="Freeform 225">
            <a:extLst>
              <a:ext uri="{FF2B5EF4-FFF2-40B4-BE49-F238E27FC236}">
                <a16:creationId xmlns:a16="http://schemas.microsoft.com/office/drawing/2014/main" id="{1C2C0022-3D24-4265-86E3-1BC1382B6FA4}"/>
              </a:ext>
            </a:extLst>
          </p:cNvPr>
          <p:cNvSpPr>
            <a:spLocks/>
          </p:cNvSpPr>
          <p:nvPr/>
        </p:nvSpPr>
        <p:spPr bwMode="auto">
          <a:xfrm>
            <a:off x="1852613" y="3870325"/>
            <a:ext cx="122237" cy="185738"/>
          </a:xfrm>
          <a:custGeom>
            <a:avLst/>
            <a:gdLst>
              <a:gd name="T0" fmla="*/ 0 w 34"/>
              <a:gd name="T1" fmla="*/ 2147483646 h 38"/>
              <a:gd name="T2" fmla="*/ 2147483646 w 34"/>
              <a:gd name="T3" fmla="*/ 0 h 38"/>
              <a:gd name="T4" fmla="*/ 2147483646 w 34"/>
              <a:gd name="T5" fmla="*/ 2147483646 h 38"/>
              <a:gd name="T6" fmla="*/ 2147483646 w 34"/>
              <a:gd name="T7" fmla="*/ 2147483646 h 38"/>
              <a:gd name="T8" fmla="*/ 0 w 34"/>
              <a:gd name="T9" fmla="*/ 2147483646 h 38"/>
              <a:gd name="T10" fmla="*/ 0 60000 65536"/>
              <a:gd name="T11" fmla="*/ 0 60000 65536"/>
              <a:gd name="T12" fmla="*/ 0 60000 65536"/>
              <a:gd name="T13" fmla="*/ 0 60000 65536"/>
              <a:gd name="T14" fmla="*/ 0 60000 65536"/>
              <a:gd name="T15" fmla="*/ 0 w 34"/>
              <a:gd name="T16" fmla="*/ 0 h 38"/>
              <a:gd name="T17" fmla="*/ 34 w 34"/>
              <a:gd name="T18" fmla="*/ 38 h 38"/>
            </a:gdLst>
            <a:ahLst/>
            <a:cxnLst>
              <a:cxn ang="T10">
                <a:pos x="T0" y="T1"/>
              </a:cxn>
              <a:cxn ang="T11">
                <a:pos x="T2" y="T3"/>
              </a:cxn>
              <a:cxn ang="T12">
                <a:pos x="T4" y="T5"/>
              </a:cxn>
              <a:cxn ang="T13">
                <a:pos x="T6" y="T7"/>
              </a:cxn>
              <a:cxn ang="T14">
                <a:pos x="T8" y="T9"/>
              </a:cxn>
            </a:cxnLst>
            <a:rect l="T15" t="T16" r="T17" b="T18"/>
            <a:pathLst>
              <a:path w="34" h="38">
                <a:moveTo>
                  <a:pt x="0" y="19"/>
                </a:moveTo>
                <a:cubicBezTo>
                  <a:pt x="11" y="15"/>
                  <a:pt x="25" y="8"/>
                  <a:pt x="34" y="0"/>
                </a:cubicBezTo>
                <a:cubicBezTo>
                  <a:pt x="27" y="19"/>
                  <a:pt x="27" y="19"/>
                  <a:pt x="27" y="19"/>
                </a:cubicBezTo>
                <a:cubicBezTo>
                  <a:pt x="34" y="38"/>
                  <a:pt x="34" y="38"/>
                  <a:pt x="34" y="38"/>
                </a:cubicBezTo>
                <a:cubicBezTo>
                  <a:pt x="25" y="31"/>
                  <a:pt x="11" y="23"/>
                  <a:pt x="0"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69663" name="Freeform 227">
            <a:extLst>
              <a:ext uri="{FF2B5EF4-FFF2-40B4-BE49-F238E27FC236}">
                <a16:creationId xmlns:a16="http://schemas.microsoft.com/office/drawing/2014/main" id="{B53520A9-2C13-4382-9C64-5405DD96D3A2}"/>
              </a:ext>
            </a:extLst>
          </p:cNvPr>
          <p:cNvSpPr>
            <a:spLocks/>
          </p:cNvSpPr>
          <p:nvPr/>
        </p:nvSpPr>
        <p:spPr bwMode="auto">
          <a:xfrm>
            <a:off x="1295400" y="3116263"/>
            <a:ext cx="414338" cy="219075"/>
          </a:xfrm>
          <a:custGeom>
            <a:avLst/>
            <a:gdLst>
              <a:gd name="T0" fmla="*/ 0 w 151"/>
              <a:gd name="T1" fmla="*/ 2147483646 h 117"/>
              <a:gd name="T2" fmla="*/ 2147483646 w 151"/>
              <a:gd name="T3" fmla="*/ 2147483646 h 117"/>
              <a:gd name="T4" fmla="*/ 2147483646 w 151"/>
              <a:gd name="T5" fmla="*/ 0 h 117"/>
              <a:gd name="T6" fmla="*/ 2147483646 w 151"/>
              <a:gd name="T7" fmla="*/ 2147483646 h 117"/>
              <a:gd name="T8" fmla="*/ 2147483646 w 151"/>
              <a:gd name="T9" fmla="*/ 2147483646 h 117"/>
              <a:gd name="T10" fmla="*/ 2147483646 w 151"/>
              <a:gd name="T11" fmla="*/ 2147483646 h 117"/>
              <a:gd name="T12" fmla="*/ 0 w 151"/>
              <a:gd name="T13" fmla="*/ 2147483646 h 117"/>
              <a:gd name="T14" fmla="*/ 0 w 151"/>
              <a:gd name="T15" fmla="*/ 2147483646 h 117"/>
              <a:gd name="T16" fmla="*/ 0 w 151"/>
              <a:gd name="T17" fmla="*/ 2147483646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
              <a:gd name="T28" fmla="*/ 0 h 117"/>
              <a:gd name="T29" fmla="*/ 151 w 151"/>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 h="117">
                <a:moveTo>
                  <a:pt x="0" y="28"/>
                </a:moveTo>
                <a:lnTo>
                  <a:pt x="112" y="28"/>
                </a:lnTo>
                <a:lnTo>
                  <a:pt x="112" y="0"/>
                </a:lnTo>
                <a:lnTo>
                  <a:pt x="151" y="60"/>
                </a:lnTo>
                <a:lnTo>
                  <a:pt x="112" y="117"/>
                </a:lnTo>
                <a:lnTo>
                  <a:pt x="112" y="88"/>
                </a:lnTo>
                <a:lnTo>
                  <a:pt x="0" y="88"/>
                </a:lnTo>
                <a:lnTo>
                  <a:pt x="0" y="28"/>
                </a:lnTo>
                <a:close/>
              </a:path>
            </a:pathLst>
          </a:custGeom>
          <a:solidFill>
            <a:srgbClr val="FFFFFF"/>
          </a:solidFill>
          <a:ln w="5" cap="flat">
            <a:solidFill>
              <a:schemeClr val="tx1"/>
            </a:solidFill>
            <a:prstDash val="solid"/>
            <a:miter lim="800000"/>
            <a:headEnd/>
            <a:tailEnd/>
          </a:ln>
        </p:spPr>
        <p:txBody>
          <a:bodyPr/>
          <a:lstStyle/>
          <a:p>
            <a:endParaRPr lang="de-AT"/>
          </a:p>
        </p:txBody>
      </p:sp>
      <p:sp>
        <p:nvSpPr>
          <p:cNvPr id="69664" name="Freeform 228">
            <a:extLst>
              <a:ext uri="{FF2B5EF4-FFF2-40B4-BE49-F238E27FC236}">
                <a16:creationId xmlns:a16="http://schemas.microsoft.com/office/drawing/2014/main" id="{C6F59DDF-CA36-47D8-B6B8-422B21062F89}"/>
              </a:ext>
            </a:extLst>
          </p:cNvPr>
          <p:cNvSpPr>
            <a:spLocks/>
          </p:cNvSpPr>
          <p:nvPr/>
        </p:nvSpPr>
        <p:spPr bwMode="auto">
          <a:xfrm>
            <a:off x="1295400" y="4543425"/>
            <a:ext cx="414338" cy="223838"/>
          </a:xfrm>
          <a:custGeom>
            <a:avLst/>
            <a:gdLst>
              <a:gd name="T0" fmla="*/ 0 w 151"/>
              <a:gd name="T1" fmla="*/ 2147483646 h 120"/>
              <a:gd name="T2" fmla="*/ 2147483646 w 151"/>
              <a:gd name="T3" fmla="*/ 2147483646 h 120"/>
              <a:gd name="T4" fmla="*/ 2147483646 w 151"/>
              <a:gd name="T5" fmla="*/ 0 h 120"/>
              <a:gd name="T6" fmla="*/ 2147483646 w 151"/>
              <a:gd name="T7" fmla="*/ 2147483646 h 120"/>
              <a:gd name="T8" fmla="*/ 2147483646 w 151"/>
              <a:gd name="T9" fmla="*/ 2147483646 h 120"/>
              <a:gd name="T10" fmla="*/ 2147483646 w 151"/>
              <a:gd name="T11" fmla="*/ 2147483646 h 120"/>
              <a:gd name="T12" fmla="*/ 0 w 151"/>
              <a:gd name="T13" fmla="*/ 2147483646 h 120"/>
              <a:gd name="T14" fmla="*/ 0 w 151"/>
              <a:gd name="T15" fmla="*/ 2147483646 h 120"/>
              <a:gd name="T16" fmla="*/ 0 w 151"/>
              <a:gd name="T17" fmla="*/ 2147483646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
              <a:gd name="T28" fmla="*/ 0 h 120"/>
              <a:gd name="T29" fmla="*/ 151 w 151"/>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 h="120">
                <a:moveTo>
                  <a:pt x="0" y="31"/>
                </a:moveTo>
                <a:lnTo>
                  <a:pt x="112" y="31"/>
                </a:lnTo>
                <a:lnTo>
                  <a:pt x="112" y="0"/>
                </a:lnTo>
                <a:lnTo>
                  <a:pt x="151" y="60"/>
                </a:lnTo>
                <a:lnTo>
                  <a:pt x="112" y="120"/>
                </a:lnTo>
                <a:lnTo>
                  <a:pt x="112" y="89"/>
                </a:lnTo>
                <a:lnTo>
                  <a:pt x="0" y="89"/>
                </a:lnTo>
                <a:lnTo>
                  <a:pt x="0" y="31"/>
                </a:lnTo>
                <a:close/>
              </a:path>
            </a:pathLst>
          </a:custGeom>
          <a:solidFill>
            <a:srgbClr val="FFFFFF"/>
          </a:solidFill>
          <a:ln w="9525">
            <a:solidFill>
              <a:schemeClr val="tx1"/>
            </a:solidFill>
            <a:round/>
            <a:headEnd/>
            <a:tailEnd/>
          </a:ln>
        </p:spPr>
        <p:txBody>
          <a:bodyPr/>
          <a:lstStyle/>
          <a:p>
            <a:endParaRPr lang="de-AT"/>
          </a:p>
        </p:txBody>
      </p:sp>
      <p:sp>
        <p:nvSpPr>
          <p:cNvPr id="106" name="Freeform 230">
            <a:extLst>
              <a:ext uri="{FF2B5EF4-FFF2-40B4-BE49-F238E27FC236}">
                <a16:creationId xmlns:a16="http://schemas.microsoft.com/office/drawing/2014/main" id="{D428CAA0-5BBE-40B1-B94A-5EE9FB4E76CC}"/>
              </a:ext>
            </a:extLst>
          </p:cNvPr>
          <p:cNvSpPr>
            <a:spLocks/>
          </p:cNvSpPr>
          <p:nvPr/>
        </p:nvSpPr>
        <p:spPr bwMode="auto">
          <a:xfrm>
            <a:off x="866056" y="2560505"/>
            <a:ext cx="276944" cy="2714795"/>
          </a:xfrm>
          <a:custGeom>
            <a:avLst/>
            <a:gdLst>
              <a:gd name="T0" fmla="*/ 0 w 200"/>
              <a:gd name="T1" fmla="*/ 0 h 1564"/>
              <a:gd name="T2" fmla="*/ 504031295 w 200"/>
              <a:gd name="T3" fmla="*/ 0 h 1564"/>
              <a:gd name="T4" fmla="*/ 504031295 w 200"/>
              <a:gd name="T5" fmla="*/ 2147483647 h 1564"/>
              <a:gd name="T6" fmla="*/ 0 w 200"/>
              <a:gd name="T7" fmla="*/ 2147483647 h 1564"/>
              <a:gd name="T8" fmla="*/ 0 w 200"/>
              <a:gd name="T9" fmla="*/ 0 h 1564"/>
              <a:gd name="T10" fmla="*/ 0 w 200"/>
              <a:gd name="T11" fmla="*/ 0 h 1564"/>
              <a:gd name="T12" fmla="*/ 0 60000 65536"/>
              <a:gd name="T13" fmla="*/ 0 60000 65536"/>
              <a:gd name="T14" fmla="*/ 0 60000 65536"/>
              <a:gd name="T15" fmla="*/ 0 60000 65536"/>
              <a:gd name="T16" fmla="*/ 0 60000 65536"/>
              <a:gd name="T17" fmla="*/ 0 60000 65536"/>
              <a:gd name="T18" fmla="*/ 0 w 200"/>
              <a:gd name="T19" fmla="*/ 0 h 1564"/>
              <a:gd name="T20" fmla="*/ 200 w 200"/>
              <a:gd name="T21" fmla="*/ 1564 h 1564"/>
            </a:gdLst>
            <a:ahLst/>
            <a:cxnLst>
              <a:cxn ang="T12">
                <a:pos x="T0" y="T1"/>
              </a:cxn>
              <a:cxn ang="T13">
                <a:pos x="T2" y="T3"/>
              </a:cxn>
              <a:cxn ang="T14">
                <a:pos x="T4" y="T5"/>
              </a:cxn>
              <a:cxn ang="T15">
                <a:pos x="T6" y="T7"/>
              </a:cxn>
              <a:cxn ang="T16">
                <a:pos x="T8" y="T9"/>
              </a:cxn>
              <a:cxn ang="T17">
                <a:pos x="T10" y="T11"/>
              </a:cxn>
            </a:cxnLst>
            <a:rect l="T18" t="T19" r="T20" b="T21"/>
            <a:pathLst>
              <a:path w="200" h="1564">
                <a:moveTo>
                  <a:pt x="0" y="0"/>
                </a:moveTo>
                <a:lnTo>
                  <a:pt x="200" y="0"/>
                </a:lnTo>
                <a:lnTo>
                  <a:pt x="200" y="1564"/>
                </a:lnTo>
                <a:lnTo>
                  <a:pt x="0" y="1564"/>
                </a:lnTo>
                <a:lnTo>
                  <a:pt x="0" y="0"/>
                </a:lnTo>
                <a:close/>
              </a:path>
            </a:pathLst>
          </a:custGeom>
          <a:solidFill>
            <a:srgbClr val="C1C0C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1" hangingPunct="1">
              <a:defRPr/>
            </a:pPr>
            <a:endParaRPr lang="en-US" sz="1400" dirty="0">
              <a:ea typeface="ＭＳ Ｐゴシック" pitchFamily="34" charset="-128"/>
            </a:endParaRPr>
          </a:p>
        </p:txBody>
      </p:sp>
      <p:sp>
        <p:nvSpPr>
          <p:cNvPr id="69668" name="Freeform 246">
            <a:extLst>
              <a:ext uri="{FF2B5EF4-FFF2-40B4-BE49-F238E27FC236}">
                <a16:creationId xmlns:a16="http://schemas.microsoft.com/office/drawing/2014/main" id="{72C53837-53BF-4724-842E-34A83103E071}"/>
              </a:ext>
            </a:extLst>
          </p:cNvPr>
          <p:cNvSpPr>
            <a:spLocks/>
          </p:cNvSpPr>
          <p:nvPr/>
        </p:nvSpPr>
        <p:spPr bwMode="auto">
          <a:xfrm>
            <a:off x="1849438" y="5662613"/>
            <a:ext cx="5326062" cy="1587"/>
          </a:xfrm>
          <a:custGeom>
            <a:avLst/>
            <a:gdLst>
              <a:gd name="T0" fmla="*/ 0 w 3846"/>
              <a:gd name="T1" fmla="*/ 0 h 1588"/>
              <a:gd name="T2" fmla="*/ 2147483646 w 3846"/>
              <a:gd name="T3" fmla="*/ 0 h 1588"/>
              <a:gd name="T4" fmla="*/ 0 w 3846"/>
              <a:gd name="T5" fmla="*/ 0 h 1588"/>
              <a:gd name="T6" fmla="*/ 0 60000 65536"/>
              <a:gd name="T7" fmla="*/ 0 60000 65536"/>
              <a:gd name="T8" fmla="*/ 0 60000 65536"/>
              <a:gd name="T9" fmla="*/ 0 w 3846"/>
              <a:gd name="T10" fmla="*/ 0 h 1588"/>
              <a:gd name="T11" fmla="*/ 3846 w 3846"/>
              <a:gd name="T12" fmla="*/ 1588 h 1588"/>
            </a:gdLst>
            <a:ahLst/>
            <a:cxnLst>
              <a:cxn ang="T6">
                <a:pos x="T0" y="T1"/>
              </a:cxn>
              <a:cxn ang="T7">
                <a:pos x="T2" y="T3"/>
              </a:cxn>
              <a:cxn ang="T8">
                <a:pos x="T4" y="T5"/>
              </a:cxn>
            </a:cxnLst>
            <a:rect l="T9" t="T10" r="T11" b="T12"/>
            <a:pathLst>
              <a:path w="3846" h="1588">
                <a:moveTo>
                  <a:pt x="0" y="0"/>
                </a:moveTo>
                <a:lnTo>
                  <a:pt x="384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69669" name="Line 247">
            <a:extLst>
              <a:ext uri="{FF2B5EF4-FFF2-40B4-BE49-F238E27FC236}">
                <a16:creationId xmlns:a16="http://schemas.microsoft.com/office/drawing/2014/main" id="{920AAC10-AD19-4B1C-AF63-FEC2F92C5B18}"/>
              </a:ext>
            </a:extLst>
          </p:cNvPr>
          <p:cNvSpPr>
            <a:spLocks noChangeShapeType="1"/>
          </p:cNvSpPr>
          <p:nvPr/>
        </p:nvSpPr>
        <p:spPr bwMode="auto">
          <a:xfrm>
            <a:off x="1849438" y="5459413"/>
            <a:ext cx="5326062" cy="1587"/>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116" name="TextBox 117">
            <a:extLst>
              <a:ext uri="{FF2B5EF4-FFF2-40B4-BE49-F238E27FC236}">
                <a16:creationId xmlns:a16="http://schemas.microsoft.com/office/drawing/2014/main" id="{D4995ED6-FE44-45EE-99E7-3E99F58CCFD2}"/>
              </a:ext>
            </a:extLst>
          </p:cNvPr>
          <p:cNvSpPr txBox="1">
            <a:spLocks noChangeArrowheads="1"/>
          </p:cNvSpPr>
          <p:nvPr/>
        </p:nvSpPr>
        <p:spPr bwMode="auto">
          <a:xfrm>
            <a:off x="845339" y="2819400"/>
            <a:ext cx="292068" cy="2246769"/>
          </a:xfrm>
          <a:prstGeom prst="rect">
            <a:avLst/>
          </a:prstGeom>
          <a:noFill/>
          <a:ln w="9525">
            <a:noFill/>
            <a:miter lim="800000"/>
            <a:headEnd/>
            <a:tailEnd/>
          </a:ln>
          <a:effectLst/>
          <a:scene3d>
            <a:camera prst="orthographicFront">
              <a:rot lat="0" lon="0" rev="0"/>
            </a:camera>
            <a:lightRig rig="balanced" dir="t">
              <a:rot lat="0" lon="0" rev="8700000"/>
            </a:lightRig>
          </a:scene3d>
          <a:sp3d>
            <a:bevelT w="190500" h="38100"/>
          </a:sp3d>
        </p:spPr>
        <p:txBody>
          <a:bodyPr wrap="none">
            <a:spAutoFit/>
          </a:bodyPr>
          <a:lstStyle/>
          <a:p>
            <a:pPr algn="ctr" eaLnBrk="1" hangingPunct="1">
              <a:defRPr/>
            </a:pPr>
            <a:r>
              <a:rPr lang="en-US" sz="1000" b="1" dirty="0">
                <a:ea typeface="ＭＳ Ｐゴシック" pitchFamily="34" charset="-128"/>
              </a:rPr>
              <a:t>R</a:t>
            </a:r>
          </a:p>
          <a:p>
            <a:pPr algn="ctr" eaLnBrk="1" hangingPunct="1">
              <a:defRPr/>
            </a:pPr>
            <a:r>
              <a:rPr lang="en-US" sz="1000" b="1" dirty="0">
                <a:ea typeface="ＭＳ Ｐゴシック" pitchFamily="34" charset="-128"/>
              </a:rPr>
              <a:t>A</a:t>
            </a:r>
          </a:p>
          <a:p>
            <a:pPr algn="ctr" eaLnBrk="1" hangingPunct="1">
              <a:defRPr/>
            </a:pPr>
            <a:r>
              <a:rPr lang="en-US" sz="1000" b="1" dirty="0">
                <a:ea typeface="ＭＳ Ｐゴシック" pitchFamily="34" charset="-128"/>
              </a:rPr>
              <a:t>N</a:t>
            </a:r>
          </a:p>
          <a:p>
            <a:pPr algn="ctr" eaLnBrk="1" hangingPunct="1">
              <a:defRPr/>
            </a:pPr>
            <a:r>
              <a:rPr lang="en-US" sz="1000" b="1" dirty="0">
                <a:ea typeface="ＭＳ Ｐゴシック" pitchFamily="34" charset="-128"/>
              </a:rPr>
              <a:t>D</a:t>
            </a:r>
          </a:p>
          <a:p>
            <a:pPr algn="ctr" eaLnBrk="1" hangingPunct="1">
              <a:defRPr/>
            </a:pPr>
            <a:r>
              <a:rPr lang="en-US" sz="1000" b="1" dirty="0">
                <a:ea typeface="ＭＳ Ｐゴシック" pitchFamily="34" charset="-128"/>
              </a:rPr>
              <a:t>O</a:t>
            </a:r>
          </a:p>
          <a:p>
            <a:pPr algn="ctr" eaLnBrk="1" hangingPunct="1">
              <a:defRPr/>
            </a:pPr>
            <a:r>
              <a:rPr lang="en-US" sz="1000" b="1" dirty="0">
                <a:ea typeface="ＭＳ Ｐゴシック" pitchFamily="34" charset="-128"/>
              </a:rPr>
              <a:t>M</a:t>
            </a:r>
          </a:p>
          <a:p>
            <a:pPr algn="ctr" eaLnBrk="1" hangingPunct="1">
              <a:defRPr/>
            </a:pPr>
            <a:r>
              <a:rPr lang="en-US" sz="1000" b="1" dirty="0">
                <a:ea typeface="ＭＳ Ｐゴシック" pitchFamily="34" charset="-128"/>
              </a:rPr>
              <a:t>I</a:t>
            </a:r>
          </a:p>
          <a:p>
            <a:pPr algn="ctr" eaLnBrk="1" hangingPunct="1">
              <a:defRPr/>
            </a:pPr>
            <a:r>
              <a:rPr lang="en-US" sz="1000" b="1" dirty="0">
                <a:ea typeface="ＭＳ Ｐゴシック" pitchFamily="34" charset="-128"/>
              </a:rPr>
              <a:t>S</a:t>
            </a:r>
          </a:p>
          <a:p>
            <a:pPr algn="ctr" eaLnBrk="1" hangingPunct="1">
              <a:defRPr/>
            </a:pPr>
            <a:r>
              <a:rPr lang="en-US" sz="1000" b="1" dirty="0">
                <a:ea typeface="ＭＳ Ｐゴシック" pitchFamily="34" charset="-128"/>
              </a:rPr>
              <a:t>I</a:t>
            </a:r>
          </a:p>
          <a:p>
            <a:pPr algn="ctr" eaLnBrk="1" hangingPunct="1">
              <a:defRPr/>
            </a:pPr>
            <a:r>
              <a:rPr lang="en-US" sz="1000" b="1" dirty="0">
                <a:ea typeface="ＭＳ Ｐゴシック" pitchFamily="34" charset="-128"/>
              </a:rPr>
              <a:t>E</a:t>
            </a:r>
          </a:p>
          <a:p>
            <a:pPr algn="ctr" eaLnBrk="1" hangingPunct="1">
              <a:defRPr/>
            </a:pPr>
            <a:r>
              <a:rPr lang="en-US" sz="1000" b="1" dirty="0">
                <a:ea typeface="ＭＳ Ｐゴシック" pitchFamily="34" charset="-128"/>
              </a:rPr>
              <a:t>R</a:t>
            </a:r>
          </a:p>
          <a:p>
            <a:pPr algn="ctr" eaLnBrk="1" hangingPunct="1">
              <a:defRPr/>
            </a:pPr>
            <a:r>
              <a:rPr lang="en-US" sz="1000" b="1" dirty="0">
                <a:ea typeface="ＭＳ Ｐゴシック" pitchFamily="34" charset="-128"/>
              </a:rPr>
              <a:t>U</a:t>
            </a:r>
          </a:p>
          <a:p>
            <a:pPr algn="ctr" eaLnBrk="1" hangingPunct="1">
              <a:defRPr/>
            </a:pPr>
            <a:r>
              <a:rPr lang="en-US" sz="1000" b="1" dirty="0">
                <a:ea typeface="ＭＳ Ｐゴシック" pitchFamily="34" charset="-128"/>
              </a:rPr>
              <a:t>N</a:t>
            </a:r>
          </a:p>
          <a:p>
            <a:pPr algn="ctr" eaLnBrk="1" hangingPunct="1">
              <a:defRPr/>
            </a:pPr>
            <a:r>
              <a:rPr lang="en-US" sz="1000" b="1" dirty="0">
                <a:ea typeface="ＭＳ Ｐゴシック" pitchFamily="34" charset="-128"/>
              </a:rPr>
              <a:t>G</a:t>
            </a:r>
          </a:p>
        </p:txBody>
      </p:sp>
      <p:sp>
        <p:nvSpPr>
          <p:cNvPr id="69673" name="TextBox 118">
            <a:extLst>
              <a:ext uri="{FF2B5EF4-FFF2-40B4-BE49-F238E27FC236}">
                <a16:creationId xmlns:a16="http://schemas.microsoft.com/office/drawing/2014/main" id="{A2376463-E4D7-4DFA-8D2E-6AB8E052EE34}"/>
              </a:ext>
            </a:extLst>
          </p:cNvPr>
          <p:cNvSpPr txBox="1">
            <a:spLocks noChangeArrowheads="1"/>
          </p:cNvSpPr>
          <p:nvPr/>
        </p:nvSpPr>
        <p:spPr bwMode="auto">
          <a:xfrm>
            <a:off x="1806575" y="2968625"/>
            <a:ext cx="1552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de-DE" sz="1200" b="1">
                <a:ea typeface="MS PGothic" panose="020B0600070205080204" pitchFamily="34" charset="-128"/>
              </a:rPr>
              <a:t>Denosumab 60 mg</a:t>
            </a:r>
          </a:p>
          <a:p>
            <a:pPr algn="ctr" eaLnBrk="1" hangingPunct="1">
              <a:lnSpc>
                <a:spcPct val="100000"/>
              </a:lnSpc>
              <a:spcBef>
                <a:spcPct val="0"/>
              </a:spcBef>
              <a:buClrTx/>
              <a:buFontTx/>
              <a:buNone/>
            </a:pPr>
            <a:r>
              <a:rPr lang="en-US" altLang="de-DE" sz="1200" b="1">
                <a:ea typeface="MS PGothic" panose="020B0600070205080204" pitchFamily="34" charset="-128"/>
              </a:rPr>
              <a:t>s.c. Q6M</a:t>
            </a:r>
          </a:p>
          <a:p>
            <a:pPr algn="ctr" eaLnBrk="1" hangingPunct="1">
              <a:lnSpc>
                <a:spcPct val="100000"/>
              </a:lnSpc>
              <a:spcBef>
                <a:spcPct val="0"/>
              </a:spcBef>
              <a:buClrTx/>
              <a:buFontTx/>
              <a:buNone/>
            </a:pPr>
            <a:r>
              <a:rPr lang="en-US" altLang="de-DE" sz="1200" b="1">
                <a:ea typeface="MS PGothic" panose="020B0600070205080204" pitchFamily="34" charset="-128"/>
              </a:rPr>
              <a:t>(N = 3902)</a:t>
            </a:r>
          </a:p>
        </p:txBody>
      </p:sp>
      <p:sp>
        <p:nvSpPr>
          <p:cNvPr id="69674" name="TextBox 63">
            <a:extLst>
              <a:ext uri="{FF2B5EF4-FFF2-40B4-BE49-F238E27FC236}">
                <a16:creationId xmlns:a16="http://schemas.microsoft.com/office/drawing/2014/main" id="{18665FF6-E14F-4ADE-82D2-ADE10E9CF09B}"/>
              </a:ext>
            </a:extLst>
          </p:cNvPr>
          <p:cNvSpPr txBox="1">
            <a:spLocks noChangeArrowheads="1"/>
          </p:cNvSpPr>
          <p:nvPr/>
        </p:nvSpPr>
        <p:spPr bwMode="auto">
          <a:xfrm>
            <a:off x="7516813" y="2968625"/>
            <a:ext cx="909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de-DE" sz="1400" b="1">
                <a:ea typeface="MS PGothic" panose="020B0600070205080204" pitchFamily="34" charset="-128"/>
              </a:rPr>
              <a:t>Langzeit</a:t>
            </a:r>
          </a:p>
          <a:p>
            <a:pPr algn="ctr" eaLnBrk="1" hangingPunct="1">
              <a:lnSpc>
                <a:spcPct val="100000"/>
              </a:lnSpc>
              <a:spcBef>
                <a:spcPct val="0"/>
              </a:spcBef>
              <a:buClrTx/>
              <a:buFontTx/>
              <a:buNone/>
            </a:pPr>
            <a:r>
              <a:rPr lang="en-US" altLang="de-DE" sz="1400" b="1">
                <a:ea typeface="MS PGothic" panose="020B0600070205080204" pitchFamily="34" charset="-128"/>
              </a:rPr>
              <a:t>Gruppe</a:t>
            </a:r>
          </a:p>
        </p:txBody>
      </p:sp>
      <p:grpSp>
        <p:nvGrpSpPr>
          <p:cNvPr id="3" name="Group 2">
            <a:extLst>
              <a:ext uri="{FF2B5EF4-FFF2-40B4-BE49-F238E27FC236}">
                <a16:creationId xmlns:a16="http://schemas.microsoft.com/office/drawing/2014/main" id="{A3194C6E-340E-420B-BF75-B56137112877}"/>
              </a:ext>
            </a:extLst>
          </p:cNvPr>
          <p:cNvGrpSpPr/>
          <p:nvPr/>
        </p:nvGrpSpPr>
        <p:grpSpPr>
          <a:xfrm>
            <a:off x="3557619" y="2859128"/>
            <a:ext cx="3661202" cy="764938"/>
            <a:chOff x="3471050" y="2144324"/>
            <a:chExt cx="3661202" cy="573702"/>
          </a:xfrm>
          <a:solidFill>
            <a:schemeClr val="accent3">
              <a:lumMod val="40000"/>
              <a:lumOff val="60000"/>
            </a:schemeClr>
          </a:solidFill>
        </p:grpSpPr>
        <p:sp>
          <p:nvSpPr>
            <p:cNvPr id="87" name="Freeform 178">
              <a:extLst>
                <a:ext uri="{FF2B5EF4-FFF2-40B4-BE49-F238E27FC236}">
                  <a16:creationId xmlns:a16="http://schemas.microsoft.com/office/drawing/2014/main" id="{A7AF32EF-61E3-4615-80A7-93A47E5DBCB9}"/>
                </a:ext>
              </a:extLst>
            </p:cNvPr>
            <p:cNvSpPr>
              <a:spLocks/>
            </p:cNvSpPr>
            <p:nvPr/>
          </p:nvSpPr>
          <p:spPr bwMode="auto">
            <a:xfrm>
              <a:off x="3471050" y="2144324"/>
              <a:ext cx="3661202" cy="573702"/>
            </a:xfrm>
            <a:custGeom>
              <a:avLst/>
              <a:gdLst>
                <a:gd name="T0" fmla="*/ 0 w 2644"/>
                <a:gd name="T1" fmla="*/ 0 h 451"/>
                <a:gd name="T2" fmla="*/ 2147483647 w 2644"/>
                <a:gd name="T3" fmla="*/ 0 h 451"/>
                <a:gd name="T4" fmla="*/ 2147483647 w 2644"/>
                <a:gd name="T5" fmla="*/ 564514651 h 451"/>
                <a:gd name="T6" fmla="*/ 2147483647 w 2644"/>
                <a:gd name="T7" fmla="*/ 1136588970 h 451"/>
                <a:gd name="T8" fmla="*/ 0 w 2644"/>
                <a:gd name="T9" fmla="*/ 1136588970 h 451"/>
                <a:gd name="T10" fmla="*/ 0 w 2644"/>
                <a:gd name="T11" fmla="*/ 0 h 451"/>
                <a:gd name="T12" fmla="*/ 0 w 2644"/>
                <a:gd name="T13" fmla="*/ 0 h 451"/>
                <a:gd name="T14" fmla="*/ 0 60000 65536"/>
                <a:gd name="T15" fmla="*/ 0 60000 65536"/>
                <a:gd name="T16" fmla="*/ 0 60000 65536"/>
                <a:gd name="T17" fmla="*/ 0 60000 65536"/>
                <a:gd name="T18" fmla="*/ 0 60000 65536"/>
                <a:gd name="T19" fmla="*/ 0 60000 65536"/>
                <a:gd name="T20" fmla="*/ 0 60000 65536"/>
                <a:gd name="T21" fmla="*/ 0 w 2644"/>
                <a:gd name="T22" fmla="*/ 0 h 451"/>
                <a:gd name="T23" fmla="*/ 2644 w 2644"/>
                <a:gd name="T24" fmla="*/ 451 h 4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4" h="451">
                  <a:moveTo>
                    <a:pt x="0" y="0"/>
                  </a:moveTo>
                  <a:lnTo>
                    <a:pt x="2428" y="0"/>
                  </a:lnTo>
                  <a:lnTo>
                    <a:pt x="2644" y="224"/>
                  </a:lnTo>
                  <a:lnTo>
                    <a:pt x="2428" y="451"/>
                  </a:lnTo>
                  <a:lnTo>
                    <a:pt x="0" y="451"/>
                  </a:lnTo>
                  <a:lnTo>
                    <a:pt x="0" y="0"/>
                  </a:lnTo>
                  <a:close/>
                </a:path>
              </a:pathLst>
            </a:custGeom>
            <a:solidFill>
              <a:schemeClr val="accent2">
                <a:lumMod val="75000"/>
              </a:schemeClr>
            </a:solidFill>
            <a:ln w="5" cap="flat">
              <a:noFill/>
              <a:prstDash val="solid"/>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1" hangingPunct="1">
                <a:defRPr/>
              </a:pPr>
              <a:endParaRPr lang="en-US" sz="1400" dirty="0">
                <a:ea typeface="ＭＳ Ｐゴシック" pitchFamily="34" charset="-128"/>
              </a:endParaRPr>
            </a:p>
          </p:txBody>
        </p:sp>
        <p:sp>
          <p:nvSpPr>
            <p:cNvPr id="121" name="TextBox 119">
              <a:extLst>
                <a:ext uri="{FF2B5EF4-FFF2-40B4-BE49-F238E27FC236}">
                  <a16:creationId xmlns:a16="http://schemas.microsoft.com/office/drawing/2014/main" id="{27045F42-B011-417A-A82F-6A129FC7CE86}"/>
                </a:ext>
              </a:extLst>
            </p:cNvPr>
            <p:cNvSpPr txBox="1">
              <a:spLocks noChangeArrowheads="1"/>
            </p:cNvSpPr>
            <p:nvPr/>
          </p:nvSpPr>
          <p:spPr bwMode="auto">
            <a:xfrm>
              <a:off x="4419402" y="2182804"/>
              <a:ext cx="1552028" cy="484747"/>
            </a:xfrm>
            <a:prstGeom prst="rect">
              <a:avLst/>
            </a:prstGeom>
            <a:noFill/>
            <a:ln w="9525">
              <a:noFill/>
              <a:miter lim="800000"/>
              <a:headEnd/>
              <a:tailEnd/>
            </a:ln>
            <a:effectLst/>
          </p:spPr>
          <p:txBody>
            <a:bodyPr wrap="none">
              <a:spAutoFit/>
            </a:bodyPr>
            <a:lstStyle/>
            <a:p>
              <a:pPr algn="ctr" eaLnBrk="1" hangingPunct="1">
                <a:defRPr/>
              </a:pPr>
              <a:r>
                <a:rPr lang="en-US" sz="1200" b="1" dirty="0">
                  <a:ea typeface="ＭＳ Ｐゴシック" pitchFamily="34" charset="-128"/>
                </a:rPr>
                <a:t>Denosumab 60 mg</a:t>
              </a:r>
            </a:p>
            <a:p>
              <a:pPr algn="ctr" eaLnBrk="1" hangingPunct="1">
                <a:defRPr/>
              </a:pPr>
              <a:r>
                <a:rPr lang="en-US" sz="1200" b="1" dirty="0" err="1">
                  <a:ea typeface="ＭＳ Ｐゴシック" pitchFamily="34" charset="-128"/>
                </a:rPr>
                <a:t>s.c.</a:t>
              </a:r>
              <a:r>
                <a:rPr lang="en-US" sz="1200" b="1" dirty="0">
                  <a:ea typeface="ＭＳ Ｐゴシック" pitchFamily="34" charset="-128"/>
                </a:rPr>
                <a:t> Q6M</a:t>
              </a:r>
            </a:p>
            <a:p>
              <a:pPr algn="ctr" eaLnBrk="1" hangingPunct="1">
                <a:defRPr/>
              </a:pPr>
              <a:r>
                <a:rPr lang="en-US" sz="1200" b="1" dirty="0">
                  <a:ea typeface="ＭＳ Ｐゴシック" pitchFamily="34" charset="-128"/>
                </a:rPr>
                <a:t>(N = 2343)</a:t>
              </a:r>
            </a:p>
          </p:txBody>
        </p:sp>
      </p:grpSp>
      <p:sp>
        <p:nvSpPr>
          <p:cNvPr id="69676" name="Rectangle 217">
            <a:extLst>
              <a:ext uri="{FF2B5EF4-FFF2-40B4-BE49-F238E27FC236}">
                <a16:creationId xmlns:a16="http://schemas.microsoft.com/office/drawing/2014/main" id="{54F3F60A-355C-4C12-BFFF-DA38B221C925}"/>
              </a:ext>
            </a:extLst>
          </p:cNvPr>
          <p:cNvSpPr>
            <a:spLocks noChangeArrowheads="1"/>
          </p:cNvSpPr>
          <p:nvPr/>
        </p:nvSpPr>
        <p:spPr bwMode="auto">
          <a:xfrm>
            <a:off x="3748088" y="3886200"/>
            <a:ext cx="16668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de-DE" sz="1200" b="1">
                <a:ea typeface="MS PGothic" panose="020B0600070205080204" pitchFamily="34" charset="-128"/>
              </a:rPr>
              <a:t>Calcium and Vitamin D</a:t>
            </a:r>
            <a:endParaRPr lang="en-US" altLang="de-DE" sz="1200">
              <a:ea typeface="MS PGothic" panose="020B0600070205080204" pitchFamily="34" charset="-128"/>
            </a:endParaRPr>
          </a:p>
        </p:txBody>
      </p:sp>
      <p:sp>
        <p:nvSpPr>
          <p:cNvPr id="69677" name="TextBox 63">
            <a:extLst>
              <a:ext uri="{FF2B5EF4-FFF2-40B4-BE49-F238E27FC236}">
                <a16:creationId xmlns:a16="http://schemas.microsoft.com/office/drawing/2014/main" id="{3720CCBF-F1E1-4E90-A494-FE26E81955E1}"/>
              </a:ext>
            </a:extLst>
          </p:cNvPr>
          <p:cNvSpPr txBox="1">
            <a:spLocks noChangeArrowheads="1"/>
          </p:cNvSpPr>
          <p:nvPr/>
        </p:nvSpPr>
        <p:spPr bwMode="auto">
          <a:xfrm>
            <a:off x="2122488" y="1584325"/>
            <a:ext cx="12080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de-DE" sz="1600" b="1">
                <a:ea typeface="MS PGothic" panose="020B0600070205080204" pitchFamily="34" charset="-128"/>
              </a:rPr>
              <a:t>FREEDOM</a:t>
            </a:r>
          </a:p>
        </p:txBody>
      </p:sp>
      <p:sp>
        <p:nvSpPr>
          <p:cNvPr id="69678" name="TextBox 63">
            <a:extLst>
              <a:ext uri="{FF2B5EF4-FFF2-40B4-BE49-F238E27FC236}">
                <a16:creationId xmlns:a16="http://schemas.microsoft.com/office/drawing/2014/main" id="{2C7AA1A7-EF46-4595-B2E7-9F0CBE380A99}"/>
              </a:ext>
            </a:extLst>
          </p:cNvPr>
          <p:cNvSpPr txBox="1">
            <a:spLocks noChangeArrowheads="1"/>
          </p:cNvSpPr>
          <p:nvPr/>
        </p:nvSpPr>
        <p:spPr bwMode="auto">
          <a:xfrm>
            <a:off x="4587875" y="1584325"/>
            <a:ext cx="14938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de-DE" sz="1600" b="1">
                <a:ea typeface="MS PGothic" panose="020B0600070205080204" pitchFamily="34" charset="-128"/>
              </a:rPr>
              <a:t>Verlängerung</a:t>
            </a:r>
          </a:p>
        </p:txBody>
      </p:sp>
      <p:sp>
        <p:nvSpPr>
          <p:cNvPr id="69679" name="Rectangle 248">
            <a:extLst>
              <a:ext uri="{FF2B5EF4-FFF2-40B4-BE49-F238E27FC236}">
                <a16:creationId xmlns:a16="http://schemas.microsoft.com/office/drawing/2014/main" id="{E766193B-A746-4299-AB63-64FE186D459D}"/>
              </a:ext>
            </a:extLst>
          </p:cNvPr>
          <p:cNvSpPr>
            <a:spLocks noChangeArrowheads="1"/>
          </p:cNvSpPr>
          <p:nvPr/>
        </p:nvSpPr>
        <p:spPr bwMode="auto">
          <a:xfrm>
            <a:off x="3997325" y="5156200"/>
            <a:ext cx="841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de-DE" sz="1200" b="1">
                <a:ea typeface="MS PGothic" panose="020B0600070205080204" pitchFamily="34" charset="-128"/>
              </a:rPr>
              <a:t>1</a:t>
            </a:r>
            <a:endParaRPr lang="en-US" altLang="de-DE" sz="1200">
              <a:ea typeface="MS PGothic" panose="020B0600070205080204" pitchFamily="34" charset="-128"/>
            </a:endParaRPr>
          </a:p>
        </p:txBody>
      </p:sp>
      <p:sp>
        <p:nvSpPr>
          <p:cNvPr id="69680" name="Rectangle 249">
            <a:extLst>
              <a:ext uri="{FF2B5EF4-FFF2-40B4-BE49-F238E27FC236}">
                <a16:creationId xmlns:a16="http://schemas.microsoft.com/office/drawing/2014/main" id="{0C70D38D-822C-4080-ACF1-E4B9F125AC48}"/>
              </a:ext>
            </a:extLst>
          </p:cNvPr>
          <p:cNvSpPr>
            <a:spLocks noChangeArrowheads="1"/>
          </p:cNvSpPr>
          <p:nvPr/>
        </p:nvSpPr>
        <p:spPr bwMode="auto">
          <a:xfrm>
            <a:off x="4521200" y="5156200"/>
            <a:ext cx="841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de-DE" sz="1200" b="1">
                <a:ea typeface="MS PGothic" panose="020B0600070205080204" pitchFamily="34" charset="-128"/>
              </a:rPr>
              <a:t>2</a:t>
            </a:r>
            <a:endParaRPr lang="en-US" altLang="de-DE" sz="1200">
              <a:ea typeface="MS PGothic" panose="020B0600070205080204" pitchFamily="34" charset="-128"/>
            </a:endParaRPr>
          </a:p>
        </p:txBody>
      </p:sp>
      <p:sp>
        <p:nvSpPr>
          <p:cNvPr id="69681" name="Rectangle 250">
            <a:extLst>
              <a:ext uri="{FF2B5EF4-FFF2-40B4-BE49-F238E27FC236}">
                <a16:creationId xmlns:a16="http://schemas.microsoft.com/office/drawing/2014/main" id="{7B81C276-F64C-4A90-9898-73071B7156BE}"/>
              </a:ext>
            </a:extLst>
          </p:cNvPr>
          <p:cNvSpPr>
            <a:spLocks noChangeArrowheads="1"/>
          </p:cNvSpPr>
          <p:nvPr/>
        </p:nvSpPr>
        <p:spPr bwMode="auto">
          <a:xfrm>
            <a:off x="5035550" y="5156200"/>
            <a:ext cx="85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de-DE" sz="1200" b="1">
                <a:ea typeface="MS PGothic" panose="020B0600070205080204" pitchFamily="34" charset="-128"/>
              </a:rPr>
              <a:t>3</a:t>
            </a:r>
            <a:endParaRPr lang="en-US" altLang="de-DE" sz="1200">
              <a:ea typeface="MS PGothic" panose="020B0600070205080204" pitchFamily="34" charset="-128"/>
            </a:endParaRPr>
          </a:p>
        </p:txBody>
      </p:sp>
      <p:sp>
        <p:nvSpPr>
          <p:cNvPr id="69682" name="Rectangle 253">
            <a:extLst>
              <a:ext uri="{FF2B5EF4-FFF2-40B4-BE49-F238E27FC236}">
                <a16:creationId xmlns:a16="http://schemas.microsoft.com/office/drawing/2014/main" id="{0F1A64A5-18CE-4F54-A483-1E981C1201A2}"/>
              </a:ext>
            </a:extLst>
          </p:cNvPr>
          <p:cNvSpPr>
            <a:spLocks noChangeArrowheads="1"/>
          </p:cNvSpPr>
          <p:nvPr/>
        </p:nvSpPr>
        <p:spPr bwMode="auto">
          <a:xfrm>
            <a:off x="6600825" y="5156200"/>
            <a:ext cx="841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de-DE" sz="1200" b="1">
                <a:ea typeface="MS PGothic" panose="020B0600070205080204" pitchFamily="34" charset="-128"/>
              </a:rPr>
              <a:t>6</a:t>
            </a:r>
            <a:endParaRPr lang="en-US" altLang="de-DE" sz="1200">
              <a:ea typeface="MS PGothic" panose="020B0600070205080204" pitchFamily="34" charset="-128"/>
            </a:endParaRPr>
          </a:p>
        </p:txBody>
      </p:sp>
      <p:sp>
        <p:nvSpPr>
          <p:cNvPr id="69683" name="Rectangle 254">
            <a:extLst>
              <a:ext uri="{FF2B5EF4-FFF2-40B4-BE49-F238E27FC236}">
                <a16:creationId xmlns:a16="http://schemas.microsoft.com/office/drawing/2014/main" id="{224BC00E-5A54-4053-9AD7-066BD448226C}"/>
              </a:ext>
            </a:extLst>
          </p:cNvPr>
          <p:cNvSpPr>
            <a:spLocks noChangeArrowheads="1"/>
          </p:cNvSpPr>
          <p:nvPr/>
        </p:nvSpPr>
        <p:spPr bwMode="auto">
          <a:xfrm>
            <a:off x="7118350" y="5156200"/>
            <a:ext cx="841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de-DE" sz="1200" b="1">
                <a:ea typeface="MS PGothic" panose="020B0600070205080204" pitchFamily="34" charset="-128"/>
              </a:rPr>
              <a:t>7</a:t>
            </a:r>
            <a:endParaRPr lang="en-US" altLang="de-DE" sz="1200">
              <a:ea typeface="MS PGothic" panose="020B0600070205080204" pitchFamily="34" charset="-128"/>
            </a:endParaRPr>
          </a:p>
        </p:txBody>
      </p:sp>
      <p:sp>
        <p:nvSpPr>
          <p:cNvPr id="69684" name="Rectangle 255">
            <a:extLst>
              <a:ext uri="{FF2B5EF4-FFF2-40B4-BE49-F238E27FC236}">
                <a16:creationId xmlns:a16="http://schemas.microsoft.com/office/drawing/2014/main" id="{53295DE3-16DF-42F6-A26D-07C707B2F524}"/>
              </a:ext>
            </a:extLst>
          </p:cNvPr>
          <p:cNvSpPr>
            <a:spLocks noChangeArrowheads="1"/>
          </p:cNvSpPr>
          <p:nvPr/>
        </p:nvSpPr>
        <p:spPr bwMode="auto">
          <a:xfrm>
            <a:off x="5549900" y="5156200"/>
            <a:ext cx="841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de-DE" sz="1200" b="1">
                <a:ea typeface="MS PGothic" panose="020B0600070205080204" pitchFamily="34" charset="-128"/>
              </a:rPr>
              <a:t>4</a:t>
            </a:r>
            <a:endParaRPr lang="en-US" altLang="de-DE" sz="1200">
              <a:ea typeface="MS PGothic" panose="020B0600070205080204" pitchFamily="34" charset="-128"/>
            </a:endParaRPr>
          </a:p>
        </p:txBody>
      </p:sp>
      <p:sp>
        <p:nvSpPr>
          <p:cNvPr id="69685" name="TextBox 64">
            <a:extLst>
              <a:ext uri="{FF2B5EF4-FFF2-40B4-BE49-F238E27FC236}">
                <a16:creationId xmlns:a16="http://schemas.microsoft.com/office/drawing/2014/main" id="{EBC12A4F-51AE-4CAF-B7C4-148730708921}"/>
              </a:ext>
            </a:extLst>
          </p:cNvPr>
          <p:cNvSpPr txBox="1">
            <a:spLocks noChangeArrowheads="1"/>
          </p:cNvSpPr>
          <p:nvPr/>
        </p:nvSpPr>
        <p:spPr bwMode="auto">
          <a:xfrm>
            <a:off x="7405688" y="4424363"/>
            <a:ext cx="1130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de-DE" sz="1400" b="1">
                <a:ea typeface="MS PGothic" panose="020B0600070205080204" pitchFamily="34" charset="-128"/>
              </a:rPr>
              <a:t>Cross-over</a:t>
            </a:r>
          </a:p>
          <a:p>
            <a:pPr algn="ctr" eaLnBrk="1" hangingPunct="1">
              <a:lnSpc>
                <a:spcPct val="100000"/>
              </a:lnSpc>
              <a:spcBef>
                <a:spcPct val="0"/>
              </a:spcBef>
              <a:buClrTx/>
              <a:buFontTx/>
              <a:buNone/>
            </a:pPr>
            <a:r>
              <a:rPr lang="en-US" altLang="de-DE" sz="1400" b="1">
                <a:ea typeface="MS PGothic" panose="020B0600070205080204" pitchFamily="34" charset="-128"/>
              </a:rPr>
              <a:t>Gruppe</a:t>
            </a:r>
          </a:p>
        </p:txBody>
      </p:sp>
      <p:grpSp>
        <p:nvGrpSpPr>
          <p:cNvPr id="4" name="Group 3">
            <a:extLst>
              <a:ext uri="{FF2B5EF4-FFF2-40B4-BE49-F238E27FC236}">
                <a16:creationId xmlns:a16="http://schemas.microsoft.com/office/drawing/2014/main" id="{C19F4D4E-4188-4FC6-B6B2-A9D77A11582A}"/>
              </a:ext>
            </a:extLst>
          </p:cNvPr>
          <p:cNvGrpSpPr/>
          <p:nvPr/>
        </p:nvGrpSpPr>
        <p:grpSpPr>
          <a:xfrm>
            <a:off x="3557619" y="4273744"/>
            <a:ext cx="3661202" cy="779496"/>
            <a:chOff x="3471050" y="3205289"/>
            <a:chExt cx="3661202" cy="584622"/>
          </a:xfrm>
          <a:solidFill>
            <a:schemeClr val="accent2">
              <a:lumMod val="75000"/>
            </a:schemeClr>
          </a:solidFill>
        </p:grpSpPr>
        <p:sp>
          <p:nvSpPr>
            <p:cNvPr id="86" name="Freeform 177">
              <a:extLst>
                <a:ext uri="{FF2B5EF4-FFF2-40B4-BE49-F238E27FC236}">
                  <a16:creationId xmlns:a16="http://schemas.microsoft.com/office/drawing/2014/main" id="{A65AC35B-6905-4AFD-AE4F-BFE5B9989C62}"/>
                </a:ext>
              </a:extLst>
            </p:cNvPr>
            <p:cNvSpPr>
              <a:spLocks/>
            </p:cNvSpPr>
            <p:nvPr/>
          </p:nvSpPr>
          <p:spPr bwMode="auto">
            <a:xfrm>
              <a:off x="3471050" y="3205289"/>
              <a:ext cx="3661202" cy="584622"/>
            </a:xfrm>
            <a:custGeom>
              <a:avLst/>
              <a:gdLst>
                <a:gd name="T0" fmla="*/ 0 w 2644"/>
                <a:gd name="T1" fmla="*/ 0 h 448"/>
                <a:gd name="T2" fmla="*/ 2147483647 w 2644"/>
                <a:gd name="T3" fmla="*/ 0 h 448"/>
                <a:gd name="T4" fmla="*/ 2147483647 w 2644"/>
                <a:gd name="T5" fmla="*/ 592235962 h 448"/>
                <a:gd name="T6" fmla="*/ 2147483647 w 2644"/>
                <a:gd name="T7" fmla="*/ 1129030089 h 448"/>
                <a:gd name="T8" fmla="*/ 0 w 2644"/>
                <a:gd name="T9" fmla="*/ 1129030089 h 448"/>
                <a:gd name="T10" fmla="*/ 0 w 2644"/>
                <a:gd name="T11" fmla="*/ 0 h 448"/>
                <a:gd name="T12" fmla="*/ 0 w 2644"/>
                <a:gd name="T13" fmla="*/ 0 h 448"/>
                <a:gd name="T14" fmla="*/ 0 60000 65536"/>
                <a:gd name="T15" fmla="*/ 0 60000 65536"/>
                <a:gd name="T16" fmla="*/ 0 60000 65536"/>
                <a:gd name="T17" fmla="*/ 0 60000 65536"/>
                <a:gd name="T18" fmla="*/ 0 60000 65536"/>
                <a:gd name="T19" fmla="*/ 0 60000 65536"/>
                <a:gd name="T20" fmla="*/ 0 60000 65536"/>
                <a:gd name="T21" fmla="*/ 0 w 2644"/>
                <a:gd name="T22" fmla="*/ 0 h 448"/>
                <a:gd name="T23" fmla="*/ 2644 w 2644"/>
                <a:gd name="T24" fmla="*/ 448 h 4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4" h="448">
                  <a:moveTo>
                    <a:pt x="0" y="0"/>
                  </a:moveTo>
                  <a:lnTo>
                    <a:pt x="2428" y="0"/>
                  </a:lnTo>
                  <a:lnTo>
                    <a:pt x="2644" y="235"/>
                  </a:lnTo>
                  <a:lnTo>
                    <a:pt x="2428" y="448"/>
                  </a:lnTo>
                  <a:lnTo>
                    <a:pt x="0" y="448"/>
                  </a:lnTo>
                  <a:lnTo>
                    <a:pt x="0" y="0"/>
                  </a:lnTo>
                  <a:close/>
                </a:path>
              </a:pathLst>
            </a:custGeom>
            <a:grpFill/>
            <a:ln w="5" cap="flat">
              <a:noFill/>
              <a:prstDash val="solid"/>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1" hangingPunct="1">
                <a:defRPr/>
              </a:pPr>
              <a:endParaRPr lang="en-US" sz="1400" dirty="0">
                <a:ea typeface="ＭＳ Ｐゴシック" pitchFamily="34" charset="-128"/>
              </a:endParaRPr>
            </a:p>
          </p:txBody>
        </p:sp>
        <p:sp>
          <p:nvSpPr>
            <p:cNvPr id="122" name="TextBox 121">
              <a:extLst>
                <a:ext uri="{FF2B5EF4-FFF2-40B4-BE49-F238E27FC236}">
                  <a16:creationId xmlns:a16="http://schemas.microsoft.com/office/drawing/2014/main" id="{B91EB141-92E5-470E-9E56-E183C37C2CE6}"/>
                </a:ext>
              </a:extLst>
            </p:cNvPr>
            <p:cNvSpPr txBox="1">
              <a:spLocks noChangeArrowheads="1"/>
            </p:cNvSpPr>
            <p:nvPr/>
          </p:nvSpPr>
          <p:spPr bwMode="auto">
            <a:xfrm>
              <a:off x="4525637" y="3263917"/>
              <a:ext cx="1552028" cy="484748"/>
            </a:xfrm>
            <a:prstGeom prst="rect">
              <a:avLst/>
            </a:prstGeom>
            <a:noFill/>
            <a:ln w="9525">
              <a:noFill/>
              <a:miter lim="800000"/>
              <a:headEnd/>
              <a:tailEnd/>
            </a:ln>
            <a:effectLst/>
          </p:spPr>
          <p:txBody>
            <a:bodyPr wrap="none">
              <a:spAutoFit/>
            </a:bodyPr>
            <a:lstStyle/>
            <a:p>
              <a:pPr algn="ctr" eaLnBrk="1" hangingPunct="1">
                <a:defRPr/>
              </a:pPr>
              <a:r>
                <a:rPr lang="en-US" sz="1200" b="1" dirty="0">
                  <a:ea typeface="ＭＳ Ｐゴシック" pitchFamily="34" charset="-128"/>
                </a:rPr>
                <a:t>Denosumab 60 mg</a:t>
              </a:r>
            </a:p>
            <a:p>
              <a:pPr algn="ctr" eaLnBrk="1" hangingPunct="1">
                <a:defRPr/>
              </a:pPr>
              <a:r>
                <a:rPr lang="en-US" sz="1200" b="1" dirty="0" err="1">
                  <a:ea typeface="ＭＳ Ｐゴシック" pitchFamily="34" charset="-128"/>
                </a:rPr>
                <a:t>s.c.</a:t>
              </a:r>
              <a:r>
                <a:rPr lang="en-US" sz="1200" b="1" dirty="0">
                  <a:ea typeface="ＭＳ Ｐゴシック" pitchFamily="34" charset="-128"/>
                </a:rPr>
                <a:t> Q6M</a:t>
              </a:r>
            </a:p>
            <a:p>
              <a:pPr algn="ctr" eaLnBrk="1" hangingPunct="1">
                <a:defRPr/>
              </a:pPr>
              <a:r>
                <a:rPr lang="en-US" sz="1200" b="1" dirty="0">
                  <a:ea typeface="ＭＳ Ｐゴシック" pitchFamily="34" charset="-128"/>
                </a:rPr>
                <a:t>(N = 2207)</a:t>
              </a:r>
            </a:p>
          </p:txBody>
        </p:sp>
      </p:grpSp>
      <p:sp>
        <p:nvSpPr>
          <p:cNvPr id="69687" name="Rectangle 255">
            <a:extLst>
              <a:ext uri="{FF2B5EF4-FFF2-40B4-BE49-F238E27FC236}">
                <a16:creationId xmlns:a16="http://schemas.microsoft.com/office/drawing/2014/main" id="{19EC241A-92C5-4173-8859-8E1A6C76A530}"/>
              </a:ext>
            </a:extLst>
          </p:cNvPr>
          <p:cNvSpPr>
            <a:spLocks noChangeArrowheads="1"/>
          </p:cNvSpPr>
          <p:nvPr/>
        </p:nvSpPr>
        <p:spPr bwMode="auto">
          <a:xfrm>
            <a:off x="6011863" y="5156200"/>
            <a:ext cx="85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de-DE" sz="1200" b="1">
                <a:ea typeface="MS PGothic" panose="020B0600070205080204" pitchFamily="34" charset="-128"/>
              </a:rPr>
              <a:t>5</a:t>
            </a:r>
            <a:endParaRPr lang="en-US" altLang="de-DE" sz="1200">
              <a:ea typeface="MS PGothic" panose="020B0600070205080204" pitchFamily="34" charset="-128"/>
            </a:endParaRPr>
          </a:p>
        </p:txBody>
      </p:sp>
      <p:sp>
        <p:nvSpPr>
          <p:cNvPr id="69688" name="Rectangle 53">
            <a:extLst>
              <a:ext uri="{FF2B5EF4-FFF2-40B4-BE49-F238E27FC236}">
                <a16:creationId xmlns:a16="http://schemas.microsoft.com/office/drawing/2014/main" id="{5DE87810-3B9E-491E-9991-643021EAC95A}"/>
              </a:ext>
            </a:extLst>
          </p:cNvPr>
          <p:cNvSpPr>
            <a:spLocks noChangeArrowheads="1"/>
          </p:cNvSpPr>
          <p:nvPr/>
        </p:nvSpPr>
        <p:spPr bwMode="auto">
          <a:xfrm>
            <a:off x="152400" y="6156325"/>
            <a:ext cx="86868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de-DE" sz="900"/>
              <a:t>s.c.: subkutan; Q6M: alle 6 Monate</a:t>
            </a:r>
          </a:p>
        </p:txBody>
      </p:sp>
      <p:sp>
        <p:nvSpPr>
          <p:cNvPr id="69689" name="TextBox 120">
            <a:extLst>
              <a:ext uri="{FF2B5EF4-FFF2-40B4-BE49-F238E27FC236}">
                <a16:creationId xmlns:a16="http://schemas.microsoft.com/office/drawing/2014/main" id="{962D032C-82FD-45C0-95F0-F05E3C6BFE43}"/>
              </a:ext>
            </a:extLst>
          </p:cNvPr>
          <p:cNvSpPr txBox="1">
            <a:spLocks noChangeArrowheads="1"/>
          </p:cNvSpPr>
          <p:nvPr/>
        </p:nvSpPr>
        <p:spPr bwMode="auto">
          <a:xfrm>
            <a:off x="2092325" y="4340225"/>
            <a:ext cx="912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de-DE" sz="1200" b="1">
                <a:ea typeface="MS PGothic" panose="020B0600070205080204" pitchFamily="34" charset="-128"/>
              </a:rPr>
              <a:t>Placebo</a:t>
            </a:r>
          </a:p>
          <a:p>
            <a:pPr algn="ctr" eaLnBrk="1" hangingPunct="1">
              <a:lnSpc>
                <a:spcPct val="100000"/>
              </a:lnSpc>
              <a:spcBef>
                <a:spcPct val="0"/>
              </a:spcBef>
              <a:buClrTx/>
              <a:buFontTx/>
              <a:buNone/>
            </a:pPr>
            <a:r>
              <a:rPr lang="en-US" altLang="de-DE" sz="1200" b="1">
                <a:ea typeface="MS PGothic" panose="020B0600070205080204" pitchFamily="34" charset="-128"/>
              </a:rPr>
              <a:t>s.c. Q6M </a:t>
            </a:r>
          </a:p>
          <a:p>
            <a:pPr algn="ctr" eaLnBrk="1" hangingPunct="1">
              <a:lnSpc>
                <a:spcPct val="100000"/>
              </a:lnSpc>
              <a:spcBef>
                <a:spcPct val="0"/>
              </a:spcBef>
              <a:buClrTx/>
              <a:buFontTx/>
              <a:buNone/>
            </a:pPr>
            <a:r>
              <a:rPr lang="en-US" altLang="de-DE" sz="1200" b="1">
                <a:ea typeface="MS PGothic" panose="020B0600070205080204" pitchFamily="34" charset="-128"/>
              </a:rPr>
              <a:t>(N = 3906)</a:t>
            </a:r>
          </a:p>
        </p:txBody>
      </p:sp>
      <p:cxnSp>
        <p:nvCxnSpPr>
          <p:cNvPr id="8" name="Straight Arrow Connector 7">
            <a:extLst>
              <a:ext uri="{FF2B5EF4-FFF2-40B4-BE49-F238E27FC236}">
                <a16:creationId xmlns:a16="http://schemas.microsoft.com/office/drawing/2014/main" id="{7632BC45-EEA4-433A-A186-3BF4EF724C7C}"/>
              </a:ext>
            </a:extLst>
          </p:cNvPr>
          <p:cNvCxnSpPr/>
          <p:nvPr/>
        </p:nvCxnSpPr>
        <p:spPr>
          <a:xfrm>
            <a:off x="1849438" y="2419350"/>
            <a:ext cx="5380037" cy="0"/>
          </a:xfrm>
          <a:prstGeom prst="straightConnector1">
            <a:avLst/>
          </a:prstGeom>
          <a:ln w="19050">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9691" name="TextBox 9">
            <a:extLst>
              <a:ext uri="{FF2B5EF4-FFF2-40B4-BE49-F238E27FC236}">
                <a16:creationId xmlns:a16="http://schemas.microsoft.com/office/drawing/2014/main" id="{1767E0B6-57DE-4512-BE0B-B4628E1DC169}"/>
              </a:ext>
            </a:extLst>
          </p:cNvPr>
          <p:cNvSpPr txBox="1">
            <a:spLocks noChangeArrowheads="1"/>
          </p:cNvSpPr>
          <p:nvPr/>
        </p:nvSpPr>
        <p:spPr bwMode="auto">
          <a:xfrm>
            <a:off x="4240213" y="2057400"/>
            <a:ext cx="631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400"/>
              <a:t>Jahre</a:t>
            </a:r>
          </a:p>
        </p:txBody>
      </p:sp>
      <p:cxnSp>
        <p:nvCxnSpPr>
          <p:cNvPr id="16" name="Straight Arrow Connector 15">
            <a:extLst>
              <a:ext uri="{FF2B5EF4-FFF2-40B4-BE49-F238E27FC236}">
                <a16:creationId xmlns:a16="http://schemas.microsoft.com/office/drawing/2014/main" id="{34873863-48AC-4013-8238-DA3292FCF47F}"/>
              </a:ext>
            </a:extLst>
          </p:cNvPr>
          <p:cNvCxnSpPr/>
          <p:nvPr/>
        </p:nvCxnSpPr>
        <p:spPr>
          <a:xfrm>
            <a:off x="1849438" y="3954463"/>
            <a:ext cx="1806575" cy="127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1C7A88ED-CD22-440E-95EE-CE8C5F2BBCB5}"/>
              </a:ext>
            </a:extLst>
          </p:cNvPr>
          <p:cNvCxnSpPr/>
          <p:nvPr/>
        </p:nvCxnSpPr>
        <p:spPr>
          <a:xfrm>
            <a:off x="5489575" y="3959225"/>
            <a:ext cx="1808163" cy="127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82471881-4457-418B-8841-60DEDA237313}"/>
              </a:ext>
            </a:extLst>
          </p:cNvPr>
          <p:cNvSpPr txBox="1"/>
          <p:nvPr/>
        </p:nvSpPr>
        <p:spPr>
          <a:xfrm>
            <a:off x="138113" y="6348413"/>
            <a:ext cx="4727575" cy="247650"/>
          </a:xfrm>
          <a:prstGeom prst="rect">
            <a:avLst/>
          </a:prstGeom>
          <a:noFill/>
        </p:spPr>
        <p:txBody>
          <a:bodyPr wrap="none">
            <a:spAutoFit/>
          </a:bodyPr>
          <a:lstStyle/>
          <a:p>
            <a:pPr eaLnBrk="1" hangingPunct="1">
              <a:defRPr/>
            </a:pPr>
            <a:r>
              <a:rPr lang="de-CH" sz="1015" dirty="0"/>
              <a:t>Adaptiert nach </a:t>
            </a:r>
            <a:r>
              <a:rPr lang="de-CH" sz="1015" dirty="0" err="1"/>
              <a:t>Bone</a:t>
            </a:r>
            <a:r>
              <a:rPr lang="de-CH" sz="1015" dirty="0"/>
              <a:t> HG, et al. </a:t>
            </a:r>
            <a:r>
              <a:rPr lang="de-CH" sz="1015" i="1" dirty="0"/>
              <a:t>Lancet Diabetes </a:t>
            </a:r>
            <a:r>
              <a:rPr lang="de-CH" sz="1015" i="1" dirty="0" err="1"/>
              <a:t>Endocrinol</a:t>
            </a:r>
            <a:r>
              <a:rPr lang="de-CH" sz="1015" dirty="0"/>
              <a:t>. 2017;5(7):513-523.</a:t>
            </a:r>
          </a:p>
        </p:txBody>
      </p:sp>
      <p:sp>
        <p:nvSpPr>
          <p:cNvPr id="69695" name="TextBox 58">
            <a:extLst>
              <a:ext uri="{FF2B5EF4-FFF2-40B4-BE49-F238E27FC236}">
                <a16:creationId xmlns:a16="http://schemas.microsoft.com/office/drawing/2014/main" id="{40EC6F1A-A1AA-4F7C-A25B-97B81EACBFD3}"/>
              </a:ext>
            </a:extLst>
          </p:cNvPr>
          <p:cNvSpPr txBox="1">
            <a:spLocks noChangeArrowheads="1"/>
          </p:cNvSpPr>
          <p:nvPr/>
        </p:nvSpPr>
        <p:spPr bwMode="auto">
          <a:xfrm>
            <a:off x="193675" y="6650038"/>
            <a:ext cx="2189163" cy="19685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Bef>
                <a:spcPct val="0"/>
              </a:spcBef>
              <a:buClrTx/>
              <a:buFontTx/>
              <a:buNone/>
            </a:pPr>
            <a:endParaRPr lang="de-DE" altLang="de-DE" sz="1800"/>
          </a:p>
        </p:txBody>
      </p:sp>
      <p:sp>
        <p:nvSpPr>
          <p:cNvPr id="69696" name="TextBox 59">
            <a:extLst>
              <a:ext uri="{FF2B5EF4-FFF2-40B4-BE49-F238E27FC236}">
                <a16:creationId xmlns:a16="http://schemas.microsoft.com/office/drawing/2014/main" id="{475D42D5-F08E-41C1-8F22-18AC89701B39}"/>
              </a:ext>
            </a:extLst>
          </p:cNvPr>
          <p:cNvSpPr txBox="1">
            <a:spLocks noChangeArrowheads="1"/>
          </p:cNvSpPr>
          <p:nvPr/>
        </p:nvSpPr>
        <p:spPr bwMode="auto">
          <a:xfrm>
            <a:off x="6875463" y="6629400"/>
            <a:ext cx="2190750" cy="19843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Bef>
                <a:spcPct val="0"/>
              </a:spcBef>
              <a:buClrTx/>
              <a:buFontTx/>
              <a:buNone/>
            </a:pPr>
            <a:endParaRPr lang="de-DE" altLang="de-DE" sz="1800"/>
          </a:p>
        </p:txBody>
      </p:sp>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0A279-69FD-40F9-A325-980136F35ED8}"/>
              </a:ext>
            </a:extLst>
          </p:cNvPr>
          <p:cNvSpPr>
            <a:spLocks noGrp="1"/>
          </p:cNvSpPr>
          <p:nvPr>
            <p:ph type="title"/>
          </p:nvPr>
        </p:nvSpPr>
        <p:spPr>
          <a:xfrm>
            <a:off x="471488" y="285750"/>
            <a:ext cx="7940675" cy="838200"/>
          </a:xfrm>
        </p:spPr>
        <p:txBody>
          <a:bodyPr>
            <a:normAutofit/>
          </a:bodyPr>
          <a:lstStyle/>
          <a:p>
            <a:pPr>
              <a:defRPr/>
            </a:pPr>
            <a:r>
              <a:rPr lang="en-US" sz="2215" b="1" dirty="0" err="1">
                <a:cs typeface="Arial" panose="020B0604020202020204" pitchFamily="34" charset="0"/>
              </a:rPr>
              <a:t>Veränderung</a:t>
            </a:r>
            <a:r>
              <a:rPr lang="en-US" sz="2215" b="1" dirty="0">
                <a:cs typeface="Arial" panose="020B0604020202020204" pitchFamily="34" charset="0"/>
              </a:rPr>
              <a:t> der </a:t>
            </a:r>
            <a:r>
              <a:rPr lang="en-US" sz="2215" b="1" dirty="0" err="1">
                <a:cs typeface="Arial" panose="020B0604020202020204" pitchFamily="34" charset="0"/>
              </a:rPr>
              <a:t>Knochenmineraldichte</a:t>
            </a:r>
            <a:r>
              <a:rPr lang="en-US" sz="2215" b="1" dirty="0">
                <a:cs typeface="Arial" panose="020B0604020202020204" pitchFamily="34" charset="0"/>
              </a:rPr>
              <a:t> </a:t>
            </a:r>
            <a:r>
              <a:rPr lang="en-US" sz="2215" b="1" dirty="0" err="1">
                <a:cs typeface="Arial" panose="020B0604020202020204" pitchFamily="34" charset="0"/>
              </a:rPr>
              <a:t>über</a:t>
            </a:r>
            <a:r>
              <a:rPr lang="en-US" sz="2215" b="1" dirty="0">
                <a:cs typeface="Arial" panose="020B0604020202020204" pitchFamily="34" charset="0"/>
              </a:rPr>
              <a:t> 10 </a:t>
            </a:r>
            <a:r>
              <a:rPr lang="en-US" sz="2215" b="1" dirty="0" err="1">
                <a:cs typeface="Arial" panose="020B0604020202020204" pitchFamily="34" charset="0"/>
              </a:rPr>
              <a:t>Jahre</a:t>
            </a:r>
            <a:endParaRPr lang="de-CH" sz="2215" b="1" i="1" dirty="0">
              <a:cs typeface="Arial" panose="020B0604020202020204" pitchFamily="34" charset="0"/>
            </a:endParaRPr>
          </a:p>
        </p:txBody>
      </p:sp>
      <p:sp>
        <p:nvSpPr>
          <p:cNvPr id="5" name="Rectangle 299">
            <a:extLst>
              <a:ext uri="{FF2B5EF4-FFF2-40B4-BE49-F238E27FC236}">
                <a16:creationId xmlns:a16="http://schemas.microsoft.com/office/drawing/2014/main" id="{6F38331E-E630-473F-B94B-FCFB9594DC74}"/>
              </a:ext>
            </a:extLst>
          </p:cNvPr>
          <p:cNvSpPr>
            <a:spLocks noChangeArrowheads="1"/>
          </p:cNvSpPr>
          <p:nvPr/>
        </p:nvSpPr>
        <p:spPr bwMode="auto">
          <a:xfrm>
            <a:off x="6076950" y="2393950"/>
            <a:ext cx="2138363" cy="2816225"/>
          </a:xfrm>
          <a:prstGeom prst="rect">
            <a:avLst/>
          </a:prstGeom>
          <a:solidFill>
            <a:schemeClr val="bg2">
              <a:alpha val="54000"/>
            </a:schemeClr>
          </a:solidFill>
          <a:ln w="12700" algn="ctr">
            <a:noFill/>
            <a:round/>
            <a:headEnd/>
            <a:tailEnd/>
          </a:ln>
        </p:spPr>
        <p:txBody>
          <a:bodyPr lIns="42203" rIns="42203" anchor="ctr" anchorCtr="1"/>
          <a:lstStyle/>
          <a:p>
            <a:pPr eaLnBrk="1" hangingPunct="1">
              <a:defRPr/>
            </a:pPr>
            <a:endParaRPr lang="fr-FR" sz="1662" dirty="0"/>
          </a:p>
        </p:txBody>
      </p:sp>
      <p:sp>
        <p:nvSpPr>
          <p:cNvPr id="6" name="Rectangle 299">
            <a:extLst>
              <a:ext uri="{FF2B5EF4-FFF2-40B4-BE49-F238E27FC236}">
                <a16:creationId xmlns:a16="http://schemas.microsoft.com/office/drawing/2014/main" id="{0ED3D36E-ADA2-49D5-8D9E-680A31BC3359}"/>
              </a:ext>
            </a:extLst>
          </p:cNvPr>
          <p:cNvSpPr>
            <a:spLocks noChangeArrowheads="1"/>
          </p:cNvSpPr>
          <p:nvPr/>
        </p:nvSpPr>
        <p:spPr bwMode="auto">
          <a:xfrm>
            <a:off x="2144713" y="2387600"/>
            <a:ext cx="2138362" cy="2801938"/>
          </a:xfrm>
          <a:prstGeom prst="rect">
            <a:avLst/>
          </a:prstGeom>
          <a:solidFill>
            <a:schemeClr val="bg2">
              <a:alpha val="54000"/>
            </a:schemeClr>
          </a:solidFill>
          <a:ln w="12700" algn="ctr">
            <a:noFill/>
            <a:round/>
            <a:headEnd/>
            <a:tailEnd/>
          </a:ln>
        </p:spPr>
        <p:txBody>
          <a:bodyPr lIns="42203" rIns="42203" anchor="ctr" anchorCtr="1"/>
          <a:lstStyle/>
          <a:p>
            <a:pPr eaLnBrk="1" hangingPunct="1">
              <a:defRPr/>
            </a:pPr>
            <a:endParaRPr lang="fr-FR" sz="1662" dirty="0"/>
          </a:p>
        </p:txBody>
      </p:sp>
      <p:sp>
        <p:nvSpPr>
          <p:cNvPr id="7" name="Rectangle 4269">
            <a:extLst>
              <a:ext uri="{FF2B5EF4-FFF2-40B4-BE49-F238E27FC236}">
                <a16:creationId xmlns:a16="http://schemas.microsoft.com/office/drawing/2014/main" id="{540F126F-B58F-43D3-BEE8-19A9AE5DBB81}"/>
              </a:ext>
            </a:extLst>
          </p:cNvPr>
          <p:cNvSpPr>
            <a:spLocks noChangeArrowheads="1"/>
          </p:cNvSpPr>
          <p:nvPr/>
        </p:nvSpPr>
        <p:spPr bwMode="auto">
          <a:xfrm>
            <a:off x="5259388" y="2427288"/>
            <a:ext cx="711200" cy="171450"/>
          </a:xfrm>
          <a:prstGeom prst="rect">
            <a:avLst/>
          </a:prstGeom>
          <a:noFill/>
          <a:ln w="9525">
            <a:noFill/>
            <a:miter lim="800000"/>
            <a:headEnd/>
            <a:tailEnd/>
          </a:ln>
        </p:spPr>
        <p:txBody>
          <a:bodyPr wrap="none" lIns="0" tIns="0" rIns="0" bIns="0">
            <a:spAutoFit/>
          </a:bodyPr>
          <a:lstStyle/>
          <a:p>
            <a:pPr eaLnBrk="1" hangingPunct="1">
              <a:defRPr/>
            </a:pPr>
            <a:r>
              <a:rPr lang="en-US" sz="1108" b="1" kern="0" dirty="0"/>
              <a:t>FREEDOM</a:t>
            </a:r>
            <a:endParaRPr sz="1108" b="1" kern="0" baseline="30000" dirty="0"/>
          </a:p>
        </p:txBody>
      </p:sp>
      <p:grpSp>
        <p:nvGrpSpPr>
          <p:cNvPr id="71686" name="Group 8">
            <a:extLst>
              <a:ext uri="{FF2B5EF4-FFF2-40B4-BE49-F238E27FC236}">
                <a16:creationId xmlns:a16="http://schemas.microsoft.com/office/drawing/2014/main" id="{F4933857-1E7C-49A9-BCF8-73D0AE7D1ECC}"/>
              </a:ext>
            </a:extLst>
          </p:cNvPr>
          <p:cNvGrpSpPr>
            <a:grpSpLocks/>
          </p:cNvGrpSpPr>
          <p:nvPr/>
        </p:nvGrpSpPr>
        <p:grpSpPr bwMode="auto">
          <a:xfrm>
            <a:off x="641350" y="1725613"/>
            <a:ext cx="8066088" cy="190500"/>
            <a:chOff x="496888" y="1595500"/>
            <a:chExt cx="8738585" cy="206105"/>
          </a:xfrm>
        </p:grpSpPr>
        <p:grpSp>
          <p:nvGrpSpPr>
            <p:cNvPr id="71988" name="Group 9">
              <a:extLst>
                <a:ext uri="{FF2B5EF4-FFF2-40B4-BE49-F238E27FC236}">
                  <a16:creationId xmlns:a16="http://schemas.microsoft.com/office/drawing/2014/main" id="{CC0E3DDF-59CB-4636-9D6B-9996B7D9CEC5}"/>
                </a:ext>
              </a:extLst>
            </p:cNvPr>
            <p:cNvGrpSpPr>
              <a:grpSpLocks/>
            </p:cNvGrpSpPr>
            <p:nvPr/>
          </p:nvGrpSpPr>
          <p:grpSpPr bwMode="auto">
            <a:xfrm>
              <a:off x="496888" y="1616901"/>
              <a:ext cx="1805179" cy="184704"/>
              <a:chOff x="43227" y="1616901"/>
              <a:chExt cx="1805179" cy="184704"/>
            </a:xfrm>
          </p:grpSpPr>
          <p:sp>
            <p:nvSpPr>
              <p:cNvPr id="17" name="Rectangle 618">
                <a:extLst>
                  <a:ext uri="{FF2B5EF4-FFF2-40B4-BE49-F238E27FC236}">
                    <a16:creationId xmlns:a16="http://schemas.microsoft.com/office/drawing/2014/main" id="{447DF4D8-1B2D-4C53-9392-8EC3693D179A}"/>
                  </a:ext>
                </a:extLst>
              </p:cNvPr>
              <p:cNvSpPr>
                <a:spLocks noChangeArrowheads="1"/>
              </p:cNvSpPr>
              <p:nvPr/>
            </p:nvSpPr>
            <p:spPr bwMode="auto">
              <a:xfrm>
                <a:off x="588422" y="1616110"/>
                <a:ext cx="1260654" cy="185495"/>
              </a:xfrm>
              <a:prstGeom prst="rect">
                <a:avLst/>
              </a:prstGeom>
              <a:noFill/>
              <a:ln w="9525">
                <a:noFill/>
                <a:miter lim="800000"/>
                <a:headEnd/>
                <a:tailEnd/>
              </a:ln>
            </p:spPr>
            <p:txBody>
              <a:bodyPr wrap="none" lIns="0" tIns="0" rIns="0" bIns="0">
                <a:spAutoFit/>
              </a:bodyPr>
              <a:lstStyle/>
              <a:p>
                <a:pPr eaLnBrk="1" hangingPunct="1">
                  <a:defRPr/>
                </a:pPr>
                <a:r>
                  <a:rPr sz="1108" b="1" dirty="0"/>
                  <a:t>Placebo</a:t>
                </a:r>
                <a:r>
                  <a:rPr lang="en-GB" sz="1108" b="1" dirty="0"/>
                  <a:t> (n=3906)</a:t>
                </a:r>
                <a:endParaRPr sz="1662" b="1" dirty="0"/>
              </a:p>
            </p:txBody>
          </p:sp>
          <p:sp>
            <p:nvSpPr>
              <p:cNvPr id="18" name="Line 620">
                <a:extLst>
                  <a:ext uri="{FF2B5EF4-FFF2-40B4-BE49-F238E27FC236}">
                    <a16:creationId xmlns:a16="http://schemas.microsoft.com/office/drawing/2014/main" id="{D3DD8225-5F5C-49B5-985D-CE27921BCDBF}"/>
                  </a:ext>
                </a:extLst>
              </p:cNvPr>
              <p:cNvSpPr>
                <a:spLocks noChangeShapeType="1"/>
              </p:cNvSpPr>
              <p:nvPr/>
            </p:nvSpPr>
            <p:spPr bwMode="auto">
              <a:xfrm>
                <a:off x="43227" y="1703704"/>
                <a:ext cx="443723" cy="0"/>
              </a:xfrm>
              <a:prstGeom prst="line">
                <a:avLst/>
              </a:prstGeom>
              <a:noFill/>
              <a:ln w="38100">
                <a:solidFill>
                  <a:schemeClr val="accent3"/>
                </a:solidFill>
                <a:round/>
                <a:headEnd/>
                <a:tailEnd/>
              </a:ln>
            </p:spPr>
            <p:txBody>
              <a:bodyPr/>
              <a:lstStyle/>
              <a:p>
                <a:pPr eaLnBrk="1" hangingPunct="1">
                  <a:defRPr/>
                </a:pPr>
                <a:endParaRPr sz="1662" b="1" dirty="0"/>
              </a:p>
            </p:txBody>
          </p:sp>
        </p:grpSp>
        <p:grpSp>
          <p:nvGrpSpPr>
            <p:cNvPr id="71989" name="Group 10">
              <a:extLst>
                <a:ext uri="{FF2B5EF4-FFF2-40B4-BE49-F238E27FC236}">
                  <a16:creationId xmlns:a16="http://schemas.microsoft.com/office/drawing/2014/main" id="{69A96F38-CA12-43AF-A15A-95A9FB9AAFC9}"/>
                </a:ext>
              </a:extLst>
            </p:cNvPr>
            <p:cNvGrpSpPr>
              <a:grpSpLocks/>
            </p:cNvGrpSpPr>
            <p:nvPr/>
          </p:nvGrpSpPr>
          <p:grpSpPr bwMode="auto">
            <a:xfrm>
              <a:off x="5767586" y="1616901"/>
              <a:ext cx="3467887" cy="184704"/>
              <a:chOff x="5767586" y="1616901"/>
              <a:chExt cx="3467887" cy="184704"/>
            </a:xfrm>
          </p:grpSpPr>
          <p:sp>
            <p:nvSpPr>
              <p:cNvPr id="15" name="Rectangle 619">
                <a:extLst>
                  <a:ext uri="{FF2B5EF4-FFF2-40B4-BE49-F238E27FC236}">
                    <a16:creationId xmlns:a16="http://schemas.microsoft.com/office/drawing/2014/main" id="{B421451F-2F70-4276-A805-C117C85C1452}"/>
                  </a:ext>
                </a:extLst>
              </p:cNvPr>
              <p:cNvSpPr>
                <a:spLocks noChangeArrowheads="1"/>
              </p:cNvSpPr>
              <p:nvPr/>
            </p:nvSpPr>
            <p:spPr bwMode="auto">
              <a:xfrm>
                <a:off x="6327197" y="1616110"/>
                <a:ext cx="2908276" cy="185495"/>
              </a:xfrm>
              <a:prstGeom prst="rect">
                <a:avLst/>
              </a:prstGeom>
              <a:noFill/>
              <a:ln w="9525">
                <a:noFill/>
                <a:miter lim="800000"/>
                <a:headEnd/>
                <a:tailEnd/>
              </a:ln>
            </p:spPr>
            <p:txBody>
              <a:bodyPr wrap="none" lIns="0" tIns="0" rIns="0" bIns="0">
                <a:spAutoFit/>
              </a:bodyPr>
              <a:lstStyle/>
              <a:p>
                <a:pPr eaLnBrk="1" hangingPunct="1">
                  <a:defRPr/>
                </a:pPr>
                <a:r>
                  <a:rPr lang="en-US" sz="1108" b="1" dirty="0" err="1"/>
                  <a:t>Langzeit-Gruppe</a:t>
                </a:r>
                <a:r>
                  <a:rPr lang="en-US" sz="1108" b="1" dirty="0"/>
                  <a:t> </a:t>
                </a:r>
                <a:r>
                  <a:rPr lang="en-US" sz="1108" b="1" dirty="0" err="1"/>
                  <a:t>Denosumab</a:t>
                </a:r>
                <a:r>
                  <a:rPr lang="en-US" sz="1108" b="1" dirty="0"/>
                  <a:t> (n=2343)</a:t>
                </a:r>
                <a:endParaRPr sz="1662" b="1" dirty="0"/>
              </a:p>
            </p:txBody>
          </p:sp>
          <p:sp>
            <p:nvSpPr>
              <p:cNvPr id="16" name="Line 641">
                <a:extLst>
                  <a:ext uri="{FF2B5EF4-FFF2-40B4-BE49-F238E27FC236}">
                    <a16:creationId xmlns:a16="http://schemas.microsoft.com/office/drawing/2014/main" id="{99B5EE8D-098A-40A4-A4D8-4BE4BC599BAC}"/>
                  </a:ext>
                </a:extLst>
              </p:cNvPr>
              <p:cNvSpPr>
                <a:spLocks noChangeShapeType="1"/>
              </p:cNvSpPr>
              <p:nvPr/>
            </p:nvSpPr>
            <p:spPr bwMode="auto">
              <a:xfrm>
                <a:off x="5768245" y="1719163"/>
                <a:ext cx="476399" cy="0"/>
              </a:xfrm>
              <a:prstGeom prst="line">
                <a:avLst/>
              </a:prstGeom>
              <a:noFill/>
              <a:ln w="38100">
                <a:solidFill>
                  <a:schemeClr val="tx1"/>
                </a:solidFill>
                <a:round/>
                <a:headEnd/>
                <a:tailEnd/>
              </a:ln>
            </p:spPr>
            <p:txBody>
              <a:bodyPr/>
              <a:lstStyle/>
              <a:p>
                <a:pPr eaLnBrk="1" hangingPunct="1">
                  <a:defRPr/>
                </a:pPr>
                <a:endParaRPr sz="1662" b="1" dirty="0"/>
              </a:p>
            </p:txBody>
          </p:sp>
        </p:grpSp>
        <p:grpSp>
          <p:nvGrpSpPr>
            <p:cNvPr id="71990" name="Group 11">
              <a:extLst>
                <a:ext uri="{FF2B5EF4-FFF2-40B4-BE49-F238E27FC236}">
                  <a16:creationId xmlns:a16="http://schemas.microsoft.com/office/drawing/2014/main" id="{A35C9859-6949-467E-85AF-0E3CBDAC271C}"/>
                </a:ext>
              </a:extLst>
            </p:cNvPr>
            <p:cNvGrpSpPr>
              <a:grpSpLocks/>
            </p:cNvGrpSpPr>
            <p:nvPr/>
          </p:nvGrpSpPr>
          <p:grpSpPr bwMode="auto">
            <a:xfrm>
              <a:off x="2708940" y="1595500"/>
              <a:ext cx="2908406" cy="184704"/>
              <a:chOff x="2318587" y="1595500"/>
              <a:chExt cx="2908406" cy="184704"/>
            </a:xfrm>
          </p:grpSpPr>
          <p:sp>
            <p:nvSpPr>
              <p:cNvPr id="13" name="Line 641">
                <a:extLst>
                  <a:ext uri="{FF2B5EF4-FFF2-40B4-BE49-F238E27FC236}">
                    <a16:creationId xmlns:a16="http://schemas.microsoft.com/office/drawing/2014/main" id="{724DAF8A-193A-4D99-8366-D80452715212}"/>
                  </a:ext>
                </a:extLst>
              </p:cNvPr>
              <p:cNvSpPr>
                <a:spLocks noChangeShapeType="1"/>
              </p:cNvSpPr>
              <p:nvPr/>
            </p:nvSpPr>
            <p:spPr bwMode="auto">
              <a:xfrm>
                <a:off x="2318268" y="1703705"/>
                <a:ext cx="476400" cy="0"/>
              </a:xfrm>
              <a:prstGeom prst="line">
                <a:avLst/>
              </a:prstGeom>
              <a:noFill/>
              <a:ln w="38100">
                <a:solidFill>
                  <a:schemeClr val="accent2"/>
                </a:solidFill>
                <a:prstDash val="sysDot"/>
                <a:round/>
                <a:headEnd/>
                <a:tailEnd/>
              </a:ln>
            </p:spPr>
            <p:txBody>
              <a:bodyPr/>
              <a:lstStyle/>
              <a:p>
                <a:pPr eaLnBrk="1" hangingPunct="1">
                  <a:defRPr/>
                </a:pPr>
                <a:endParaRPr sz="1662" b="1" dirty="0">
                  <a:ln>
                    <a:solidFill>
                      <a:srgbClr val="FFFFFF"/>
                    </a:solidFill>
                    <a:prstDash val="sysDash"/>
                  </a:ln>
                </a:endParaRPr>
              </a:p>
            </p:txBody>
          </p:sp>
          <p:sp>
            <p:nvSpPr>
              <p:cNvPr id="14" name="Rectangle 619">
                <a:extLst>
                  <a:ext uri="{FF2B5EF4-FFF2-40B4-BE49-F238E27FC236}">
                    <a16:creationId xmlns:a16="http://schemas.microsoft.com/office/drawing/2014/main" id="{ABE3297B-E824-47A7-9B34-0D20BE04C995}"/>
                  </a:ext>
                </a:extLst>
              </p:cNvPr>
              <p:cNvSpPr>
                <a:spLocks noChangeArrowheads="1"/>
              </p:cNvSpPr>
              <p:nvPr/>
            </p:nvSpPr>
            <p:spPr bwMode="auto">
              <a:xfrm>
                <a:off x="2823906" y="1595500"/>
                <a:ext cx="2402639" cy="185495"/>
              </a:xfrm>
              <a:prstGeom prst="rect">
                <a:avLst/>
              </a:prstGeom>
              <a:noFill/>
              <a:ln w="9525">
                <a:noFill/>
                <a:miter lim="800000"/>
                <a:headEnd/>
                <a:tailEnd/>
              </a:ln>
            </p:spPr>
            <p:txBody>
              <a:bodyPr wrap="none" lIns="0" tIns="0" rIns="0" bIns="0">
                <a:spAutoFit/>
              </a:bodyPr>
              <a:lstStyle/>
              <a:p>
                <a:pPr eaLnBrk="1" hangingPunct="1">
                  <a:defRPr/>
                </a:pPr>
                <a:r>
                  <a:rPr sz="1108" b="1" dirty="0"/>
                  <a:t>Cross</a:t>
                </a:r>
                <a:r>
                  <a:rPr lang="de-DE" sz="1108" b="1" dirty="0"/>
                  <a:t>-</a:t>
                </a:r>
                <a:r>
                  <a:rPr sz="1108" b="1" dirty="0"/>
                  <a:t>over </a:t>
                </a:r>
                <a:r>
                  <a:rPr lang="en-US" sz="1108" b="1" dirty="0" err="1"/>
                  <a:t>Denosumab</a:t>
                </a:r>
                <a:r>
                  <a:rPr lang="en-US" sz="1108" b="1" dirty="0"/>
                  <a:t> (n=2207)</a:t>
                </a:r>
                <a:endParaRPr sz="1662" b="1" dirty="0"/>
              </a:p>
            </p:txBody>
          </p:sp>
        </p:grpSp>
      </p:grpSp>
      <p:sp>
        <p:nvSpPr>
          <p:cNvPr id="19" name="TextBox 5">
            <a:extLst>
              <a:ext uri="{FF2B5EF4-FFF2-40B4-BE49-F238E27FC236}">
                <a16:creationId xmlns:a16="http://schemas.microsoft.com/office/drawing/2014/main" id="{59066056-214B-4C1E-8B6B-AC746A5E4975}"/>
              </a:ext>
            </a:extLst>
          </p:cNvPr>
          <p:cNvSpPr txBox="1">
            <a:spLocks noChangeArrowheads="1"/>
          </p:cNvSpPr>
          <p:nvPr/>
        </p:nvSpPr>
        <p:spPr bwMode="auto">
          <a:xfrm>
            <a:off x="1773238" y="2027238"/>
            <a:ext cx="2101850" cy="349250"/>
          </a:xfrm>
          <a:prstGeom prst="rect">
            <a:avLst/>
          </a:prstGeom>
          <a:noFill/>
          <a:ln w="9525">
            <a:noFill/>
            <a:miter lim="800000"/>
            <a:headEnd/>
            <a:tailEnd/>
          </a:ln>
        </p:spPr>
        <p:txBody>
          <a:bodyPr wrap="none">
            <a:spAutoFit/>
          </a:bodyPr>
          <a:lstStyle/>
          <a:p>
            <a:pPr algn="ctr" eaLnBrk="1" hangingPunct="1">
              <a:defRPr/>
            </a:pPr>
            <a:r>
              <a:rPr sz="1662" b="1" dirty="0"/>
              <a:t>L</a:t>
            </a:r>
            <a:r>
              <a:rPr lang="de-DE" sz="1662" b="1" dirty="0" err="1"/>
              <a:t>endenwirbelsäule</a:t>
            </a:r>
            <a:endParaRPr sz="1662" b="1" dirty="0"/>
          </a:p>
        </p:txBody>
      </p:sp>
      <p:sp>
        <p:nvSpPr>
          <p:cNvPr id="20" name="TextBox 6">
            <a:extLst>
              <a:ext uri="{FF2B5EF4-FFF2-40B4-BE49-F238E27FC236}">
                <a16:creationId xmlns:a16="http://schemas.microsoft.com/office/drawing/2014/main" id="{64D33415-3755-4675-BFD0-6740D9781EB8}"/>
              </a:ext>
            </a:extLst>
          </p:cNvPr>
          <p:cNvSpPr txBox="1">
            <a:spLocks noChangeArrowheads="1"/>
          </p:cNvSpPr>
          <p:nvPr/>
        </p:nvSpPr>
        <p:spPr bwMode="auto">
          <a:xfrm>
            <a:off x="5962650" y="2027238"/>
            <a:ext cx="1484313" cy="349250"/>
          </a:xfrm>
          <a:prstGeom prst="rect">
            <a:avLst/>
          </a:prstGeom>
          <a:noFill/>
          <a:ln w="9525">
            <a:noFill/>
            <a:miter lim="800000"/>
            <a:headEnd/>
            <a:tailEnd/>
          </a:ln>
        </p:spPr>
        <p:txBody>
          <a:bodyPr wrap="none">
            <a:spAutoFit/>
          </a:bodyPr>
          <a:lstStyle/>
          <a:p>
            <a:pPr eaLnBrk="1" hangingPunct="1">
              <a:defRPr/>
            </a:pPr>
            <a:r>
              <a:rPr lang="de-DE" sz="1662" b="1" dirty="0"/>
              <a:t>Gesamthüfte</a:t>
            </a:r>
            <a:endParaRPr sz="1662" b="1" dirty="0"/>
          </a:p>
        </p:txBody>
      </p:sp>
      <p:sp>
        <p:nvSpPr>
          <p:cNvPr id="71689" name="Text Box 4">
            <a:extLst>
              <a:ext uri="{FF2B5EF4-FFF2-40B4-BE49-F238E27FC236}">
                <a16:creationId xmlns:a16="http://schemas.microsoft.com/office/drawing/2014/main" id="{CFF10177-1C77-4E89-A265-9E6A05A13E10}"/>
              </a:ext>
            </a:extLst>
          </p:cNvPr>
          <p:cNvSpPr txBox="1">
            <a:spLocks noChangeArrowheads="1"/>
          </p:cNvSpPr>
          <p:nvPr/>
        </p:nvSpPr>
        <p:spPr bwMode="auto">
          <a:xfrm>
            <a:off x="547688" y="5783263"/>
            <a:ext cx="8440737" cy="554037"/>
          </a:xfrm>
          <a:prstGeom prst="rect">
            <a:avLst/>
          </a:prstGeom>
          <a:solidFill>
            <a:srgbClr val="00206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de-DE" sz="1000"/>
          </a:p>
          <a:p>
            <a:pPr eaLnBrk="1" hangingPunct="1">
              <a:lnSpc>
                <a:spcPct val="100000"/>
              </a:lnSpc>
              <a:spcBef>
                <a:spcPct val="0"/>
              </a:spcBef>
              <a:buClrTx/>
              <a:buFontTx/>
              <a:buNone/>
            </a:pPr>
            <a:r>
              <a:rPr lang="en-US" altLang="de-DE" sz="1000" baseline="30000"/>
              <a:t>a</a:t>
            </a:r>
            <a:r>
              <a:rPr lang="en-US" altLang="de-DE" sz="1000"/>
              <a:t>p &lt; 0,05 verglichen mit der FREEDOM Baseline. </a:t>
            </a:r>
            <a:r>
              <a:rPr lang="en-US" altLang="de-DE" sz="1000" baseline="30000"/>
              <a:t>b</a:t>
            </a:r>
            <a:r>
              <a:rPr lang="en-US" altLang="de-DE" sz="1000"/>
              <a:t>p&lt; 0,05 verglichen mit der FREEDOM und der Verlängerungs Baseline</a:t>
            </a:r>
          </a:p>
          <a:p>
            <a:pPr eaLnBrk="1" hangingPunct="1">
              <a:lnSpc>
                <a:spcPct val="100000"/>
              </a:lnSpc>
              <a:spcBef>
                <a:spcPct val="0"/>
              </a:spcBef>
              <a:buClrTx/>
              <a:buFontTx/>
              <a:buNone/>
            </a:pPr>
            <a:r>
              <a:rPr lang="en-US" altLang="de-DE" sz="1000"/>
              <a:t>BMD = Knochenmineraldichte</a:t>
            </a:r>
            <a:endParaRPr lang="fr-FR" altLang="de-DE" sz="1000"/>
          </a:p>
        </p:txBody>
      </p:sp>
      <p:sp>
        <p:nvSpPr>
          <p:cNvPr id="22" name="Rectangle 4270">
            <a:extLst>
              <a:ext uri="{FF2B5EF4-FFF2-40B4-BE49-F238E27FC236}">
                <a16:creationId xmlns:a16="http://schemas.microsoft.com/office/drawing/2014/main" id="{C9804892-C603-4827-9276-764DEC609E1B}"/>
              </a:ext>
            </a:extLst>
          </p:cNvPr>
          <p:cNvSpPr>
            <a:spLocks noChangeArrowheads="1"/>
          </p:cNvSpPr>
          <p:nvPr/>
        </p:nvSpPr>
        <p:spPr bwMode="auto">
          <a:xfrm>
            <a:off x="2862263" y="2435225"/>
            <a:ext cx="912812" cy="169863"/>
          </a:xfrm>
          <a:prstGeom prst="rect">
            <a:avLst/>
          </a:prstGeom>
          <a:noFill/>
          <a:ln w="9525">
            <a:noFill/>
            <a:miter lim="800000"/>
            <a:headEnd/>
            <a:tailEnd/>
          </a:ln>
        </p:spPr>
        <p:txBody>
          <a:bodyPr wrap="none" lIns="0" tIns="0" rIns="0" bIns="0">
            <a:spAutoFit/>
          </a:bodyPr>
          <a:lstStyle/>
          <a:p>
            <a:pPr eaLnBrk="1" hangingPunct="1">
              <a:defRPr/>
            </a:pPr>
            <a:r>
              <a:rPr lang="de-DE" sz="1108" b="1" kern="0" dirty="0"/>
              <a:t>Verlängerung</a:t>
            </a:r>
            <a:endParaRPr sz="1108" b="1" kern="0" dirty="0"/>
          </a:p>
        </p:txBody>
      </p:sp>
      <p:sp>
        <p:nvSpPr>
          <p:cNvPr id="23" name="Rectangle 4269">
            <a:extLst>
              <a:ext uri="{FF2B5EF4-FFF2-40B4-BE49-F238E27FC236}">
                <a16:creationId xmlns:a16="http://schemas.microsoft.com/office/drawing/2014/main" id="{8FF73F5F-683B-41E6-A273-A6D5AEF2EA3E}"/>
              </a:ext>
            </a:extLst>
          </p:cNvPr>
          <p:cNvSpPr>
            <a:spLocks noChangeArrowheads="1"/>
          </p:cNvSpPr>
          <p:nvPr/>
        </p:nvSpPr>
        <p:spPr bwMode="auto">
          <a:xfrm>
            <a:off x="1344613" y="2435225"/>
            <a:ext cx="711200" cy="169863"/>
          </a:xfrm>
          <a:prstGeom prst="rect">
            <a:avLst/>
          </a:prstGeom>
          <a:noFill/>
          <a:ln w="9525">
            <a:noFill/>
            <a:miter lim="800000"/>
            <a:headEnd/>
            <a:tailEnd/>
          </a:ln>
        </p:spPr>
        <p:txBody>
          <a:bodyPr wrap="none" lIns="0" tIns="0" rIns="0" bIns="0">
            <a:spAutoFit/>
          </a:bodyPr>
          <a:lstStyle/>
          <a:p>
            <a:pPr algn="ctr" eaLnBrk="1" hangingPunct="1">
              <a:defRPr/>
            </a:pPr>
            <a:r>
              <a:rPr lang="en-US" sz="1108" b="1" kern="0" dirty="0"/>
              <a:t>FREEDOM</a:t>
            </a:r>
            <a:endParaRPr sz="1108" b="1" kern="0" dirty="0"/>
          </a:p>
        </p:txBody>
      </p:sp>
      <p:sp>
        <p:nvSpPr>
          <p:cNvPr id="24" name="AutoShape 8">
            <a:extLst>
              <a:ext uri="{FF2B5EF4-FFF2-40B4-BE49-F238E27FC236}">
                <a16:creationId xmlns:a16="http://schemas.microsoft.com/office/drawing/2014/main" id="{D9ECE859-A1BA-4D1E-830D-C319112DC4F8}"/>
              </a:ext>
            </a:extLst>
          </p:cNvPr>
          <p:cNvSpPr>
            <a:spLocks noChangeAspect="1" noChangeArrowheads="1"/>
          </p:cNvSpPr>
          <p:nvPr/>
        </p:nvSpPr>
        <p:spPr bwMode="auto">
          <a:xfrm>
            <a:off x="193675" y="2349500"/>
            <a:ext cx="3616325" cy="3422650"/>
          </a:xfrm>
          <a:prstGeom prst="rect">
            <a:avLst/>
          </a:prstGeom>
          <a:noFill/>
          <a:ln w="9525">
            <a:noFill/>
            <a:miter lim="800000"/>
            <a:headEnd/>
            <a:tailEnd/>
          </a:ln>
        </p:spPr>
        <p:txBody>
          <a:bodyPr/>
          <a:lstStyle/>
          <a:p>
            <a:pPr eaLnBrk="1" hangingPunct="1">
              <a:defRPr/>
            </a:pPr>
            <a:endParaRPr sz="1662" dirty="0"/>
          </a:p>
        </p:txBody>
      </p:sp>
      <p:sp>
        <p:nvSpPr>
          <p:cNvPr id="25" name="Rectangle 4471">
            <a:extLst>
              <a:ext uri="{FF2B5EF4-FFF2-40B4-BE49-F238E27FC236}">
                <a16:creationId xmlns:a16="http://schemas.microsoft.com/office/drawing/2014/main" id="{A9DD63C4-2795-4728-AB0C-66193EEF30F0}"/>
              </a:ext>
            </a:extLst>
          </p:cNvPr>
          <p:cNvSpPr>
            <a:spLocks noChangeArrowheads="1"/>
          </p:cNvSpPr>
          <p:nvPr/>
        </p:nvSpPr>
        <p:spPr bwMode="auto">
          <a:xfrm>
            <a:off x="2624138" y="5461000"/>
            <a:ext cx="439737" cy="198438"/>
          </a:xfrm>
          <a:prstGeom prst="rect">
            <a:avLst/>
          </a:prstGeom>
          <a:noFill/>
          <a:ln w="9525">
            <a:noFill/>
            <a:miter lim="800000"/>
            <a:headEnd/>
            <a:tailEnd/>
          </a:ln>
        </p:spPr>
        <p:txBody>
          <a:bodyPr wrap="none" lIns="0" tIns="0" rIns="0" bIns="0">
            <a:spAutoFit/>
          </a:bodyPr>
          <a:lstStyle/>
          <a:p>
            <a:pPr eaLnBrk="1" hangingPunct="1">
              <a:defRPr/>
            </a:pPr>
            <a:r>
              <a:rPr lang="de-DE" sz="1292" b="1" dirty="0"/>
              <a:t>Jahre</a:t>
            </a:r>
            <a:endParaRPr sz="1292" b="1" dirty="0"/>
          </a:p>
        </p:txBody>
      </p:sp>
      <p:cxnSp>
        <p:nvCxnSpPr>
          <p:cNvPr id="71694" name="Straight Connector 1024">
            <a:extLst>
              <a:ext uri="{FF2B5EF4-FFF2-40B4-BE49-F238E27FC236}">
                <a16:creationId xmlns:a16="http://schemas.microsoft.com/office/drawing/2014/main" id="{FF8343D9-956D-41BA-9B14-4AF505706E6E}"/>
              </a:ext>
            </a:extLst>
          </p:cNvPr>
          <p:cNvCxnSpPr>
            <a:cxnSpLocks noChangeShapeType="1"/>
          </p:cNvCxnSpPr>
          <p:nvPr/>
        </p:nvCxnSpPr>
        <p:spPr bwMode="auto">
          <a:xfrm flipV="1">
            <a:off x="1193800" y="4978400"/>
            <a:ext cx="3178175" cy="3175"/>
          </a:xfrm>
          <a:prstGeom prst="line">
            <a:avLst/>
          </a:prstGeom>
          <a:noFill/>
          <a:ln w="12700"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27" name="Rectangle 160">
            <a:extLst>
              <a:ext uri="{FF2B5EF4-FFF2-40B4-BE49-F238E27FC236}">
                <a16:creationId xmlns:a16="http://schemas.microsoft.com/office/drawing/2014/main" id="{9F252809-4909-4773-A6C8-F5ACC1D6B5D3}"/>
              </a:ext>
            </a:extLst>
          </p:cNvPr>
          <p:cNvSpPr>
            <a:spLocks noChangeArrowheads="1"/>
          </p:cNvSpPr>
          <p:nvPr/>
        </p:nvSpPr>
        <p:spPr bwMode="auto">
          <a:xfrm>
            <a:off x="858838" y="5102225"/>
            <a:ext cx="157162" cy="169863"/>
          </a:xfrm>
          <a:prstGeom prst="rect">
            <a:avLst/>
          </a:prstGeom>
          <a:noFill/>
          <a:ln w="9525">
            <a:noFill/>
            <a:miter lim="800000"/>
            <a:headEnd/>
            <a:tailEnd/>
          </a:ln>
        </p:spPr>
        <p:txBody>
          <a:bodyPr wrap="none" lIns="0" tIns="0" rIns="0" bIns="0">
            <a:spAutoFit/>
          </a:bodyPr>
          <a:lstStyle/>
          <a:p>
            <a:pPr eaLnBrk="1" hangingPunct="1">
              <a:defRPr/>
            </a:pPr>
            <a:r>
              <a:rPr sz="1108" dirty="0">
                <a:ea typeface="ＭＳ Ｐゴシック" pitchFamily="34" charset="-128"/>
              </a:rPr>
              <a:t>–2</a:t>
            </a:r>
          </a:p>
        </p:txBody>
      </p:sp>
      <p:sp>
        <p:nvSpPr>
          <p:cNvPr id="28" name="Rectangle 161">
            <a:extLst>
              <a:ext uri="{FF2B5EF4-FFF2-40B4-BE49-F238E27FC236}">
                <a16:creationId xmlns:a16="http://schemas.microsoft.com/office/drawing/2014/main" id="{F6FF40A1-DA38-4F4A-8C5C-A6FDD65FC049}"/>
              </a:ext>
            </a:extLst>
          </p:cNvPr>
          <p:cNvSpPr>
            <a:spLocks noChangeArrowheads="1"/>
          </p:cNvSpPr>
          <p:nvPr/>
        </p:nvSpPr>
        <p:spPr bwMode="auto">
          <a:xfrm>
            <a:off x="896938" y="4886325"/>
            <a:ext cx="119062" cy="169863"/>
          </a:xfrm>
          <a:prstGeom prst="rect">
            <a:avLst/>
          </a:prstGeom>
          <a:noFill/>
          <a:ln w="9525">
            <a:noFill/>
            <a:miter lim="800000"/>
            <a:headEnd/>
            <a:tailEnd/>
          </a:ln>
        </p:spPr>
        <p:txBody>
          <a:bodyPr wrap="none" lIns="0" tIns="0" rIns="0" bIns="0">
            <a:spAutoFit/>
          </a:bodyPr>
          <a:lstStyle/>
          <a:p>
            <a:pPr eaLnBrk="1" hangingPunct="1">
              <a:defRPr/>
            </a:pPr>
            <a:r>
              <a:rPr sz="1108" dirty="0">
                <a:ea typeface="ＭＳ Ｐゴシック" pitchFamily="34" charset="-128"/>
              </a:rPr>
              <a:t> 0</a:t>
            </a:r>
          </a:p>
        </p:txBody>
      </p:sp>
      <p:sp>
        <p:nvSpPr>
          <p:cNvPr id="29" name="Rectangle 162">
            <a:extLst>
              <a:ext uri="{FF2B5EF4-FFF2-40B4-BE49-F238E27FC236}">
                <a16:creationId xmlns:a16="http://schemas.microsoft.com/office/drawing/2014/main" id="{D53F75C8-EDEC-4FCE-936D-6D2825A9EF3C}"/>
              </a:ext>
            </a:extLst>
          </p:cNvPr>
          <p:cNvSpPr>
            <a:spLocks noChangeArrowheads="1"/>
          </p:cNvSpPr>
          <p:nvPr/>
        </p:nvSpPr>
        <p:spPr bwMode="auto">
          <a:xfrm>
            <a:off x="896938" y="4670425"/>
            <a:ext cx="119062" cy="169863"/>
          </a:xfrm>
          <a:prstGeom prst="rect">
            <a:avLst/>
          </a:prstGeom>
          <a:noFill/>
          <a:ln w="9525">
            <a:noFill/>
            <a:miter lim="800000"/>
            <a:headEnd/>
            <a:tailEnd/>
          </a:ln>
        </p:spPr>
        <p:txBody>
          <a:bodyPr wrap="none" lIns="0" tIns="0" rIns="0" bIns="0">
            <a:spAutoFit/>
          </a:bodyPr>
          <a:lstStyle/>
          <a:p>
            <a:pPr eaLnBrk="1" hangingPunct="1">
              <a:defRPr/>
            </a:pPr>
            <a:r>
              <a:rPr sz="1108" dirty="0">
                <a:ea typeface="ＭＳ Ｐゴシック" pitchFamily="34" charset="-128"/>
              </a:rPr>
              <a:t> 2</a:t>
            </a:r>
          </a:p>
        </p:txBody>
      </p:sp>
      <p:sp>
        <p:nvSpPr>
          <p:cNvPr id="30" name="Rectangle 163">
            <a:extLst>
              <a:ext uri="{FF2B5EF4-FFF2-40B4-BE49-F238E27FC236}">
                <a16:creationId xmlns:a16="http://schemas.microsoft.com/office/drawing/2014/main" id="{109A10DA-19BE-4A7C-B76F-E8F9CD5F0F24}"/>
              </a:ext>
            </a:extLst>
          </p:cNvPr>
          <p:cNvSpPr>
            <a:spLocks noChangeArrowheads="1"/>
          </p:cNvSpPr>
          <p:nvPr/>
        </p:nvSpPr>
        <p:spPr bwMode="auto">
          <a:xfrm>
            <a:off x="896938" y="4454525"/>
            <a:ext cx="119062" cy="169863"/>
          </a:xfrm>
          <a:prstGeom prst="rect">
            <a:avLst/>
          </a:prstGeom>
          <a:noFill/>
          <a:ln w="9525">
            <a:noFill/>
            <a:miter lim="800000"/>
            <a:headEnd/>
            <a:tailEnd/>
          </a:ln>
        </p:spPr>
        <p:txBody>
          <a:bodyPr wrap="none" lIns="0" tIns="0" rIns="0" bIns="0">
            <a:spAutoFit/>
          </a:bodyPr>
          <a:lstStyle/>
          <a:p>
            <a:pPr eaLnBrk="1" hangingPunct="1">
              <a:defRPr/>
            </a:pPr>
            <a:r>
              <a:rPr sz="1108" dirty="0">
                <a:ea typeface="ＭＳ Ｐゴシック" pitchFamily="34" charset="-128"/>
              </a:rPr>
              <a:t> 4</a:t>
            </a:r>
          </a:p>
        </p:txBody>
      </p:sp>
      <p:sp>
        <p:nvSpPr>
          <p:cNvPr id="31" name="Rectangle 164">
            <a:extLst>
              <a:ext uri="{FF2B5EF4-FFF2-40B4-BE49-F238E27FC236}">
                <a16:creationId xmlns:a16="http://schemas.microsoft.com/office/drawing/2014/main" id="{A90417A1-A7ED-4387-BFE8-561DF990AD96}"/>
              </a:ext>
            </a:extLst>
          </p:cNvPr>
          <p:cNvSpPr>
            <a:spLocks noChangeArrowheads="1"/>
          </p:cNvSpPr>
          <p:nvPr/>
        </p:nvSpPr>
        <p:spPr bwMode="auto">
          <a:xfrm>
            <a:off x="896938" y="4238625"/>
            <a:ext cx="119062" cy="169863"/>
          </a:xfrm>
          <a:prstGeom prst="rect">
            <a:avLst/>
          </a:prstGeom>
          <a:noFill/>
          <a:ln w="9525">
            <a:noFill/>
            <a:miter lim="800000"/>
            <a:headEnd/>
            <a:tailEnd/>
          </a:ln>
        </p:spPr>
        <p:txBody>
          <a:bodyPr wrap="none" lIns="0" tIns="0" rIns="0" bIns="0">
            <a:spAutoFit/>
          </a:bodyPr>
          <a:lstStyle/>
          <a:p>
            <a:pPr eaLnBrk="1" hangingPunct="1">
              <a:defRPr/>
            </a:pPr>
            <a:r>
              <a:rPr sz="1108" dirty="0">
                <a:ea typeface="ＭＳ Ｐゴシック" pitchFamily="34" charset="-128"/>
              </a:rPr>
              <a:t> 6</a:t>
            </a:r>
          </a:p>
        </p:txBody>
      </p:sp>
      <p:sp>
        <p:nvSpPr>
          <p:cNvPr id="32" name="Rectangle 165">
            <a:extLst>
              <a:ext uri="{FF2B5EF4-FFF2-40B4-BE49-F238E27FC236}">
                <a16:creationId xmlns:a16="http://schemas.microsoft.com/office/drawing/2014/main" id="{4FC02622-E458-49FD-8AA3-ED585352EAD9}"/>
              </a:ext>
            </a:extLst>
          </p:cNvPr>
          <p:cNvSpPr>
            <a:spLocks noChangeArrowheads="1"/>
          </p:cNvSpPr>
          <p:nvPr/>
        </p:nvSpPr>
        <p:spPr bwMode="auto">
          <a:xfrm>
            <a:off x="896938" y="4022725"/>
            <a:ext cx="119062" cy="169863"/>
          </a:xfrm>
          <a:prstGeom prst="rect">
            <a:avLst/>
          </a:prstGeom>
          <a:noFill/>
          <a:ln w="9525">
            <a:noFill/>
            <a:miter lim="800000"/>
            <a:headEnd/>
            <a:tailEnd/>
          </a:ln>
        </p:spPr>
        <p:txBody>
          <a:bodyPr wrap="none" lIns="0" tIns="0" rIns="0" bIns="0">
            <a:spAutoFit/>
          </a:bodyPr>
          <a:lstStyle/>
          <a:p>
            <a:pPr eaLnBrk="1" hangingPunct="1">
              <a:defRPr/>
            </a:pPr>
            <a:r>
              <a:rPr sz="1108" dirty="0">
                <a:ea typeface="ＭＳ Ｐゴシック" pitchFamily="34" charset="-128"/>
              </a:rPr>
              <a:t> 8</a:t>
            </a:r>
          </a:p>
        </p:txBody>
      </p:sp>
      <p:sp>
        <p:nvSpPr>
          <p:cNvPr id="33" name="Rectangle 166">
            <a:extLst>
              <a:ext uri="{FF2B5EF4-FFF2-40B4-BE49-F238E27FC236}">
                <a16:creationId xmlns:a16="http://schemas.microsoft.com/office/drawing/2014/main" id="{58BF3BBF-C45B-4D7A-B5E4-7ADE8303AA07}"/>
              </a:ext>
            </a:extLst>
          </p:cNvPr>
          <p:cNvSpPr>
            <a:spLocks noChangeArrowheads="1"/>
          </p:cNvSpPr>
          <p:nvPr/>
        </p:nvSpPr>
        <p:spPr bwMode="auto">
          <a:xfrm>
            <a:off x="858838" y="3806825"/>
            <a:ext cx="157162" cy="171450"/>
          </a:xfrm>
          <a:prstGeom prst="rect">
            <a:avLst/>
          </a:prstGeom>
          <a:noFill/>
          <a:ln w="9525">
            <a:noFill/>
            <a:miter lim="800000"/>
            <a:headEnd/>
            <a:tailEnd/>
          </a:ln>
        </p:spPr>
        <p:txBody>
          <a:bodyPr wrap="none" lIns="0" tIns="0" rIns="0" bIns="0">
            <a:spAutoFit/>
          </a:bodyPr>
          <a:lstStyle/>
          <a:p>
            <a:pPr eaLnBrk="1" hangingPunct="1">
              <a:defRPr/>
            </a:pPr>
            <a:r>
              <a:rPr sz="1108" dirty="0">
                <a:ea typeface="ＭＳ Ｐゴシック" pitchFamily="34" charset="-128"/>
              </a:rPr>
              <a:t>10</a:t>
            </a:r>
          </a:p>
        </p:txBody>
      </p:sp>
      <p:sp>
        <p:nvSpPr>
          <p:cNvPr id="34" name="Rectangle 167">
            <a:extLst>
              <a:ext uri="{FF2B5EF4-FFF2-40B4-BE49-F238E27FC236}">
                <a16:creationId xmlns:a16="http://schemas.microsoft.com/office/drawing/2014/main" id="{8E063DB4-7AAF-49AE-8871-A80A8FB3D5BB}"/>
              </a:ext>
            </a:extLst>
          </p:cNvPr>
          <p:cNvSpPr>
            <a:spLocks noChangeArrowheads="1"/>
          </p:cNvSpPr>
          <p:nvPr/>
        </p:nvSpPr>
        <p:spPr bwMode="auto">
          <a:xfrm>
            <a:off x="858838" y="3590925"/>
            <a:ext cx="157162" cy="171450"/>
          </a:xfrm>
          <a:prstGeom prst="rect">
            <a:avLst/>
          </a:prstGeom>
          <a:noFill/>
          <a:ln w="9525">
            <a:noFill/>
            <a:miter lim="800000"/>
            <a:headEnd/>
            <a:tailEnd/>
          </a:ln>
        </p:spPr>
        <p:txBody>
          <a:bodyPr wrap="none" lIns="0" tIns="0" rIns="0" bIns="0">
            <a:spAutoFit/>
          </a:bodyPr>
          <a:lstStyle/>
          <a:p>
            <a:pPr eaLnBrk="1" hangingPunct="1">
              <a:defRPr/>
            </a:pPr>
            <a:r>
              <a:rPr sz="1108" dirty="0">
                <a:ea typeface="ＭＳ Ｐゴシック" pitchFamily="34" charset="-128"/>
              </a:rPr>
              <a:t>12</a:t>
            </a:r>
          </a:p>
        </p:txBody>
      </p:sp>
      <p:sp>
        <p:nvSpPr>
          <p:cNvPr id="35" name="Rectangle 168">
            <a:extLst>
              <a:ext uri="{FF2B5EF4-FFF2-40B4-BE49-F238E27FC236}">
                <a16:creationId xmlns:a16="http://schemas.microsoft.com/office/drawing/2014/main" id="{04F58BCB-9166-47E7-B810-D24C1DC83D72}"/>
              </a:ext>
            </a:extLst>
          </p:cNvPr>
          <p:cNvSpPr>
            <a:spLocks noChangeArrowheads="1"/>
          </p:cNvSpPr>
          <p:nvPr/>
        </p:nvSpPr>
        <p:spPr bwMode="auto">
          <a:xfrm>
            <a:off x="858838" y="3375025"/>
            <a:ext cx="157162" cy="171450"/>
          </a:xfrm>
          <a:prstGeom prst="rect">
            <a:avLst/>
          </a:prstGeom>
          <a:noFill/>
          <a:ln w="9525">
            <a:noFill/>
            <a:miter lim="800000"/>
            <a:headEnd/>
            <a:tailEnd/>
          </a:ln>
        </p:spPr>
        <p:txBody>
          <a:bodyPr wrap="none" lIns="0" tIns="0" rIns="0" bIns="0">
            <a:spAutoFit/>
          </a:bodyPr>
          <a:lstStyle/>
          <a:p>
            <a:pPr eaLnBrk="1" hangingPunct="1">
              <a:defRPr/>
            </a:pPr>
            <a:r>
              <a:rPr sz="1108" dirty="0">
                <a:ea typeface="ＭＳ Ｐゴシック" pitchFamily="34" charset="-128"/>
              </a:rPr>
              <a:t>14</a:t>
            </a:r>
          </a:p>
        </p:txBody>
      </p:sp>
      <p:sp>
        <p:nvSpPr>
          <p:cNvPr id="36" name="Rectangle 169">
            <a:extLst>
              <a:ext uri="{FF2B5EF4-FFF2-40B4-BE49-F238E27FC236}">
                <a16:creationId xmlns:a16="http://schemas.microsoft.com/office/drawing/2014/main" id="{5FBD76A3-97D7-4328-9F36-5882D5A7E6BA}"/>
              </a:ext>
            </a:extLst>
          </p:cNvPr>
          <p:cNvSpPr>
            <a:spLocks noChangeArrowheads="1"/>
          </p:cNvSpPr>
          <p:nvPr/>
        </p:nvSpPr>
        <p:spPr bwMode="auto">
          <a:xfrm>
            <a:off x="858838" y="3159125"/>
            <a:ext cx="157162" cy="171450"/>
          </a:xfrm>
          <a:prstGeom prst="rect">
            <a:avLst/>
          </a:prstGeom>
          <a:noFill/>
          <a:ln w="9525">
            <a:noFill/>
            <a:miter lim="800000"/>
            <a:headEnd/>
            <a:tailEnd/>
          </a:ln>
        </p:spPr>
        <p:txBody>
          <a:bodyPr wrap="none" lIns="0" tIns="0" rIns="0" bIns="0">
            <a:spAutoFit/>
          </a:bodyPr>
          <a:lstStyle/>
          <a:p>
            <a:pPr eaLnBrk="1" hangingPunct="1">
              <a:defRPr/>
            </a:pPr>
            <a:r>
              <a:rPr sz="1108" dirty="0">
                <a:ea typeface="ＭＳ Ｐゴシック" pitchFamily="34" charset="-128"/>
              </a:rPr>
              <a:t>16</a:t>
            </a:r>
          </a:p>
        </p:txBody>
      </p:sp>
      <p:sp>
        <p:nvSpPr>
          <p:cNvPr id="37" name="Rectangle 170">
            <a:extLst>
              <a:ext uri="{FF2B5EF4-FFF2-40B4-BE49-F238E27FC236}">
                <a16:creationId xmlns:a16="http://schemas.microsoft.com/office/drawing/2014/main" id="{D24F9CB1-EC4C-42E1-83D0-494ED714AE8D}"/>
              </a:ext>
            </a:extLst>
          </p:cNvPr>
          <p:cNvSpPr>
            <a:spLocks noChangeArrowheads="1"/>
          </p:cNvSpPr>
          <p:nvPr/>
        </p:nvSpPr>
        <p:spPr bwMode="auto">
          <a:xfrm>
            <a:off x="858838" y="2943225"/>
            <a:ext cx="157162" cy="171450"/>
          </a:xfrm>
          <a:prstGeom prst="rect">
            <a:avLst/>
          </a:prstGeom>
          <a:noFill/>
          <a:ln w="9525">
            <a:noFill/>
            <a:miter lim="800000"/>
            <a:headEnd/>
            <a:tailEnd/>
          </a:ln>
        </p:spPr>
        <p:txBody>
          <a:bodyPr wrap="none" lIns="0" tIns="0" rIns="0" bIns="0">
            <a:spAutoFit/>
          </a:bodyPr>
          <a:lstStyle/>
          <a:p>
            <a:pPr eaLnBrk="1" hangingPunct="1">
              <a:defRPr/>
            </a:pPr>
            <a:r>
              <a:rPr sz="1108" dirty="0">
                <a:ea typeface="ＭＳ Ｐゴシック" pitchFamily="34" charset="-128"/>
              </a:rPr>
              <a:t>18</a:t>
            </a:r>
          </a:p>
        </p:txBody>
      </p:sp>
      <p:sp>
        <p:nvSpPr>
          <p:cNvPr id="38" name="Rectangle 4229">
            <a:extLst>
              <a:ext uri="{FF2B5EF4-FFF2-40B4-BE49-F238E27FC236}">
                <a16:creationId xmlns:a16="http://schemas.microsoft.com/office/drawing/2014/main" id="{2842A05C-BB53-4073-9946-F4346E26550D}"/>
              </a:ext>
            </a:extLst>
          </p:cNvPr>
          <p:cNvSpPr>
            <a:spLocks noChangeArrowheads="1"/>
          </p:cNvSpPr>
          <p:nvPr/>
        </p:nvSpPr>
        <p:spPr bwMode="auto">
          <a:xfrm rot="16200000">
            <a:off x="-734219" y="3698082"/>
            <a:ext cx="2830513" cy="171450"/>
          </a:xfrm>
          <a:prstGeom prst="rect">
            <a:avLst/>
          </a:prstGeom>
          <a:noFill/>
          <a:ln w="9525">
            <a:noFill/>
            <a:miter lim="800000"/>
            <a:headEnd/>
            <a:tailEnd/>
          </a:ln>
        </p:spPr>
        <p:txBody>
          <a:bodyPr lIns="0" tIns="0" rIns="0" bIns="0">
            <a:spAutoFit/>
          </a:bodyPr>
          <a:lstStyle/>
          <a:p>
            <a:pPr algn="ctr" eaLnBrk="1" hangingPunct="1">
              <a:defRPr/>
            </a:pPr>
            <a:r>
              <a:rPr lang="en-GB" sz="1108" b="1" dirty="0"/>
              <a:t>BMD-</a:t>
            </a:r>
            <a:r>
              <a:rPr lang="en-GB" sz="1108" b="1" dirty="0" err="1"/>
              <a:t>Änderung</a:t>
            </a:r>
            <a:r>
              <a:rPr lang="en-GB" sz="1108" b="1" dirty="0"/>
              <a:t> vs. Base</a:t>
            </a:r>
            <a:r>
              <a:rPr sz="1108" b="1" dirty="0"/>
              <a:t>line</a:t>
            </a:r>
            <a:r>
              <a:rPr lang="de-DE" sz="1108" b="1" dirty="0"/>
              <a:t> (%)</a:t>
            </a:r>
            <a:endParaRPr sz="1108" b="1" dirty="0"/>
          </a:p>
        </p:txBody>
      </p:sp>
      <p:sp>
        <p:nvSpPr>
          <p:cNvPr id="39" name="Rectangle 4464">
            <a:extLst>
              <a:ext uri="{FF2B5EF4-FFF2-40B4-BE49-F238E27FC236}">
                <a16:creationId xmlns:a16="http://schemas.microsoft.com/office/drawing/2014/main" id="{DCC9899F-48C0-47ED-A9CE-94E1FDB8B022}"/>
              </a:ext>
            </a:extLst>
          </p:cNvPr>
          <p:cNvSpPr>
            <a:spLocks noChangeArrowheads="1"/>
          </p:cNvSpPr>
          <p:nvPr/>
        </p:nvSpPr>
        <p:spPr bwMode="auto">
          <a:xfrm>
            <a:off x="1508125" y="5256213"/>
            <a:ext cx="77788" cy="169862"/>
          </a:xfrm>
          <a:prstGeom prst="rect">
            <a:avLst/>
          </a:prstGeom>
          <a:noFill/>
          <a:ln w="9525">
            <a:noFill/>
            <a:miter lim="800000"/>
            <a:headEnd/>
            <a:tailEnd/>
          </a:ln>
        </p:spPr>
        <p:txBody>
          <a:bodyPr wrap="none" lIns="0" tIns="0" rIns="0" bIns="0">
            <a:spAutoFit/>
          </a:bodyPr>
          <a:lstStyle/>
          <a:p>
            <a:pPr eaLnBrk="1" hangingPunct="1">
              <a:defRPr/>
            </a:pPr>
            <a:r>
              <a:rPr sz="1108" dirty="0"/>
              <a:t>1</a:t>
            </a:r>
          </a:p>
        </p:txBody>
      </p:sp>
      <p:sp>
        <p:nvSpPr>
          <p:cNvPr id="40" name="Rectangle 4465">
            <a:extLst>
              <a:ext uri="{FF2B5EF4-FFF2-40B4-BE49-F238E27FC236}">
                <a16:creationId xmlns:a16="http://schemas.microsoft.com/office/drawing/2014/main" id="{670E129F-4DD1-4F41-BCFD-C68B80B088A0}"/>
              </a:ext>
            </a:extLst>
          </p:cNvPr>
          <p:cNvSpPr>
            <a:spLocks noChangeArrowheads="1"/>
          </p:cNvSpPr>
          <p:nvPr/>
        </p:nvSpPr>
        <p:spPr bwMode="auto">
          <a:xfrm>
            <a:off x="1811338" y="5256213"/>
            <a:ext cx="79375" cy="169862"/>
          </a:xfrm>
          <a:prstGeom prst="rect">
            <a:avLst/>
          </a:prstGeom>
          <a:noFill/>
          <a:ln w="9525">
            <a:noFill/>
            <a:miter lim="800000"/>
            <a:headEnd/>
            <a:tailEnd/>
          </a:ln>
        </p:spPr>
        <p:txBody>
          <a:bodyPr wrap="none" lIns="0" tIns="0" rIns="0" bIns="0">
            <a:spAutoFit/>
          </a:bodyPr>
          <a:lstStyle/>
          <a:p>
            <a:pPr eaLnBrk="1" hangingPunct="1">
              <a:defRPr/>
            </a:pPr>
            <a:r>
              <a:rPr sz="1108" dirty="0"/>
              <a:t>2</a:t>
            </a:r>
          </a:p>
        </p:txBody>
      </p:sp>
      <p:sp>
        <p:nvSpPr>
          <p:cNvPr id="41" name="Rectangle 4466">
            <a:extLst>
              <a:ext uri="{FF2B5EF4-FFF2-40B4-BE49-F238E27FC236}">
                <a16:creationId xmlns:a16="http://schemas.microsoft.com/office/drawing/2014/main" id="{4E1663C7-F758-462C-8E11-EB2415DC387B}"/>
              </a:ext>
            </a:extLst>
          </p:cNvPr>
          <p:cNvSpPr>
            <a:spLocks noChangeArrowheads="1"/>
          </p:cNvSpPr>
          <p:nvPr/>
        </p:nvSpPr>
        <p:spPr bwMode="auto">
          <a:xfrm>
            <a:off x="2116138" y="5256213"/>
            <a:ext cx="79375" cy="169862"/>
          </a:xfrm>
          <a:prstGeom prst="rect">
            <a:avLst/>
          </a:prstGeom>
          <a:noFill/>
          <a:ln w="9525">
            <a:noFill/>
            <a:miter lim="800000"/>
            <a:headEnd/>
            <a:tailEnd/>
          </a:ln>
        </p:spPr>
        <p:txBody>
          <a:bodyPr wrap="none" lIns="0" tIns="0" rIns="0" bIns="0">
            <a:spAutoFit/>
          </a:bodyPr>
          <a:lstStyle/>
          <a:p>
            <a:pPr eaLnBrk="1" hangingPunct="1">
              <a:defRPr/>
            </a:pPr>
            <a:r>
              <a:rPr sz="1108" dirty="0"/>
              <a:t>3</a:t>
            </a:r>
          </a:p>
        </p:txBody>
      </p:sp>
      <p:sp>
        <p:nvSpPr>
          <p:cNvPr id="42" name="Rectangle 4467">
            <a:extLst>
              <a:ext uri="{FF2B5EF4-FFF2-40B4-BE49-F238E27FC236}">
                <a16:creationId xmlns:a16="http://schemas.microsoft.com/office/drawing/2014/main" id="{BDC93AD4-66BD-473F-A1E0-35BE2537044D}"/>
              </a:ext>
            </a:extLst>
          </p:cNvPr>
          <p:cNvSpPr>
            <a:spLocks noChangeArrowheads="1"/>
          </p:cNvSpPr>
          <p:nvPr/>
        </p:nvSpPr>
        <p:spPr bwMode="auto">
          <a:xfrm>
            <a:off x="2420938" y="5256213"/>
            <a:ext cx="79375" cy="169862"/>
          </a:xfrm>
          <a:prstGeom prst="rect">
            <a:avLst/>
          </a:prstGeom>
          <a:noFill/>
          <a:ln w="9525">
            <a:noFill/>
            <a:miter lim="800000"/>
            <a:headEnd/>
            <a:tailEnd/>
          </a:ln>
        </p:spPr>
        <p:txBody>
          <a:bodyPr wrap="none" lIns="0" tIns="0" rIns="0" bIns="0">
            <a:spAutoFit/>
          </a:bodyPr>
          <a:lstStyle/>
          <a:p>
            <a:pPr eaLnBrk="1" hangingPunct="1">
              <a:defRPr/>
            </a:pPr>
            <a:r>
              <a:rPr sz="1108" dirty="0"/>
              <a:t>4</a:t>
            </a:r>
          </a:p>
        </p:txBody>
      </p:sp>
      <p:sp>
        <p:nvSpPr>
          <p:cNvPr id="43" name="Rectangle 4468">
            <a:extLst>
              <a:ext uri="{FF2B5EF4-FFF2-40B4-BE49-F238E27FC236}">
                <a16:creationId xmlns:a16="http://schemas.microsoft.com/office/drawing/2014/main" id="{C4E0CF2A-63A5-472B-8AD0-7A9AA6D5CAA6}"/>
              </a:ext>
            </a:extLst>
          </p:cNvPr>
          <p:cNvSpPr>
            <a:spLocks noChangeArrowheads="1"/>
          </p:cNvSpPr>
          <p:nvPr/>
        </p:nvSpPr>
        <p:spPr bwMode="auto">
          <a:xfrm>
            <a:off x="2725738" y="5256213"/>
            <a:ext cx="77787" cy="169862"/>
          </a:xfrm>
          <a:prstGeom prst="rect">
            <a:avLst/>
          </a:prstGeom>
          <a:noFill/>
          <a:ln w="9525">
            <a:noFill/>
            <a:miter lim="800000"/>
            <a:headEnd/>
            <a:tailEnd/>
          </a:ln>
        </p:spPr>
        <p:txBody>
          <a:bodyPr wrap="none" lIns="0" tIns="0" rIns="0" bIns="0">
            <a:spAutoFit/>
          </a:bodyPr>
          <a:lstStyle/>
          <a:p>
            <a:pPr eaLnBrk="1" hangingPunct="1">
              <a:defRPr/>
            </a:pPr>
            <a:r>
              <a:rPr sz="1108" dirty="0"/>
              <a:t>5</a:t>
            </a:r>
          </a:p>
        </p:txBody>
      </p:sp>
      <p:sp>
        <p:nvSpPr>
          <p:cNvPr id="44" name="Rectangle 4469">
            <a:extLst>
              <a:ext uri="{FF2B5EF4-FFF2-40B4-BE49-F238E27FC236}">
                <a16:creationId xmlns:a16="http://schemas.microsoft.com/office/drawing/2014/main" id="{F3875D14-13F4-43B1-823D-506A777FD820}"/>
              </a:ext>
            </a:extLst>
          </p:cNvPr>
          <p:cNvSpPr>
            <a:spLocks noChangeArrowheads="1"/>
          </p:cNvSpPr>
          <p:nvPr/>
        </p:nvSpPr>
        <p:spPr bwMode="auto">
          <a:xfrm>
            <a:off x="1203325" y="5256213"/>
            <a:ext cx="77788" cy="169862"/>
          </a:xfrm>
          <a:prstGeom prst="rect">
            <a:avLst/>
          </a:prstGeom>
          <a:noFill/>
          <a:ln w="9525">
            <a:noFill/>
            <a:miter lim="800000"/>
            <a:headEnd/>
            <a:tailEnd/>
          </a:ln>
        </p:spPr>
        <p:txBody>
          <a:bodyPr wrap="none" lIns="0" tIns="0" rIns="0" bIns="0">
            <a:spAutoFit/>
          </a:bodyPr>
          <a:lstStyle/>
          <a:p>
            <a:pPr eaLnBrk="1" hangingPunct="1">
              <a:defRPr/>
            </a:pPr>
            <a:r>
              <a:rPr sz="1108" dirty="0"/>
              <a:t>0</a:t>
            </a:r>
          </a:p>
        </p:txBody>
      </p:sp>
      <p:sp>
        <p:nvSpPr>
          <p:cNvPr id="45" name="Rectangle 4468">
            <a:extLst>
              <a:ext uri="{FF2B5EF4-FFF2-40B4-BE49-F238E27FC236}">
                <a16:creationId xmlns:a16="http://schemas.microsoft.com/office/drawing/2014/main" id="{E523984B-B3B8-4DDB-8C08-C427754DC2EE}"/>
              </a:ext>
            </a:extLst>
          </p:cNvPr>
          <p:cNvSpPr>
            <a:spLocks noChangeArrowheads="1"/>
          </p:cNvSpPr>
          <p:nvPr/>
        </p:nvSpPr>
        <p:spPr bwMode="auto">
          <a:xfrm>
            <a:off x="3030538" y="5256213"/>
            <a:ext cx="77787" cy="169862"/>
          </a:xfrm>
          <a:prstGeom prst="rect">
            <a:avLst/>
          </a:prstGeom>
          <a:noFill/>
          <a:ln w="9525">
            <a:noFill/>
            <a:miter lim="800000"/>
            <a:headEnd/>
            <a:tailEnd/>
          </a:ln>
        </p:spPr>
        <p:txBody>
          <a:bodyPr wrap="none" lIns="0" tIns="0" rIns="0" bIns="0">
            <a:spAutoFit/>
          </a:bodyPr>
          <a:lstStyle/>
          <a:p>
            <a:pPr eaLnBrk="1" hangingPunct="1">
              <a:defRPr/>
            </a:pPr>
            <a:r>
              <a:rPr sz="1108" dirty="0"/>
              <a:t>6</a:t>
            </a:r>
          </a:p>
        </p:txBody>
      </p:sp>
      <p:sp>
        <p:nvSpPr>
          <p:cNvPr id="46" name="Freeform 111">
            <a:extLst>
              <a:ext uri="{FF2B5EF4-FFF2-40B4-BE49-F238E27FC236}">
                <a16:creationId xmlns:a16="http://schemas.microsoft.com/office/drawing/2014/main" id="{569A1895-E358-4C27-9F2D-773154DDC7D2}"/>
              </a:ext>
            </a:extLst>
          </p:cNvPr>
          <p:cNvSpPr>
            <a:spLocks noEditPoints="1"/>
          </p:cNvSpPr>
          <p:nvPr/>
        </p:nvSpPr>
        <p:spPr bwMode="auto">
          <a:xfrm>
            <a:off x="1235075" y="4905375"/>
            <a:ext cx="28575" cy="1588"/>
          </a:xfrm>
          <a:custGeom>
            <a:avLst/>
            <a:gdLst/>
            <a:ahLst/>
            <a:cxnLst>
              <a:cxn ang="0">
                <a:pos x="18" y="0"/>
              </a:cxn>
              <a:cxn ang="0">
                <a:pos x="18" y="0"/>
              </a:cxn>
              <a:cxn ang="0">
                <a:pos x="18" y="0"/>
              </a:cxn>
              <a:cxn ang="0">
                <a:pos x="0" y="0"/>
              </a:cxn>
              <a:cxn ang="0">
                <a:pos x="36" y="0"/>
              </a:cxn>
              <a:cxn ang="0">
                <a:pos x="0" y="0"/>
              </a:cxn>
              <a:cxn ang="0">
                <a:pos x="36" y="0"/>
              </a:cxn>
            </a:cxnLst>
            <a:rect l="0" t="0" r="r" b="b"/>
            <a:pathLst>
              <a:path w="36">
                <a:moveTo>
                  <a:pt x="18" y="0"/>
                </a:moveTo>
                <a:lnTo>
                  <a:pt x="18" y="0"/>
                </a:lnTo>
                <a:lnTo>
                  <a:pt x="18" y="0"/>
                </a:lnTo>
                <a:moveTo>
                  <a:pt x="0" y="0"/>
                </a:moveTo>
                <a:lnTo>
                  <a:pt x="36" y="0"/>
                </a:lnTo>
                <a:moveTo>
                  <a:pt x="0" y="0"/>
                </a:moveTo>
                <a:lnTo>
                  <a:pt x="36" y="0"/>
                </a:lnTo>
              </a:path>
            </a:pathLst>
          </a:custGeom>
          <a:solidFill>
            <a:schemeClr val="tx1"/>
          </a:solidFill>
          <a:ln w="9525" cap="flat">
            <a:solidFill>
              <a:schemeClr val="tx1"/>
            </a:solidFill>
            <a:prstDash val="solid"/>
            <a:round/>
            <a:headEnd/>
            <a:tailEnd/>
          </a:ln>
        </p:spPr>
        <p:txBody>
          <a:bodyPr lIns="84406" tIns="42203" rIns="84406" bIns="42203"/>
          <a:lstStyle/>
          <a:p>
            <a:pPr eaLnBrk="1" hangingPunct="1">
              <a:defRPr/>
            </a:pPr>
            <a:endParaRPr sz="1662" b="1" dirty="0"/>
          </a:p>
        </p:txBody>
      </p:sp>
      <p:sp>
        <p:nvSpPr>
          <p:cNvPr id="47" name="Freeform 128">
            <a:extLst>
              <a:ext uri="{FF2B5EF4-FFF2-40B4-BE49-F238E27FC236}">
                <a16:creationId xmlns:a16="http://schemas.microsoft.com/office/drawing/2014/main" id="{0EB72704-E93B-4F17-BDA1-F2E4D94C2D02}"/>
              </a:ext>
            </a:extLst>
          </p:cNvPr>
          <p:cNvSpPr>
            <a:spLocks noEditPoints="1"/>
          </p:cNvSpPr>
          <p:nvPr/>
        </p:nvSpPr>
        <p:spPr bwMode="auto">
          <a:xfrm>
            <a:off x="1235075" y="4905375"/>
            <a:ext cx="28575" cy="1588"/>
          </a:xfrm>
          <a:custGeom>
            <a:avLst/>
            <a:gdLst/>
            <a:ahLst/>
            <a:cxnLst>
              <a:cxn ang="0">
                <a:pos x="18" y="0"/>
              </a:cxn>
              <a:cxn ang="0">
                <a:pos x="18" y="0"/>
              </a:cxn>
              <a:cxn ang="0">
                <a:pos x="18" y="0"/>
              </a:cxn>
              <a:cxn ang="0">
                <a:pos x="0" y="0"/>
              </a:cxn>
              <a:cxn ang="0">
                <a:pos x="36" y="0"/>
              </a:cxn>
              <a:cxn ang="0">
                <a:pos x="0" y="0"/>
              </a:cxn>
              <a:cxn ang="0">
                <a:pos x="36" y="0"/>
              </a:cxn>
            </a:cxnLst>
            <a:rect l="0" t="0" r="r" b="b"/>
            <a:pathLst>
              <a:path w="36">
                <a:moveTo>
                  <a:pt x="18" y="0"/>
                </a:moveTo>
                <a:lnTo>
                  <a:pt x="18" y="0"/>
                </a:lnTo>
                <a:lnTo>
                  <a:pt x="18" y="0"/>
                </a:lnTo>
                <a:moveTo>
                  <a:pt x="0" y="0"/>
                </a:moveTo>
                <a:lnTo>
                  <a:pt x="36" y="0"/>
                </a:lnTo>
                <a:moveTo>
                  <a:pt x="0" y="0"/>
                </a:moveTo>
                <a:lnTo>
                  <a:pt x="36" y="0"/>
                </a:lnTo>
              </a:path>
            </a:pathLst>
          </a:custGeom>
          <a:solidFill>
            <a:schemeClr val="tx1"/>
          </a:solidFill>
          <a:ln w="9525" cap="flat">
            <a:solidFill>
              <a:schemeClr val="tx1"/>
            </a:solidFill>
            <a:prstDash val="solid"/>
            <a:round/>
            <a:headEnd/>
            <a:tailEnd/>
          </a:ln>
        </p:spPr>
        <p:txBody>
          <a:bodyPr lIns="84406" tIns="42203" rIns="84406" bIns="42203"/>
          <a:lstStyle/>
          <a:p>
            <a:pPr eaLnBrk="1" hangingPunct="1">
              <a:defRPr/>
            </a:pPr>
            <a:endParaRPr sz="1662" b="1" dirty="0"/>
          </a:p>
        </p:txBody>
      </p:sp>
      <p:sp>
        <p:nvSpPr>
          <p:cNvPr id="48" name="Rectangle 4468">
            <a:extLst>
              <a:ext uri="{FF2B5EF4-FFF2-40B4-BE49-F238E27FC236}">
                <a16:creationId xmlns:a16="http://schemas.microsoft.com/office/drawing/2014/main" id="{38BE1C7B-1FAF-437F-8F8C-21CDBB61A858}"/>
              </a:ext>
            </a:extLst>
          </p:cNvPr>
          <p:cNvSpPr>
            <a:spLocks noChangeArrowheads="1"/>
          </p:cNvSpPr>
          <p:nvPr/>
        </p:nvSpPr>
        <p:spPr bwMode="auto">
          <a:xfrm>
            <a:off x="3333750" y="5256213"/>
            <a:ext cx="79375" cy="169862"/>
          </a:xfrm>
          <a:prstGeom prst="rect">
            <a:avLst/>
          </a:prstGeom>
          <a:noFill/>
          <a:ln w="9525">
            <a:noFill/>
            <a:miter lim="800000"/>
            <a:headEnd/>
            <a:tailEnd/>
          </a:ln>
        </p:spPr>
        <p:txBody>
          <a:bodyPr wrap="none" lIns="0" tIns="0" rIns="0" bIns="0">
            <a:spAutoFit/>
          </a:bodyPr>
          <a:lstStyle/>
          <a:p>
            <a:pPr eaLnBrk="1" hangingPunct="1">
              <a:defRPr/>
            </a:pPr>
            <a:r>
              <a:rPr sz="1108" dirty="0"/>
              <a:t>7</a:t>
            </a:r>
          </a:p>
        </p:txBody>
      </p:sp>
      <p:sp>
        <p:nvSpPr>
          <p:cNvPr id="49" name="Rectangle 4468">
            <a:extLst>
              <a:ext uri="{FF2B5EF4-FFF2-40B4-BE49-F238E27FC236}">
                <a16:creationId xmlns:a16="http://schemas.microsoft.com/office/drawing/2014/main" id="{C0803E41-7FAE-40F2-A86F-991C0AF448DB}"/>
              </a:ext>
            </a:extLst>
          </p:cNvPr>
          <p:cNvSpPr>
            <a:spLocks noChangeArrowheads="1"/>
          </p:cNvSpPr>
          <p:nvPr/>
        </p:nvSpPr>
        <p:spPr bwMode="auto">
          <a:xfrm>
            <a:off x="4206875" y="5256213"/>
            <a:ext cx="157163" cy="169862"/>
          </a:xfrm>
          <a:prstGeom prst="rect">
            <a:avLst/>
          </a:prstGeom>
          <a:noFill/>
          <a:ln w="9525">
            <a:noFill/>
            <a:miter lim="800000"/>
            <a:headEnd/>
            <a:tailEnd/>
          </a:ln>
        </p:spPr>
        <p:txBody>
          <a:bodyPr wrap="none" lIns="0" tIns="0" rIns="0" bIns="0">
            <a:spAutoFit/>
          </a:bodyPr>
          <a:lstStyle/>
          <a:p>
            <a:pPr eaLnBrk="1" hangingPunct="1">
              <a:defRPr/>
            </a:pPr>
            <a:r>
              <a:rPr sz="1108" dirty="0"/>
              <a:t>10</a:t>
            </a:r>
          </a:p>
        </p:txBody>
      </p:sp>
      <p:sp>
        <p:nvSpPr>
          <p:cNvPr id="50" name="Rectangle 170">
            <a:extLst>
              <a:ext uri="{FF2B5EF4-FFF2-40B4-BE49-F238E27FC236}">
                <a16:creationId xmlns:a16="http://schemas.microsoft.com/office/drawing/2014/main" id="{5F4CD4B1-8B94-4B96-AFA2-846DE0BCD2B8}"/>
              </a:ext>
            </a:extLst>
          </p:cNvPr>
          <p:cNvSpPr>
            <a:spLocks noChangeArrowheads="1"/>
          </p:cNvSpPr>
          <p:nvPr/>
        </p:nvSpPr>
        <p:spPr bwMode="auto">
          <a:xfrm>
            <a:off x="858838" y="2295525"/>
            <a:ext cx="157162" cy="171450"/>
          </a:xfrm>
          <a:prstGeom prst="rect">
            <a:avLst/>
          </a:prstGeom>
          <a:noFill/>
          <a:ln w="9525">
            <a:noFill/>
            <a:miter lim="800000"/>
            <a:headEnd/>
            <a:tailEnd/>
          </a:ln>
        </p:spPr>
        <p:txBody>
          <a:bodyPr wrap="none" lIns="0" tIns="0" rIns="0" bIns="0">
            <a:spAutoFit/>
          </a:bodyPr>
          <a:lstStyle/>
          <a:p>
            <a:pPr eaLnBrk="1" hangingPunct="1">
              <a:defRPr/>
            </a:pPr>
            <a:r>
              <a:rPr sz="1108" dirty="0">
                <a:ea typeface="ＭＳ Ｐゴシック" pitchFamily="34" charset="-128"/>
              </a:rPr>
              <a:t>24</a:t>
            </a:r>
          </a:p>
        </p:txBody>
      </p:sp>
      <p:grpSp>
        <p:nvGrpSpPr>
          <p:cNvPr id="51" name="Group 50">
            <a:extLst>
              <a:ext uri="{FF2B5EF4-FFF2-40B4-BE49-F238E27FC236}">
                <a16:creationId xmlns:a16="http://schemas.microsoft.com/office/drawing/2014/main" id="{034D413A-6CEE-4306-941F-DBBEED27639F}"/>
              </a:ext>
            </a:extLst>
          </p:cNvPr>
          <p:cNvGrpSpPr/>
          <p:nvPr/>
        </p:nvGrpSpPr>
        <p:grpSpPr>
          <a:xfrm>
            <a:off x="2436014" y="4311644"/>
            <a:ext cx="42143" cy="70746"/>
            <a:chOff x="335759" y="4103384"/>
            <a:chExt cx="30956" cy="94760"/>
          </a:xfrm>
          <a:solidFill>
            <a:schemeClr val="accent2"/>
          </a:solidFill>
        </p:grpSpPr>
        <p:cxnSp>
          <p:nvCxnSpPr>
            <p:cNvPr id="52" name="Straight Connector 51">
              <a:extLst>
                <a:ext uri="{FF2B5EF4-FFF2-40B4-BE49-F238E27FC236}">
                  <a16:creationId xmlns:a16="http://schemas.microsoft.com/office/drawing/2014/main" id="{E20D00FA-BA4C-4551-BF59-876EE95D89F7}"/>
                </a:ext>
              </a:extLst>
            </p:cNvPr>
            <p:cNvCxnSpPr/>
            <p:nvPr/>
          </p:nvCxnSpPr>
          <p:spPr bwMode="auto">
            <a:xfrm>
              <a:off x="335759" y="4103384"/>
              <a:ext cx="30956" cy="0"/>
            </a:xfrm>
            <a:prstGeom prst="line">
              <a:avLst/>
            </a:prstGeom>
            <a:grpFill/>
            <a:ln w="9525" cap="flat" cmpd="sng" algn="ctr">
              <a:solidFill>
                <a:schemeClr val="accent2"/>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82C687EA-1F32-44EB-9A93-F3EAA0E86128}"/>
                </a:ext>
              </a:extLst>
            </p:cNvPr>
            <p:cNvCxnSpPr/>
            <p:nvPr/>
          </p:nvCxnSpPr>
          <p:spPr bwMode="auto">
            <a:xfrm>
              <a:off x="335759" y="4193381"/>
              <a:ext cx="30956" cy="0"/>
            </a:xfrm>
            <a:prstGeom prst="line">
              <a:avLst/>
            </a:prstGeom>
            <a:grpFill/>
            <a:ln w="9525" cap="flat" cmpd="sng" algn="ctr">
              <a:solidFill>
                <a:schemeClr val="accent2"/>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2259CEFD-E833-4A0B-87BF-5FD3BB207D22}"/>
                </a:ext>
              </a:extLst>
            </p:cNvPr>
            <p:cNvCxnSpPr/>
            <p:nvPr/>
          </p:nvCxnSpPr>
          <p:spPr bwMode="auto">
            <a:xfrm>
              <a:off x="351237" y="4105275"/>
              <a:ext cx="0" cy="92869"/>
            </a:xfrm>
            <a:prstGeom prst="line">
              <a:avLst/>
            </a:prstGeom>
            <a:grpFill/>
            <a:ln w="9525" cap="flat" cmpd="sng" algn="ctr">
              <a:solidFill>
                <a:schemeClr val="accent2"/>
              </a:solidFill>
              <a:prstDash val="solid"/>
              <a:round/>
              <a:headEnd type="none" w="med" len="med"/>
              <a:tailEnd type="none" w="med" len="med"/>
            </a:ln>
            <a:effectLst/>
          </p:spPr>
        </p:cxnSp>
      </p:grpSp>
      <p:grpSp>
        <p:nvGrpSpPr>
          <p:cNvPr id="55" name="Group 54">
            <a:extLst>
              <a:ext uri="{FF2B5EF4-FFF2-40B4-BE49-F238E27FC236}">
                <a16:creationId xmlns:a16="http://schemas.microsoft.com/office/drawing/2014/main" id="{F563B525-2F02-4C41-B8AC-89FF0EAFE4A1}"/>
              </a:ext>
            </a:extLst>
          </p:cNvPr>
          <p:cNvGrpSpPr/>
          <p:nvPr/>
        </p:nvGrpSpPr>
        <p:grpSpPr>
          <a:xfrm>
            <a:off x="1244745" y="4918956"/>
            <a:ext cx="42143" cy="131574"/>
            <a:chOff x="335759" y="4103396"/>
            <a:chExt cx="30956" cy="94748"/>
          </a:xfrm>
          <a:solidFill>
            <a:schemeClr val="accent3"/>
          </a:solidFill>
        </p:grpSpPr>
        <p:cxnSp>
          <p:nvCxnSpPr>
            <p:cNvPr id="56" name="Straight Connector 55">
              <a:extLst>
                <a:ext uri="{FF2B5EF4-FFF2-40B4-BE49-F238E27FC236}">
                  <a16:creationId xmlns:a16="http://schemas.microsoft.com/office/drawing/2014/main" id="{2A0D47E1-AB98-4BCF-A505-F951AC5F173B}"/>
                </a:ext>
              </a:extLst>
            </p:cNvPr>
            <p:cNvCxnSpPr/>
            <p:nvPr/>
          </p:nvCxnSpPr>
          <p:spPr bwMode="auto">
            <a:xfrm>
              <a:off x="335759" y="4103396"/>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78098EB2-6026-4B16-B430-5A1A8FA338FC}"/>
                </a:ext>
              </a:extLst>
            </p:cNvPr>
            <p:cNvCxnSpPr/>
            <p:nvPr/>
          </p:nvCxnSpPr>
          <p:spPr bwMode="auto">
            <a:xfrm>
              <a:off x="335759" y="4193381"/>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C7A3A64D-AFC8-4767-91ED-083E96A4A869}"/>
                </a:ext>
              </a:extLst>
            </p:cNvPr>
            <p:cNvCxnSpPr/>
            <p:nvPr/>
          </p:nvCxnSpPr>
          <p:spPr bwMode="auto">
            <a:xfrm>
              <a:off x="351237" y="4105275"/>
              <a:ext cx="0" cy="92869"/>
            </a:xfrm>
            <a:prstGeom prst="line">
              <a:avLst/>
            </a:prstGeom>
            <a:grpFill/>
            <a:ln w="9525" cap="flat" cmpd="sng" algn="ctr">
              <a:solidFill>
                <a:schemeClr val="accent3"/>
              </a:solidFill>
              <a:prstDash val="solid"/>
              <a:round/>
              <a:headEnd type="none" w="med" len="med"/>
              <a:tailEnd type="none" w="med" len="med"/>
            </a:ln>
            <a:effectLst/>
          </p:spPr>
        </p:cxnSp>
      </p:grpSp>
      <p:sp>
        <p:nvSpPr>
          <p:cNvPr id="59" name="Isosceles Triangle 58">
            <a:extLst>
              <a:ext uri="{FF2B5EF4-FFF2-40B4-BE49-F238E27FC236}">
                <a16:creationId xmlns:a16="http://schemas.microsoft.com/office/drawing/2014/main" id="{0C2A7DD1-3DEA-4382-9D66-F4AFE55F5D4E}"/>
              </a:ext>
            </a:extLst>
          </p:cNvPr>
          <p:cNvSpPr/>
          <p:nvPr/>
        </p:nvSpPr>
        <p:spPr bwMode="auto">
          <a:xfrm>
            <a:off x="2120900" y="4892675"/>
            <a:ext cx="65088" cy="71438"/>
          </a:xfrm>
          <a:prstGeom prst="triangle">
            <a:avLst/>
          </a:prstGeom>
          <a:solidFill>
            <a:schemeClr val="accent3"/>
          </a:solidFill>
          <a:ln w="9525" cap="flat" cmpd="sng" algn="ctr">
            <a:solidFill>
              <a:schemeClr val="accent3"/>
            </a:solidFill>
            <a:prstDash val="solid"/>
            <a:round/>
            <a:headEnd type="none" w="med" len="med"/>
            <a:tailEnd type="none" w="med" len="med"/>
          </a:ln>
          <a:effectLst/>
        </p:spPr>
        <p:txBody>
          <a:bodyPr lIns="8441" tIns="8441" rIns="8441" bIns="8441"/>
          <a:lstStyle/>
          <a:p>
            <a:pPr defTabSz="874857" eaLnBrk="1" hangingPunct="1">
              <a:defRPr/>
            </a:pPr>
            <a:endParaRPr sz="738" dirty="0"/>
          </a:p>
        </p:txBody>
      </p:sp>
      <p:sp>
        <p:nvSpPr>
          <p:cNvPr id="60" name="Isosceles Triangle 59">
            <a:extLst>
              <a:ext uri="{FF2B5EF4-FFF2-40B4-BE49-F238E27FC236}">
                <a16:creationId xmlns:a16="http://schemas.microsoft.com/office/drawing/2014/main" id="{41FD5C75-9A53-436C-9BB6-67967B13BCBF}"/>
              </a:ext>
            </a:extLst>
          </p:cNvPr>
          <p:cNvSpPr/>
          <p:nvPr/>
        </p:nvSpPr>
        <p:spPr bwMode="auto">
          <a:xfrm>
            <a:off x="1366838" y="4929188"/>
            <a:ext cx="63500" cy="71437"/>
          </a:xfrm>
          <a:prstGeom prst="triangle">
            <a:avLst/>
          </a:prstGeom>
          <a:solidFill>
            <a:schemeClr val="accent3"/>
          </a:solidFill>
          <a:ln w="9525" cap="flat" cmpd="sng" algn="ctr">
            <a:solidFill>
              <a:schemeClr val="accent3"/>
            </a:solidFill>
            <a:prstDash val="solid"/>
            <a:round/>
            <a:headEnd type="none" w="med" len="med"/>
            <a:tailEnd type="none" w="med" len="med"/>
          </a:ln>
          <a:effectLst/>
        </p:spPr>
        <p:txBody>
          <a:bodyPr lIns="8441" tIns="8441" rIns="8441" bIns="8441"/>
          <a:lstStyle/>
          <a:p>
            <a:pPr defTabSz="874857" eaLnBrk="1" hangingPunct="1">
              <a:defRPr/>
            </a:pPr>
            <a:endParaRPr sz="738" dirty="0"/>
          </a:p>
        </p:txBody>
      </p:sp>
      <p:sp>
        <p:nvSpPr>
          <p:cNvPr id="61" name="TextBox 60">
            <a:extLst>
              <a:ext uri="{FF2B5EF4-FFF2-40B4-BE49-F238E27FC236}">
                <a16:creationId xmlns:a16="http://schemas.microsoft.com/office/drawing/2014/main" id="{7FA65432-44BE-479D-8809-219F7D1B93E1}"/>
              </a:ext>
            </a:extLst>
          </p:cNvPr>
          <p:cNvSpPr txBox="1"/>
          <p:nvPr/>
        </p:nvSpPr>
        <p:spPr>
          <a:xfrm>
            <a:off x="4003675" y="3254375"/>
            <a:ext cx="585788" cy="263525"/>
          </a:xfrm>
          <a:prstGeom prst="rect">
            <a:avLst/>
          </a:prstGeom>
          <a:noFill/>
        </p:spPr>
        <p:txBody>
          <a:bodyPr wrap="none">
            <a:spAutoFit/>
          </a:bodyPr>
          <a:lstStyle/>
          <a:p>
            <a:pPr eaLnBrk="1" hangingPunct="1">
              <a:defRPr/>
            </a:pPr>
            <a:r>
              <a:rPr sz="1108" b="1" dirty="0"/>
              <a:t>16</a:t>
            </a:r>
            <a:r>
              <a:rPr lang="de-DE" sz="1108" b="1" dirty="0"/>
              <a:t>,</a:t>
            </a:r>
            <a:r>
              <a:rPr sz="1108" b="1" dirty="0"/>
              <a:t>5%</a:t>
            </a:r>
            <a:endParaRPr sz="1108" b="1" baseline="30000" dirty="0"/>
          </a:p>
        </p:txBody>
      </p:sp>
      <p:grpSp>
        <p:nvGrpSpPr>
          <p:cNvPr id="71724" name="Group 61">
            <a:extLst>
              <a:ext uri="{FF2B5EF4-FFF2-40B4-BE49-F238E27FC236}">
                <a16:creationId xmlns:a16="http://schemas.microsoft.com/office/drawing/2014/main" id="{9989FBF2-8D0C-4963-A78D-8F17ED600A84}"/>
              </a:ext>
            </a:extLst>
          </p:cNvPr>
          <p:cNvGrpSpPr>
            <a:grpSpLocks/>
          </p:cNvGrpSpPr>
          <p:nvPr/>
        </p:nvGrpSpPr>
        <p:grpSpPr bwMode="auto">
          <a:xfrm>
            <a:off x="1246188" y="4795838"/>
            <a:ext cx="41275" cy="114300"/>
            <a:chOff x="335759" y="4105275"/>
            <a:chExt cx="30956" cy="92869"/>
          </a:xfrm>
        </p:grpSpPr>
        <p:cxnSp>
          <p:nvCxnSpPr>
            <p:cNvPr id="71985" name="Straight Connector 62">
              <a:extLst>
                <a:ext uri="{FF2B5EF4-FFF2-40B4-BE49-F238E27FC236}">
                  <a16:creationId xmlns:a16="http://schemas.microsoft.com/office/drawing/2014/main" id="{BA0E202F-0DFA-4574-AA6B-4E5C4CFFB965}"/>
                </a:ext>
              </a:extLst>
            </p:cNvPr>
            <p:cNvCxnSpPr>
              <a:cxnSpLocks noChangeShapeType="1"/>
            </p:cNvCxnSpPr>
            <p:nvPr/>
          </p:nvCxnSpPr>
          <p:spPr bwMode="auto">
            <a:xfrm>
              <a:off x="335759" y="4110030"/>
              <a:ext cx="30956"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1986" name="Straight Connector 63">
              <a:extLst>
                <a:ext uri="{FF2B5EF4-FFF2-40B4-BE49-F238E27FC236}">
                  <a16:creationId xmlns:a16="http://schemas.microsoft.com/office/drawing/2014/main" id="{78FE28A8-B688-49CB-A40C-D961114AD402}"/>
                </a:ext>
              </a:extLst>
            </p:cNvPr>
            <p:cNvCxnSpPr>
              <a:cxnSpLocks noChangeShapeType="1"/>
            </p:cNvCxnSpPr>
            <p:nvPr/>
          </p:nvCxnSpPr>
          <p:spPr bwMode="auto">
            <a:xfrm>
              <a:off x="335759" y="4193381"/>
              <a:ext cx="30956"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1987" name="Straight Connector 64">
              <a:extLst>
                <a:ext uri="{FF2B5EF4-FFF2-40B4-BE49-F238E27FC236}">
                  <a16:creationId xmlns:a16="http://schemas.microsoft.com/office/drawing/2014/main" id="{4DF6830A-FE49-4C65-940E-68BFCD40532B}"/>
                </a:ext>
              </a:extLst>
            </p:cNvPr>
            <p:cNvCxnSpPr>
              <a:cxnSpLocks noChangeShapeType="1"/>
            </p:cNvCxnSpPr>
            <p:nvPr/>
          </p:nvCxnSpPr>
          <p:spPr bwMode="auto">
            <a:xfrm>
              <a:off x="351237" y="4105275"/>
              <a:ext cx="0" cy="9286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71725" name="Group 65">
            <a:extLst>
              <a:ext uri="{FF2B5EF4-FFF2-40B4-BE49-F238E27FC236}">
                <a16:creationId xmlns:a16="http://schemas.microsoft.com/office/drawing/2014/main" id="{7AC8C7F3-2DB9-4C7B-800E-2B8E36C97769}"/>
              </a:ext>
            </a:extLst>
          </p:cNvPr>
          <p:cNvGrpSpPr>
            <a:grpSpLocks/>
          </p:cNvGrpSpPr>
          <p:nvPr/>
        </p:nvGrpSpPr>
        <p:grpSpPr bwMode="auto">
          <a:xfrm>
            <a:off x="1139825" y="5194300"/>
            <a:ext cx="3144838" cy="57150"/>
            <a:chOff x="1082040" y="5341812"/>
            <a:chExt cx="3408088" cy="63107"/>
          </a:xfrm>
        </p:grpSpPr>
        <p:sp>
          <p:nvSpPr>
            <p:cNvPr id="67" name="Line 59">
              <a:extLst>
                <a:ext uri="{FF2B5EF4-FFF2-40B4-BE49-F238E27FC236}">
                  <a16:creationId xmlns:a16="http://schemas.microsoft.com/office/drawing/2014/main" id="{EE44E59A-131F-42E0-A021-64B1D658C4C3}"/>
                </a:ext>
              </a:extLst>
            </p:cNvPr>
            <p:cNvSpPr>
              <a:spLocks noChangeShapeType="1"/>
            </p:cNvSpPr>
            <p:nvPr/>
          </p:nvSpPr>
          <p:spPr bwMode="auto">
            <a:xfrm>
              <a:off x="1200747" y="5341812"/>
              <a:ext cx="0" cy="63107"/>
            </a:xfrm>
            <a:prstGeom prst="line">
              <a:avLst/>
            </a:prstGeom>
            <a:noFill/>
            <a:ln w="12700">
              <a:solidFill>
                <a:schemeClr val="tx1"/>
              </a:solidFill>
              <a:prstDash val="solid"/>
              <a:round/>
              <a:headEnd/>
              <a:tailEnd/>
            </a:ln>
          </p:spPr>
          <p:txBody>
            <a:bodyPr lIns="84406" tIns="42203" rIns="84406" bIns="42203"/>
            <a:lstStyle/>
            <a:p>
              <a:pPr algn="ctr" eaLnBrk="1" hangingPunct="1">
                <a:defRPr/>
              </a:pPr>
              <a:endParaRPr sz="1108" b="1" dirty="0">
                <a:ea typeface="ＭＳ Ｐゴシック" pitchFamily="34" charset="-128"/>
              </a:endParaRPr>
            </a:p>
          </p:txBody>
        </p:sp>
        <p:sp>
          <p:nvSpPr>
            <p:cNvPr id="68" name="Line 345">
              <a:extLst>
                <a:ext uri="{FF2B5EF4-FFF2-40B4-BE49-F238E27FC236}">
                  <a16:creationId xmlns:a16="http://schemas.microsoft.com/office/drawing/2014/main" id="{464A43E1-CA60-4414-BA52-362E47288729}"/>
                </a:ext>
              </a:extLst>
            </p:cNvPr>
            <p:cNvSpPr>
              <a:spLocks noChangeShapeType="1"/>
            </p:cNvSpPr>
            <p:nvPr/>
          </p:nvSpPr>
          <p:spPr bwMode="auto">
            <a:xfrm>
              <a:off x="1529341" y="5341812"/>
              <a:ext cx="0" cy="63107"/>
            </a:xfrm>
            <a:prstGeom prst="line">
              <a:avLst/>
            </a:prstGeom>
            <a:noFill/>
            <a:ln w="12700">
              <a:solidFill>
                <a:schemeClr val="tx1"/>
              </a:solidFill>
              <a:prstDash val="solid"/>
              <a:round/>
              <a:headEnd/>
              <a:tailEnd/>
            </a:ln>
          </p:spPr>
          <p:txBody>
            <a:bodyPr lIns="84406" tIns="42203" rIns="84406" bIns="42203"/>
            <a:lstStyle/>
            <a:p>
              <a:pPr algn="ctr" eaLnBrk="1" hangingPunct="1">
                <a:defRPr/>
              </a:pPr>
              <a:endParaRPr sz="1108" dirty="0">
                <a:ea typeface="ＭＳ Ｐゴシック" pitchFamily="34" charset="-128"/>
              </a:endParaRPr>
            </a:p>
          </p:txBody>
        </p:sp>
        <p:sp>
          <p:nvSpPr>
            <p:cNvPr id="69" name="Line 346">
              <a:extLst>
                <a:ext uri="{FF2B5EF4-FFF2-40B4-BE49-F238E27FC236}">
                  <a16:creationId xmlns:a16="http://schemas.microsoft.com/office/drawing/2014/main" id="{D895A3BF-63D4-479F-A8DB-576E187312FE}"/>
                </a:ext>
              </a:extLst>
            </p:cNvPr>
            <p:cNvSpPr>
              <a:spLocks noChangeShapeType="1"/>
            </p:cNvSpPr>
            <p:nvPr/>
          </p:nvSpPr>
          <p:spPr bwMode="auto">
            <a:xfrm>
              <a:off x="2516843" y="5341812"/>
              <a:ext cx="0" cy="63107"/>
            </a:xfrm>
            <a:prstGeom prst="line">
              <a:avLst/>
            </a:prstGeom>
            <a:noFill/>
            <a:ln w="12700">
              <a:solidFill>
                <a:schemeClr val="tx1"/>
              </a:solidFill>
              <a:prstDash val="solid"/>
              <a:round/>
              <a:headEnd/>
              <a:tailEnd/>
            </a:ln>
          </p:spPr>
          <p:txBody>
            <a:bodyPr lIns="84406" tIns="42203" rIns="84406" bIns="42203"/>
            <a:lstStyle/>
            <a:p>
              <a:pPr algn="ctr" eaLnBrk="1" hangingPunct="1">
                <a:defRPr/>
              </a:pPr>
              <a:endParaRPr sz="1108" dirty="0">
                <a:ea typeface="ＭＳ Ｐゴシック" pitchFamily="34" charset="-128"/>
              </a:endParaRPr>
            </a:p>
          </p:txBody>
        </p:sp>
        <p:sp>
          <p:nvSpPr>
            <p:cNvPr id="70" name="Line 347">
              <a:extLst>
                <a:ext uri="{FF2B5EF4-FFF2-40B4-BE49-F238E27FC236}">
                  <a16:creationId xmlns:a16="http://schemas.microsoft.com/office/drawing/2014/main" id="{8DBC8070-D228-42B0-8A1E-6B68076A1167}"/>
                </a:ext>
              </a:extLst>
            </p:cNvPr>
            <p:cNvSpPr>
              <a:spLocks noChangeShapeType="1"/>
            </p:cNvSpPr>
            <p:nvPr/>
          </p:nvSpPr>
          <p:spPr bwMode="auto">
            <a:xfrm>
              <a:off x="3174031" y="5341812"/>
              <a:ext cx="0" cy="63107"/>
            </a:xfrm>
            <a:prstGeom prst="line">
              <a:avLst/>
            </a:prstGeom>
            <a:noFill/>
            <a:ln w="12700">
              <a:solidFill>
                <a:schemeClr val="tx1"/>
              </a:solidFill>
              <a:prstDash val="solid"/>
              <a:round/>
              <a:headEnd/>
              <a:tailEnd/>
            </a:ln>
          </p:spPr>
          <p:txBody>
            <a:bodyPr lIns="84406" tIns="42203" rIns="84406" bIns="42203"/>
            <a:lstStyle/>
            <a:p>
              <a:pPr algn="ctr" eaLnBrk="1" hangingPunct="1">
                <a:defRPr/>
              </a:pPr>
              <a:endParaRPr sz="1108" dirty="0">
                <a:ea typeface="ＭＳ Ｐゴシック" pitchFamily="34" charset="-128"/>
              </a:endParaRPr>
            </a:p>
          </p:txBody>
        </p:sp>
        <p:sp>
          <p:nvSpPr>
            <p:cNvPr id="71" name="Line 348">
              <a:extLst>
                <a:ext uri="{FF2B5EF4-FFF2-40B4-BE49-F238E27FC236}">
                  <a16:creationId xmlns:a16="http://schemas.microsoft.com/office/drawing/2014/main" id="{938D2E54-2B18-4D2B-8425-5B5689499B1D}"/>
                </a:ext>
              </a:extLst>
            </p:cNvPr>
            <p:cNvSpPr>
              <a:spLocks noChangeShapeType="1"/>
            </p:cNvSpPr>
            <p:nvPr/>
          </p:nvSpPr>
          <p:spPr bwMode="auto">
            <a:xfrm>
              <a:off x="3502626" y="5341812"/>
              <a:ext cx="0" cy="63107"/>
            </a:xfrm>
            <a:prstGeom prst="line">
              <a:avLst/>
            </a:prstGeom>
            <a:noFill/>
            <a:ln w="12700">
              <a:solidFill>
                <a:schemeClr val="tx1"/>
              </a:solidFill>
              <a:prstDash val="solid"/>
              <a:round/>
              <a:headEnd/>
              <a:tailEnd/>
            </a:ln>
          </p:spPr>
          <p:txBody>
            <a:bodyPr lIns="84406" tIns="42203" rIns="84406" bIns="42203"/>
            <a:lstStyle/>
            <a:p>
              <a:pPr algn="ctr" eaLnBrk="1" hangingPunct="1">
                <a:defRPr/>
              </a:pPr>
              <a:endParaRPr sz="1108" dirty="0">
                <a:ea typeface="ＭＳ Ｐゴシック" pitchFamily="34" charset="-128"/>
              </a:endParaRPr>
            </a:p>
          </p:txBody>
        </p:sp>
        <p:sp>
          <p:nvSpPr>
            <p:cNvPr id="72" name="Line 349">
              <a:extLst>
                <a:ext uri="{FF2B5EF4-FFF2-40B4-BE49-F238E27FC236}">
                  <a16:creationId xmlns:a16="http://schemas.microsoft.com/office/drawing/2014/main" id="{AC621047-4FAC-4850-B20C-3E785156BEFD}"/>
                </a:ext>
              </a:extLst>
            </p:cNvPr>
            <p:cNvSpPr>
              <a:spLocks noChangeShapeType="1"/>
            </p:cNvSpPr>
            <p:nvPr/>
          </p:nvSpPr>
          <p:spPr bwMode="auto">
            <a:xfrm>
              <a:off x="3832940" y="5341812"/>
              <a:ext cx="0" cy="63107"/>
            </a:xfrm>
            <a:prstGeom prst="line">
              <a:avLst/>
            </a:prstGeom>
            <a:noFill/>
            <a:ln w="12700">
              <a:solidFill>
                <a:schemeClr val="tx1"/>
              </a:solidFill>
              <a:prstDash val="solid"/>
              <a:round/>
              <a:headEnd/>
              <a:tailEnd/>
            </a:ln>
          </p:spPr>
          <p:txBody>
            <a:bodyPr lIns="84406" tIns="42203" rIns="84406" bIns="42203"/>
            <a:lstStyle/>
            <a:p>
              <a:pPr algn="ctr" eaLnBrk="1" hangingPunct="1">
                <a:defRPr/>
              </a:pPr>
              <a:endParaRPr sz="1108" dirty="0">
                <a:ea typeface="ＭＳ Ｐゴシック" pitchFamily="34" charset="-128"/>
              </a:endParaRPr>
            </a:p>
          </p:txBody>
        </p:sp>
        <p:sp>
          <p:nvSpPr>
            <p:cNvPr id="73" name="Line 350">
              <a:extLst>
                <a:ext uri="{FF2B5EF4-FFF2-40B4-BE49-F238E27FC236}">
                  <a16:creationId xmlns:a16="http://schemas.microsoft.com/office/drawing/2014/main" id="{FC7EE9A4-F822-4769-AFC7-15792233AF07}"/>
                </a:ext>
              </a:extLst>
            </p:cNvPr>
            <p:cNvSpPr>
              <a:spLocks noChangeShapeType="1"/>
            </p:cNvSpPr>
            <p:nvPr/>
          </p:nvSpPr>
          <p:spPr bwMode="auto">
            <a:xfrm>
              <a:off x="4161533" y="5341812"/>
              <a:ext cx="0" cy="63107"/>
            </a:xfrm>
            <a:prstGeom prst="line">
              <a:avLst/>
            </a:prstGeom>
            <a:noFill/>
            <a:ln w="12700">
              <a:solidFill>
                <a:schemeClr val="tx1"/>
              </a:solidFill>
              <a:prstDash val="solid"/>
              <a:round/>
              <a:headEnd/>
              <a:tailEnd/>
            </a:ln>
          </p:spPr>
          <p:txBody>
            <a:bodyPr lIns="84406" tIns="42203" rIns="84406" bIns="42203"/>
            <a:lstStyle/>
            <a:p>
              <a:pPr algn="ctr" eaLnBrk="1" hangingPunct="1">
                <a:defRPr/>
              </a:pPr>
              <a:endParaRPr sz="1108" dirty="0">
                <a:ea typeface="ＭＳ Ｐゴシック" pitchFamily="34" charset="-128"/>
              </a:endParaRPr>
            </a:p>
          </p:txBody>
        </p:sp>
        <p:sp>
          <p:nvSpPr>
            <p:cNvPr id="74" name="Line 351">
              <a:extLst>
                <a:ext uri="{FF2B5EF4-FFF2-40B4-BE49-F238E27FC236}">
                  <a16:creationId xmlns:a16="http://schemas.microsoft.com/office/drawing/2014/main" id="{F4F228CD-3757-4C68-8361-6500C6B4BE7D}"/>
                </a:ext>
              </a:extLst>
            </p:cNvPr>
            <p:cNvSpPr>
              <a:spLocks noChangeShapeType="1"/>
            </p:cNvSpPr>
            <p:nvPr/>
          </p:nvSpPr>
          <p:spPr bwMode="auto">
            <a:xfrm>
              <a:off x="4490128" y="5341812"/>
              <a:ext cx="0" cy="63107"/>
            </a:xfrm>
            <a:prstGeom prst="line">
              <a:avLst/>
            </a:prstGeom>
            <a:noFill/>
            <a:ln w="12700">
              <a:solidFill>
                <a:schemeClr val="tx1"/>
              </a:solidFill>
              <a:prstDash val="solid"/>
              <a:round/>
              <a:headEnd/>
              <a:tailEnd/>
            </a:ln>
          </p:spPr>
          <p:txBody>
            <a:bodyPr lIns="84406" tIns="42203" rIns="84406" bIns="42203"/>
            <a:lstStyle/>
            <a:p>
              <a:pPr algn="ctr" eaLnBrk="1" hangingPunct="1">
                <a:defRPr/>
              </a:pPr>
              <a:endParaRPr sz="1108" dirty="0">
                <a:ea typeface="ＭＳ Ｐゴシック" pitchFamily="34" charset="-128"/>
              </a:endParaRPr>
            </a:p>
          </p:txBody>
        </p:sp>
        <p:cxnSp>
          <p:nvCxnSpPr>
            <p:cNvPr id="71981" name="Straight Connector 74">
              <a:extLst>
                <a:ext uri="{FF2B5EF4-FFF2-40B4-BE49-F238E27FC236}">
                  <a16:creationId xmlns:a16="http://schemas.microsoft.com/office/drawing/2014/main" id="{481B201B-8B54-42E7-8371-658E967DD68C}"/>
                </a:ext>
              </a:extLst>
            </p:cNvPr>
            <p:cNvCxnSpPr>
              <a:cxnSpLocks/>
            </p:cNvCxnSpPr>
            <p:nvPr/>
          </p:nvCxnSpPr>
          <p:spPr bwMode="auto">
            <a:xfrm flipH="1">
              <a:off x="1082040" y="5341812"/>
              <a:ext cx="3408088"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6" name="Line 345">
              <a:extLst>
                <a:ext uri="{FF2B5EF4-FFF2-40B4-BE49-F238E27FC236}">
                  <a16:creationId xmlns:a16="http://schemas.microsoft.com/office/drawing/2014/main" id="{9B48E6EC-C1FF-4904-8E4F-FA6B1DAA30BA}"/>
                </a:ext>
              </a:extLst>
            </p:cNvPr>
            <p:cNvSpPr>
              <a:spLocks noChangeShapeType="1"/>
            </p:cNvSpPr>
            <p:nvPr/>
          </p:nvSpPr>
          <p:spPr bwMode="auto">
            <a:xfrm>
              <a:off x="1857935" y="5341812"/>
              <a:ext cx="0" cy="63107"/>
            </a:xfrm>
            <a:prstGeom prst="line">
              <a:avLst/>
            </a:prstGeom>
            <a:noFill/>
            <a:ln w="12700">
              <a:solidFill>
                <a:schemeClr val="tx1"/>
              </a:solidFill>
              <a:prstDash val="solid"/>
              <a:round/>
              <a:headEnd/>
              <a:tailEnd/>
            </a:ln>
          </p:spPr>
          <p:txBody>
            <a:bodyPr lIns="84406" tIns="42203" rIns="84406" bIns="42203"/>
            <a:lstStyle/>
            <a:p>
              <a:pPr algn="ctr" eaLnBrk="1" hangingPunct="1">
                <a:defRPr/>
              </a:pPr>
              <a:endParaRPr sz="1108" dirty="0">
                <a:ea typeface="ＭＳ Ｐゴシック" pitchFamily="34" charset="-128"/>
              </a:endParaRPr>
            </a:p>
          </p:txBody>
        </p:sp>
        <p:sp>
          <p:nvSpPr>
            <p:cNvPr id="77" name="Line 345">
              <a:extLst>
                <a:ext uri="{FF2B5EF4-FFF2-40B4-BE49-F238E27FC236}">
                  <a16:creationId xmlns:a16="http://schemas.microsoft.com/office/drawing/2014/main" id="{CBDEEBF7-FAAD-4824-9C68-FA1D134BC51B}"/>
                </a:ext>
              </a:extLst>
            </p:cNvPr>
            <p:cNvSpPr>
              <a:spLocks noChangeShapeType="1"/>
            </p:cNvSpPr>
            <p:nvPr/>
          </p:nvSpPr>
          <p:spPr bwMode="auto">
            <a:xfrm>
              <a:off x="2845438" y="5341812"/>
              <a:ext cx="0" cy="63107"/>
            </a:xfrm>
            <a:prstGeom prst="line">
              <a:avLst/>
            </a:prstGeom>
            <a:noFill/>
            <a:ln w="12700">
              <a:solidFill>
                <a:schemeClr val="tx1"/>
              </a:solidFill>
              <a:prstDash val="solid"/>
              <a:round/>
              <a:headEnd/>
              <a:tailEnd/>
            </a:ln>
          </p:spPr>
          <p:txBody>
            <a:bodyPr lIns="84406" tIns="42203" rIns="84406" bIns="42203"/>
            <a:lstStyle/>
            <a:p>
              <a:pPr algn="ctr" eaLnBrk="1" hangingPunct="1">
                <a:defRPr/>
              </a:pPr>
              <a:endParaRPr sz="1108" dirty="0">
                <a:ea typeface="ＭＳ Ｐゴシック" pitchFamily="34" charset="-128"/>
              </a:endParaRPr>
            </a:p>
          </p:txBody>
        </p:sp>
        <p:sp>
          <p:nvSpPr>
            <p:cNvPr id="78" name="Line 345">
              <a:extLst>
                <a:ext uri="{FF2B5EF4-FFF2-40B4-BE49-F238E27FC236}">
                  <a16:creationId xmlns:a16="http://schemas.microsoft.com/office/drawing/2014/main" id="{AB9241B1-0728-4EB7-9220-B08735D91A32}"/>
                </a:ext>
              </a:extLst>
            </p:cNvPr>
            <p:cNvSpPr>
              <a:spLocks noChangeShapeType="1"/>
            </p:cNvSpPr>
            <p:nvPr/>
          </p:nvSpPr>
          <p:spPr bwMode="auto">
            <a:xfrm>
              <a:off x="2188250" y="5341812"/>
              <a:ext cx="0" cy="63107"/>
            </a:xfrm>
            <a:prstGeom prst="line">
              <a:avLst/>
            </a:prstGeom>
            <a:noFill/>
            <a:ln w="12700">
              <a:solidFill>
                <a:schemeClr val="tx1"/>
              </a:solidFill>
              <a:prstDash val="solid"/>
              <a:round/>
              <a:headEnd/>
              <a:tailEnd/>
            </a:ln>
          </p:spPr>
          <p:txBody>
            <a:bodyPr lIns="84406" tIns="42203" rIns="84406" bIns="42203"/>
            <a:lstStyle/>
            <a:p>
              <a:pPr algn="ctr" eaLnBrk="1" hangingPunct="1">
                <a:defRPr/>
              </a:pPr>
              <a:endParaRPr sz="1108" dirty="0">
                <a:ea typeface="ＭＳ Ｐゴシック" pitchFamily="34" charset="-128"/>
              </a:endParaRPr>
            </a:p>
          </p:txBody>
        </p:sp>
      </p:grpSp>
      <p:sp>
        <p:nvSpPr>
          <p:cNvPr id="79" name="Rectangle 170">
            <a:extLst>
              <a:ext uri="{FF2B5EF4-FFF2-40B4-BE49-F238E27FC236}">
                <a16:creationId xmlns:a16="http://schemas.microsoft.com/office/drawing/2014/main" id="{E7EDE347-D394-490C-BF81-93416243B930}"/>
              </a:ext>
            </a:extLst>
          </p:cNvPr>
          <p:cNvSpPr>
            <a:spLocks noChangeArrowheads="1"/>
          </p:cNvSpPr>
          <p:nvPr/>
        </p:nvSpPr>
        <p:spPr bwMode="auto">
          <a:xfrm>
            <a:off x="858838" y="2727325"/>
            <a:ext cx="157162" cy="171450"/>
          </a:xfrm>
          <a:prstGeom prst="rect">
            <a:avLst/>
          </a:prstGeom>
          <a:noFill/>
          <a:ln w="9525">
            <a:noFill/>
            <a:miter lim="800000"/>
            <a:headEnd/>
            <a:tailEnd/>
          </a:ln>
        </p:spPr>
        <p:txBody>
          <a:bodyPr wrap="none" lIns="0" tIns="0" rIns="0" bIns="0">
            <a:spAutoFit/>
          </a:bodyPr>
          <a:lstStyle/>
          <a:p>
            <a:pPr eaLnBrk="1" hangingPunct="1">
              <a:defRPr/>
            </a:pPr>
            <a:r>
              <a:rPr sz="1108" dirty="0">
                <a:ea typeface="ＭＳ Ｐゴシック" pitchFamily="34" charset="-128"/>
              </a:rPr>
              <a:t>20</a:t>
            </a:r>
          </a:p>
        </p:txBody>
      </p:sp>
      <p:sp>
        <p:nvSpPr>
          <p:cNvPr id="80" name="Rectangle 170">
            <a:extLst>
              <a:ext uri="{FF2B5EF4-FFF2-40B4-BE49-F238E27FC236}">
                <a16:creationId xmlns:a16="http://schemas.microsoft.com/office/drawing/2014/main" id="{6F0D994E-0D62-452C-87B2-48F7FDDC4241}"/>
              </a:ext>
            </a:extLst>
          </p:cNvPr>
          <p:cNvSpPr>
            <a:spLocks noChangeArrowheads="1"/>
          </p:cNvSpPr>
          <p:nvPr/>
        </p:nvSpPr>
        <p:spPr bwMode="auto">
          <a:xfrm>
            <a:off x="858838" y="2511425"/>
            <a:ext cx="157162" cy="171450"/>
          </a:xfrm>
          <a:prstGeom prst="rect">
            <a:avLst/>
          </a:prstGeom>
          <a:noFill/>
          <a:ln w="9525">
            <a:noFill/>
            <a:miter lim="800000"/>
            <a:headEnd/>
            <a:tailEnd/>
          </a:ln>
        </p:spPr>
        <p:txBody>
          <a:bodyPr wrap="none" lIns="0" tIns="0" rIns="0" bIns="0">
            <a:spAutoFit/>
          </a:bodyPr>
          <a:lstStyle/>
          <a:p>
            <a:pPr eaLnBrk="1" hangingPunct="1">
              <a:defRPr/>
            </a:pPr>
            <a:r>
              <a:rPr sz="1108" dirty="0">
                <a:ea typeface="ＭＳ Ｐゴシック" pitchFamily="34" charset="-128"/>
              </a:rPr>
              <a:t>22</a:t>
            </a:r>
          </a:p>
        </p:txBody>
      </p:sp>
      <p:sp>
        <p:nvSpPr>
          <p:cNvPr id="81" name="Rectangle 4468">
            <a:extLst>
              <a:ext uri="{FF2B5EF4-FFF2-40B4-BE49-F238E27FC236}">
                <a16:creationId xmlns:a16="http://schemas.microsoft.com/office/drawing/2014/main" id="{94D29E14-5FFE-4116-81D1-91FAB494605E}"/>
              </a:ext>
            </a:extLst>
          </p:cNvPr>
          <p:cNvSpPr>
            <a:spLocks noChangeArrowheads="1"/>
          </p:cNvSpPr>
          <p:nvPr/>
        </p:nvSpPr>
        <p:spPr bwMode="auto">
          <a:xfrm>
            <a:off x="3638550" y="5256213"/>
            <a:ext cx="79375" cy="169862"/>
          </a:xfrm>
          <a:prstGeom prst="rect">
            <a:avLst/>
          </a:prstGeom>
          <a:noFill/>
          <a:ln w="9525">
            <a:noFill/>
            <a:miter lim="800000"/>
            <a:headEnd/>
            <a:tailEnd/>
          </a:ln>
        </p:spPr>
        <p:txBody>
          <a:bodyPr wrap="none" lIns="0" tIns="0" rIns="0" bIns="0">
            <a:spAutoFit/>
          </a:bodyPr>
          <a:lstStyle/>
          <a:p>
            <a:pPr eaLnBrk="1" hangingPunct="1">
              <a:defRPr/>
            </a:pPr>
            <a:r>
              <a:rPr sz="1108" dirty="0"/>
              <a:t>8</a:t>
            </a:r>
          </a:p>
        </p:txBody>
      </p:sp>
      <p:sp>
        <p:nvSpPr>
          <p:cNvPr id="82" name="Rectangle 4468">
            <a:extLst>
              <a:ext uri="{FF2B5EF4-FFF2-40B4-BE49-F238E27FC236}">
                <a16:creationId xmlns:a16="http://schemas.microsoft.com/office/drawing/2014/main" id="{2AAD4F0E-541B-45C5-BA3E-0009883BE59F}"/>
              </a:ext>
            </a:extLst>
          </p:cNvPr>
          <p:cNvSpPr>
            <a:spLocks noChangeArrowheads="1"/>
          </p:cNvSpPr>
          <p:nvPr/>
        </p:nvSpPr>
        <p:spPr bwMode="auto">
          <a:xfrm>
            <a:off x="3943350" y="5256213"/>
            <a:ext cx="77788" cy="169862"/>
          </a:xfrm>
          <a:prstGeom prst="rect">
            <a:avLst/>
          </a:prstGeom>
          <a:noFill/>
          <a:ln w="9525">
            <a:noFill/>
            <a:miter lim="800000"/>
            <a:headEnd/>
            <a:tailEnd/>
          </a:ln>
        </p:spPr>
        <p:txBody>
          <a:bodyPr wrap="none" lIns="0" tIns="0" rIns="0" bIns="0">
            <a:spAutoFit/>
          </a:bodyPr>
          <a:lstStyle/>
          <a:p>
            <a:pPr eaLnBrk="1" hangingPunct="1">
              <a:defRPr/>
            </a:pPr>
            <a:r>
              <a:rPr sz="1108" dirty="0"/>
              <a:t>9</a:t>
            </a:r>
          </a:p>
        </p:txBody>
      </p:sp>
      <p:sp>
        <p:nvSpPr>
          <p:cNvPr id="83" name="Isosceles Triangle 82">
            <a:extLst>
              <a:ext uri="{FF2B5EF4-FFF2-40B4-BE49-F238E27FC236}">
                <a16:creationId xmlns:a16="http://schemas.microsoft.com/office/drawing/2014/main" id="{89D96E0A-9D9B-4F19-B55A-A30033E437CA}"/>
              </a:ext>
            </a:extLst>
          </p:cNvPr>
          <p:cNvSpPr/>
          <p:nvPr/>
        </p:nvSpPr>
        <p:spPr bwMode="auto">
          <a:xfrm>
            <a:off x="1516063" y="4929188"/>
            <a:ext cx="63500" cy="71437"/>
          </a:xfrm>
          <a:prstGeom prst="triangle">
            <a:avLst/>
          </a:prstGeom>
          <a:solidFill>
            <a:schemeClr val="accent3"/>
          </a:solidFill>
          <a:ln w="9525" cap="flat" cmpd="sng" algn="ctr">
            <a:solidFill>
              <a:schemeClr val="accent3"/>
            </a:solidFill>
            <a:prstDash val="solid"/>
            <a:round/>
            <a:headEnd type="none" w="med" len="med"/>
            <a:tailEnd type="none" w="med" len="med"/>
          </a:ln>
          <a:effectLst/>
        </p:spPr>
        <p:txBody>
          <a:bodyPr lIns="8441" tIns="8441" rIns="8441" bIns="8441"/>
          <a:lstStyle/>
          <a:p>
            <a:pPr defTabSz="874857" eaLnBrk="1" hangingPunct="1">
              <a:defRPr/>
            </a:pPr>
            <a:endParaRPr sz="738" dirty="0"/>
          </a:p>
        </p:txBody>
      </p:sp>
      <p:sp>
        <p:nvSpPr>
          <p:cNvPr id="84" name="Isosceles Triangle 83">
            <a:extLst>
              <a:ext uri="{FF2B5EF4-FFF2-40B4-BE49-F238E27FC236}">
                <a16:creationId xmlns:a16="http://schemas.microsoft.com/office/drawing/2014/main" id="{E2513D46-C686-48DF-A4C0-247DD3F09366}"/>
              </a:ext>
            </a:extLst>
          </p:cNvPr>
          <p:cNvSpPr/>
          <p:nvPr/>
        </p:nvSpPr>
        <p:spPr bwMode="auto">
          <a:xfrm>
            <a:off x="1819275" y="4878388"/>
            <a:ext cx="63500" cy="69850"/>
          </a:xfrm>
          <a:prstGeom prst="triangle">
            <a:avLst/>
          </a:prstGeom>
          <a:solidFill>
            <a:schemeClr val="accent3"/>
          </a:solidFill>
          <a:ln w="9525" cap="flat" cmpd="sng" algn="ctr">
            <a:solidFill>
              <a:schemeClr val="accent3"/>
            </a:solidFill>
            <a:prstDash val="solid"/>
            <a:round/>
            <a:headEnd type="none" w="med" len="med"/>
            <a:tailEnd type="none" w="med" len="med"/>
          </a:ln>
          <a:effectLst/>
        </p:spPr>
        <p:txBody>
          <a:bodyPr lIns="8441" tIns="8441" rIns="8441" bIns="8441"/>
          <a:lstStyle/>
          <a:p>
            <a:pPr defTabSz="874857" eaLnBrk="1" hangingPunct="1">
              <a:defRPr/>
            </a:pPr>
            <a:endParaRPr sz="738" dirty="0"/>
          </a:p>
        </p:txBody>
      </p:sp>
      <p:sp>
        <p:nvSpPr>
          <p:cNvPr id="85" name="Isosceles Triangle 84">
            <a:extLst>
              <a:ext uri="{FF2B5EF4-FFF2-40B4-BE49-F238E27FC236}">
                <a16:creationId xmlns:a16="http://schemas.microsoft.com/office/drawing/2014/main" id="{4102D295-B1B2-4DE0-801B-56B6561734D8}"/>
              </a:ext>
            </a:extLst>
          </p:cNvPr>
          <p:cNvSpPr/>
          <p:nvPr/>
        </p:nvSpPr>
        <p:spPr bwMode="auto">
          <a:xfrm>
            <a:off x="2424113" y="4306888"/>
            <a:ext cx="65087" cy="71437"/>
          </a:xfrm>
          <a:prstGeom prst="triangle">
            <a:avLst/>
          </a:prstGeom>
          <a:solidFill>
            <a:schemeClr val="accent2"/>
          </a:solidFill>
          <a:ln w="9525" cap="flat" cmpd="sng" algn="ctr">
            <a:solidFill>
              <a:schemeClr val="accent2"/>
            </a:solidFill>
            <a:prstDash val="solid"/>
            <a:round/>
            <a:headEnd type="none" w="med" len="med"/>
            <a:tailEnd type="none" w="med" len="med"/>
          </a:ln>
          <a:effectLst/>
        </p:spPr>
        <p:txBody>
          <a:bodyPr lIns="8441" tIns="8441" rIns="8441" bIns="8441"/>
          <a:lstStyle/>
          <a:p>
            <a:pPr defTabSz="874857" eaLnBrk="1" hangingPunct="1">
              <a:defRPr/>
            </a:pPr>
            <a:endParaRPr sz="738" dirty="0"/>
          </a:p>
        </p:txBody>
      </p:sp>
      <p:sp>
        <p:nvSpPr>
          <p:cNvPr id="86" name="Isosceles Triangle 85">
            <a:extLst>
              <a:ext uri="{FF2B5EF4-FFF2-40B4-BE49-F238E27FC236}">
                <a16:creationId xmlns:a16="http://schemas.microsoft.com/office/drawing/2014/main" id="{E6F86961-B9E5-4C70-95F6-588D566873A2}"/>
              </a:ext>
            </a:extLst>
          </p:cNvPr>
          <p:cNvSpPr/>
          <p:nvPr/>
        </p:nvSpPr>
        <p:spPr bwMode="auto">
          <a:xfrm>
            <a:off x="2717800" y="4025900"/>
            <a:ext cx="65088" cy="71438"/>
          </a:xfrm>
          <a:prstGeom prst="triangle">
            <a:avLst/>
          </a:prstGeom>
          <a:solidFill>
            <a:schemeClr val="accent2"/>
          </a:solidFill>
          <a:ln w="9525" cap="flat" cmpd="sng" algn="ctr">
            <a:solidFill>
              <a:schemeClr val="accent2"/>
            </a:solidFill>
            <a:prstDash val="solid"/>
            <a:round/>
            <a:headEnd type="none" w="med" len="med"/>
            <a:tailEnd type="none" w="med" len="med"/>
          </a:ln>
          <a:effectLst/>
        </p:spPr>
        <p:txBody>
          <a:bodyPr lIns="8441" tIns="8441" rIns="8441" bIns="8441"/>
          <a:lstStyle/>
          <a:p>
            <a:pPr defTabSz="874857" eaLnBrk="1" hangingPunct="1">
              <a:defRPr/>
            </a:pPr>
            <a:endParaRPr sz="738" dirty="0"/>
          </a:p>
        </p:txBody>
      </p:sp>
      <p:sp>
        <p:nvSpPr>
          <p:cNvPr id="87" name="Isosceles Triangle 86">
            <a:extLst>
              <a:ext uri="{FF2B5EF4-FFF2-40B4-BE49-F238E27FC236}">
                <a16:creationId xmlns:a16="http://schemas.microsoft.com/office/drawing/2014/main" id="{F310E2D1-2373-4452-94E2-8E79CC945710}"/>
              </a:ext>
            </a:extLst>
          </p:cNvPr>
          <p:cNvSpPr/>
          <p:nvPr/>
        </p:nvSpPr>
        <p:spPr bwMode="auto">
          <a:xfrm>
            <a:off x="3030538" y="3848100"/>
            <a:ext cx="63500" cy="71438"/>
          </a:xfrm>
          <a:prstGeom prst="triangle">
            <a:avLst/>
          </a:prstGeom>
          <a:solidFill>
            <a:schemeClr val="accent2"/>
          </a:solidFill>
          <a:ln w="9525" cap="flat" cmpd="sng" algn="ctr">
            <a:solidFill>
              <a:schemeClr val="accent2"/>
            </a:solidFill>
            <a:prstDash val="solid"/>
            <a:round/>
            <a:headEnd type="none" w="med" len="med"/>
            <a:tailEnd type="none" w="med" len="med"/>
          </a:ln>
          <a:effectLst/>
        </p:spPr>
        <p:txBody>
          <a:bodyPr lIns="8441" tIns="8441" rIns="8441" bIns="8441"/>
          <a:lstStyle/>
          <a:p>
            <a:pPr defTabSz="874857" eaLnBrk="1" hangingPunct="1">
              <a:defRPr/>
            </a:pPr>
            <a:endParaRPr sz="738" dirty="0"/>
          </a:p>
        </p:txBody>
      </p:sp>
      <p:sp>
        <p:nvSpPr>
          <p:cNvPr id="88" name="Isosceles Triangle 87">
            <a:extLst>
              <a:ext uri="{FF2B5EF4-FFF2-40B4-BE49-F238E27FC236}">
                <a16:creationId xmlns:a16="http://schemas.microsoft.com/office/drawing/2014/main" id="{D10859E0-881B-49EE-87F6-2DCB78C76D5D}"/>
              </a:ext>
            </a:extLst>
          </p:cNvPr>
          <p:cNvSpPr/>
          <p:nvPr/>
        </p:nvSpPr>
        <p:spPr bwMode="auto">
          <a:xfrm>
            <a:off x="3633788" y="3448050"/>
            <a:ext cx="65087" cy="71438"/>
          </a:xfrm>
          <a:prstGeom prst="triangle">
            <a:avLst/>
          </a:prstGeom>
          <a:solidFill>
            <a:schemeClr val="accent2"/>
          </a:solidFill>
          <a:ln w="9525" cap="flat" cmpd="sng" algn="ctr">
            <a:solidFill>
              <a:schemeClr val="accent2"/>
            </a:solidFill>
            <a:prstDash val="solid"/>
            <a:round/>
            <a:headEnd type="none" w="med" len="med"/>
            <a:tailEnd type="none" w="med" len="med"/>
          </a:ln>
          <a:effectLst/>
        </p:spPr>
        <p:txBody>
          <a:bodyPr lIns="8441" tIns="8441" rIns="8441" bIns="8441"/>
          <a:lstStyle/>
          <a:p>
            <a:pPr defTabSz="874857" eaLnBrk="1" hangingPunct="1">
              <a:defRPr/>
            </a:pPr>
            <a:endParaRPr sz="738" dirty="0"/>
          </a:p>
        </p:txBody>
      </p:sp>
      <p:sp>
        <p:nvSpPr>
          <p:cNvPr id="89" name="Isosceles Triangle 88">
            <a:extLst>
              <a:ext uri="{FF2B5EF4-FFF2-40B4-BE49-F238E27FC236}">
                <a16:creationId xmlns:a16="http://schemas.microsoft.com/office/drawing/2014/main" id="{07FECC67-E6CD-41B8-946D-4555F4640E63}"/>
              </a:ext>
            </a:extLst>
          </p:cNvPr>
          <p:cNvSpPr/>
          <p:nvPr/>
        </p:nvSpPr>
        <p:spPr bwMode="auto">
          <a:xfrm>
            <a:off x="4246563" y="3071813"/>
            <a:ext cx="63500" cy="69850"/>
          </a:xfrm>
          <a:prstGeom prst="triangle">
            <a:avLst/>
          </a:prstGeom>
          <a:solidFill>
            <a:schemeClr val="accent2"/>
          </a:solidFill>
          <a:ln w="9525" cap="flat" cmpd="sng" algn="ctr">
            <a:solidFill>
              <a:schemeClr val="accent2"/>
            </a:solidFill>
            <a:prstDash val="solid"/>
            <a:round/>
            <a:headEnd type="none" w="med" len="med"/>
            <a:tailEnd type="none" w="med" len="med"/>
          </a:ln>
          <a:effectLst/>
        </p:spPr>
        <p:txBody>
          <a:bodyPr lIns="8441" tIns="8441" rIns="8441" bIns="8441"/>
          <a:lstStyle/>
          <a:p>
            <a:pPr defTabSz="874857" eaLnBrk="1" hangingPunct="1">
              <a:defRPr/>
            </a:pPr>
            <a:endParaRPr sz="738" dirty="0"/>
          </a:p>
        </p:txBody>
      </p:sp>
      <p:sp>
        <p:nvSpPr>
          <p:cNvPr id="90" name="Oval 89">
            <a:extLst>
              <a:ext uri="{FF2B5EF4-FFF2-40B4-BE49-F238E27FC236}">
                <a16:creationId xmlns:a16="http://schemas.microsoft.com/office/drawing/2014/main" id="{B6BBEF50-7C55-40EC-9822-BBB2850C682A}"/>
              </a:ext>
            </a:extLst>
          </p:cNvPr>
          <p:cNvSpPr/>
          <p:nvPr/>
        </p:nvSpPr>
        <p:spPr bwMode="auto">
          <a:xfrm>
            <a:off x="4238625" y="2601913"/>
            <a:ext cx="65088" cy="68262"/>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lIns="8441" tIns="8441" rIns="8441" bIns="8441"/>
          <a:lstStyle/>
          <a:p>
            <a:pPr defTabSz="874857" eaLnBrk="1" hangingPunct="1">
              <a:defRPr/>
            </a:pPr>
            <a:endParaRPr sz="738" dirty="0"/>
          </a:p>
        </p:txBody>
      </p:sp>
      <p:sp>
        <p:nvSpPr>
          <p:cNvPr id="91" name="Oval 90">
            <a:extLst>
              <a:ext uri="{FF2B5EF4-FFF2-40B4-BE49-F238E27FC236}">
                <a16:creationId xmlns:a16="http://schemas.microsoft.com/office/drawing/2014/main" id="{FE577903-9BA4-4E36-A979-6F20231842F0}"/>
              </a:ext>
            </a:extLst>
          </p:cNvPr>
          <p:cNvSpPr/>
          <p:nvPr/>
        </p:nvSpPr>
        <p:spPr bwMode="auto">
          <a:xfrm>
            <a:off x="3636963" y="2954338"/>
            <a:ext cx="65087" cy="68262"/>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lIns="8441" tIns="8441" rIns="8441" bIns="8441"/>
          <a:lstStyle/>
          <a:p>
            <a:pPr defTabSz="874857" eaLnBrk="1" hangingPunct="1">
              <a:defRPr/>
            </a:pPr>
            <a:endParaRPr sz="738" dirty="0"/>
          </a:p>
        </p:txBody>
      </p:sp>
      <p:sp>
        <p:nvSpPr>
          <p:cNvPr id="92" name="Oval 91">
            <a:extLst>
              <a:ext uri="{FF2B5EF4-FFF2-40B4-BE49-F238E27FC236}">
                <a16:creationId xmlns:a16="http://schemas.microsoft.com/office/drawing/2014/main" id="{C5F6A8E9-E932-4EDF-A7B2-7DFAD3F913B7}"/>
              </a:ext>
            </a:extLst>
          </p:cNvPr>
          <p:cNvSpPr/>
          <p:nvPr/>
        </p:nvSpPr>
        <p:spPr bwMode="auto">
          <a:xfrm>
            <a:off x="2724150" y="3470275"/>
            <a:ext cx="65088" cy="6826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lIns="8441" tIns="8441" rIns="8441" bIns="8441"/>
          <a:lstStyle/>
          <a:p>
            <a:pPr defTabSz="874857" eaLnBrk="1" hangingPunct="1">
              <a:defRPr/>
            </a:pPr>
            <a:endParaRPr sz="738" dirty="0"/>
          </a:p>
        </p:txBody>
      </p:sp>
      <p:sp>
        <p:nvSpPr>
          <p:cNvPr id="93" name="Oval 92">
            <a:extLst>
              <a:ext uri="{FF2B5EF4-FFF2-40B4-BE49-F238E27FC236}">
                <a16:creationId xmlns:a16="http://schemas.microsoft.com/office/drawing/2014/main" id="{CDE5E488-48DC-4A3F-ADF1-8289C7F25481}"/>
              </a:ext>
            </a:extLst>
          </p:cNvPr>
          <p:cNvSpPr/>
          <p:nvPr/>
        </p:nvSpPr>
        <p:spPr bwMode="auto">
          <a:xfrm>
            <a:off x="3027363" y="3308350"/>
            <a:ext cx="65087" cy="6826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lIns="8441" tIns="8441" rIns="8441" bIns="8441"/>
          <a:lstStyle/>
          <a:p>
            <a:pPr defTabSz="874857" eaLnBrk="1" hangingPunct="1">
              <a:defRPr/>
            </a:pPr>
            <a:endParaRPr sz="738" dirty="0"/>
          </a:p>
        </p:txBody>
      </p:sp>
      <p:sp>
        <p:nvSpPr>
          <p:cNvPr id="94" name="Oval 93">
            <a:extLst>
              <a:ext uri="{FF2B5EF4-FFF2-40B4-BE49-F238E27FC236}">
                <a16:creationId xmlns:a16="http://schemas.microsoft.com/office/drawing/2014/main" id="{E65EF6DF-34D2-4861-B603-2E490782093B}"/>
              </a:ext>
            </a:extLst>
          </p:cNvPr>
          <p:cNvSpPr/>
          <p:nvPr/>
        </p:nvSpPr>
        <p:spPr bwMode="auto">
          <a:xfrm>
            <a:off x="2425700" y="3660775"/>
            <a:ext cx="65088" cy="6826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lIns="8441" tIns="8441" rIns="8441" bIns="8441"/>
          <a:lstStyle/>
          <a:p>
            <a:pPr defTabSz="874857" eaLnBrk="1" hangingPunct="1">
              <a:defRPr/>
            </a:pPr>
            <a:endParaRPr sz="738" dirty="0"/>
          </a:p>
        </p:txBody>
      </p:sp>
      <p:sp>
        <p:nvSpPr>
          <p:cNvPr id="95" name="Oval 94">
            <a:extLst>
              <a:ext uri="{FF2B5EF4-FFF2-40B4-BE49-F238E27FC236}">
                <a16:creationId xmlns:a16="http://schemas.microsoft.com/office/drawing/2014/main" id="{777AFF52-3319-4970-9E05-48B265273143}"/>
              </a:ext>
            </a:extLst>
          </p:cNvPr>
          <p:cNvSpPr/>
          <p:nvPr/>
        </p:nvSpPr>
        <p:spPr bwMode="auto">
          <a:xfrm>
            <a:off x="2111375" y="3857625"/>
            <a:ext cx="65088" cy="6826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lIns="8441" tIns="8441" rIns="8441" bIns="8441"/>
          <a:lstStyle/>
          <a:p>
            <a:pPr defTabSz="874857" eaLnBrk="1" hangingPunct="1">
              <a:defRPr/>
            </a:pPr>
            <a:endParaRPr sz="738" dirty="0"/>
          </a:p>
        </p:txBody>
      </p:sp>
      <p:sp>
        <p:nvSpPr>
          <p:cNvPr id="96" name="Oval 95">
            <a:extLst>
              <a:ext uri="{FF2B5EF4-FFF2-40B4-BE49-F238E27FC236}">
                <a16:creationId xmlns:a16="http://schemas.microsoft.com/office/drawing/2014/main" id="{9F731A47-5FDE-4AD7-9240-B4633CBD5892}"/>
              </a:ext>
            </a:extLst>
          </p:cNvPr>
          <p:cNvSpPr/>
          <p:nvPr/>
        </p:nvSpPr>
        <p:spPr bwMode="auto">
          <a:xfrm>
            <a:off x="1816100" y="4078288"/>
            <a:ext cx="65088" cy="68262"/>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lIns="8441" tIns="8441" rIns="8441" bIns="8441"/>
          <a:lstStyle/>
          <a:p>
            <a:pPr defTabSz="874857" eaLnBrk="1" hangingPunct="1">
              <a:defRPr/>
            </a:pPr>
            <a:endParaRPr sz="738" dirty="0"/>
          </a:p>
        </p:txBody>
      </p:sp>
      <p:sp>
        <p:nvSpPr>
          <p:cNvPr id="97" name="Oval 96">
            <a:extLst>
              <a:ext uri="{FF2B5EF4-FFF2-40B4-BE49-F238E27FC236}">
                <a16:creationId xmlns:a16="http://schemas.microsoft.com/office/drawing/2014/main" id="{E26CDEBA-30B0-4E6D-8687-55BD74A5F4F3}"/>
              </a:ext>
            </a:extLst>
          </p:cNvPr>
          <p:cNvSpPr/>
          <p:nvPr/>
        </p:nvSpPr>
        <p:spPr bwMode="auto">
          <a:xfrm>
            <a:off x="1514475" y="4362450"/>
            <a:ext cx="65088" cy="6826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lIns="8441" tIns="8441" rIns="8441" bIns="8441"/>
          <a:lstStyle/>
          <a:p>
            <a:pPr defTabSz="874857" eaLnBrk="1" hangingPunct="1">
              <a:defRPr/>
            </a:pPr>
            <a:endParaRPr sz="738" dirty="0"/>
          </a:p>
        </p:txBody>
      </p:sp>
      <p:sp>
        <p:nvSpPr>
          <p:cNvPr id="98" name="Oval 97">
            <a:extLst>
              <a:ext uri="{FF2B5EF4-FFF2-40B4-BE49-F238E27FC236}">
                <a16:creationId xmlns:a16="http://schemas.microsoft.com/office/drawing/2014/main" id="{FB669628-A78D-4525-AA13-2BCF8BA96CC6}"/>
              </a:ext>
            </a:extLst>
          </p:cNvPr>
          <p:cNvSpPr/>
          <p:nvPr/>
        </p:nvSpPr>
        <p:spPr bwMode="auto">
          <a:xfrm>
            <a:off x="1366838" y="4527550"/>
            <a:ext cx="65087" cy="6826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lIns="8441" tIns="8441" rIns="8441" bIns="8441"/>
          <a:lstStyle/>
          <a:p>
            <a:pPr defTabSz="874857" eaLnBrk="1" hangingPunct="1">
              <a:defRPr/>
            </a:pPr>
            <a:endParaRPr sz="738" dirty="0"/>
          </a:p>
        </p:txBody>
      </p:sp>
      <p:sp>
        <p:nvSpPr>
          <p:cNvPr id="99" name="Oval 98">
            <a:extLst>
              <a:ext uri="{FF2B5EF4-FFF2-40B4-BE49-F238E27FC236}">
                <a16:creationId xmlns:a16="http://schemas.microsoft.com/office/drawing/2014/main" id="{610C49E3-1D0E-4CFC-8C23-985039E399A9}"/>
              </a:ext>
            </a:extLst>
          </p:cNvPr>
          <p:cNvSpPr/>
          <p:nvPr/>
        </p:nvSpPr>
        <p:spPr bwMode="auto">
          <a:xfrm>
            <a:off x="1231900" y="4813300"/>
            <a:ext cx="65088" cy="6826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lIns="8441" tIns="8441" rIns="8441" bIns="8441"/>
          <a:lstStyle/>
          <a:p>
            <a:pPr defTabSz="874857" eaLnBrk="1" hangingPunct="1">
              <a:defRPr/>
            </a:pPr>
            <a:endParaRPr sz="738" b="1" dirty="0"/>
          </a:p>
        </p:txBody>
      </p:sp>
      <p:sp>
        <p:nvSpPr>
          <p:cNvPr id="100" name="Oval 99">
            <a:extLst>
              <a:ext uri="{FF2B5EF4-FFF2-40B4-BE49-F238E27FC236}">
                <a16:creationId xmlns:a16="http://schemas.microsoft.com/office/drawing/2014/main" id="{8716602E-BA62-4DBA-8708-BFEEB863C954}"/>
              </a:ext>
            </a:extLst>
          </p:cNvPr>
          <p:cNvSpPr/>
          <p:nvPr/>
        </p:nvSpPr>
        <p:spPr bwMode="auto">
          <a:xfrm>
            <a:off x="1216025" y="4941888"/>
            <a:ext cx="65088" cy="68262"/>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lIns="8441" tIns="8441" rIns="8441" bIns="8441"/>
          <a:lstStyle/>
          <a:p>
            <a:pPr defTabSz="874857" eaLnBrk="1" hangingPunct="1">
              <a:defRPr/>
            </a:pPr>
            <a:endParaRPr sz="738" b="1" dirty="0"/>
          </a:p>
        </p:txBody>
      </p:sp>
      <p:sp>
        <p:nvSpPr>
          <p:cNvPr id="101" name="Isosceles Triangle 100">
            <a:extLst>
              <a:ext uri="{FF2B5EF4-FFF2-40B4-BE49-F238E27FC236}">
                <a16:creationId xmlns:a16="http://schemas.microsoft.com/office/drawing/2014/main" id="{DE576711-7151-4B1A-B7E3-3929372A99DC}"/>
              </a:ext>
            </a:extLst>
          </p:cNvPr>
          <p:cNvSpPr/>
          <p:nvPr/>
        </p:nvSpPr>
        <p:spPr bwMode="auto">
          <a:xfrm>
            <a:off x="1238250" y="4938713"/>
            <a:ext cx="63500" cy="69850"/>
          </a:xfrm>
          <a:prstGeom prst="triangle">
            <a:avLst/>
          </a:prstGeom>
          <a:solidFill>
            <a:schemeClr val="accent3"/>
          </a:solidFill>
          <a:ln w="9525" cap="flat" cmpd="sng" algn="ctr">
            <a:solidFill>
              <a:schemeClr val="accent3"/>
            </a:solidFill>
            <a:prstDash val="solid"/>
            <a:round/>
            <a:headEnd type="none" w="med" len="med"/>
            <a:tailEnd type="none" w="med" len="med"/>
          </a:ln>
          <a:effectLst/>
        </p:spPr>
        <p:txBody>
          <a:bodyPr lIns="8441" tIns="8441" rIns="8441" bIns="8441"/>
          <a:lstStyle/>
          <a:p>
            <a:pPr defTabSz="874857" eaLnBrk="1" hangingPunct="1">
              <a:defRPr/>
            </a:pPr>
            <a:endParaRPr sz="738" b="1" dirty="0"/>
          </a:p>
        </p:txBody>
      </p:sp>
      <p:grpSp>
        <p:nvGrpSpPr>
          <p:cNvPr id="71749" name="Group 101">
            <a:extLst>
              <a:ext uri="{FF2B5EF4-FFF2-40B4-BE49-F238E27FC236}">
                <a16:creationId xmlns:a16="http://schemas.microsoft.com/office/drawing/2014/main" id="{1CB5EA01-8A95-4C20-8AE6-F82AD4FF5F8B}"/>
              </a:ext>
            </a:extLst>
          </p:cNvPr>
          <p:cNvGrpSpPr>
            <a:grpSpLocks/>
          </p:cNvGrpSpPr>
          <p:nvPr/>
        </p:nvGrpSpPr>
        <p:grpSpPr bwMode="auto">
          <a:xfrm>
            <a:off x="1377950" y="4503738"/>
            <a:ext cx="41275" cy="114300"/>
            <a:chOff x="335759" y="4105275"/>
            <a:chExt cx="30956" cy="92869"/>
          </a:xfrm>
        </p:grpSpPr>
        <p:cxnSp>
          <p:nvCxnSpPr>
            <p:cNvPr id="71970" name="Straight Connector 102">
              <a:extLst>
                <a:ext uri="{FF2B5EF4-FFF2-40B4-BE49-F238E27FC236}">
                  <a16:creationId xmlns:a16="http://schemas.microsoft.com/office/drawing/2014/main" id="{81117B8E-815D-4893-A4CA-707398789345}"/>
                </a:ext>
              </a:extLst>
            </p:cNvPr>
            <p:cNvCxnSpPr>
              <a:cxnSpLocks noChangeShapeType="1"/>
            </p:cNvCxnSpPr>
            <p:nvPr/>
          </p:nvCxnSpPr>
          <p:spPr bwMode="auto">
            <a:xfrm>
              <a:off x="335759" y="4110030"/>
              <a:ext cx="30956"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1971" name="Straight Connector 103">
              <a:extLst>
                <a:ext uri="{FF2B5EF4-FFF2-40B4-BE49-F238E27FC236}">
                  <a16:creationId xmlns:a16="http://schemas.microsoft.com/office/drawing/2014/main" id="{148EDCE8-CE2C-4493-892D-8E00D33F4330}"/>
                </a:ext>
              </a:extLst>
            </p:cNvPr>
            <p:cNvCxnSpPr>
              <a:cxnSpLocks noChangeShapeType="1"/>
            </p:cNvCxnSpPr>
            <p:nvPr/>
          </p:nvCxnSpPr>
          <p:spPr bwMode="auto">
            <a:xfrm>
              <a:off x="335759" y="4193381"/>
              <a:ext cx="30956"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1972" name="Straight Connector 104">
              <a:extLst>
                <a:ext uri="{FF2B5EF4-FFF2-40B4-BE49-F238E27FC236}">
                  <a16:creationId xmlns:a16="http://schemas.microsoft.com/office/drawing/2014/main" id="{6DBC85E0-12C7-49BE-9C9E-CA60744D4112}"/>
                </a:ext>
              </a:extLst>
            </p:cNvPr>
            <p:cNvCxnSpPr>
              <a:cxnSpLocks noChangeShapeType="1"/>
            </p:cNvCxnSpPr>
            <p:nvPr/>
          </p:nvCxnSpPr>
          <p:spPr bwMode="auto">
            <a:xfrm>
              <a:off x="351237" y="4105275"/>
              <a:ext cx="0" cy="9286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71750" name="Group 105">
            <a:extLst>
              <a:ext uri="{FF2B5EF4-FFF2-40B4-BE49-F238E27FC236}">
                <a16:creationId xmlns:a16="http://schemas.microsoft.com/office/drawing/2014/main" id="{194B9928-8936-47B8-B478-682BC4827EAF}"/>
              </a:ext>
            </a:extLst>
          </p:cNvPr>
          <p:cNvGrpSpPr>
            <a:grpSpLocks/>
          </p:cNvGrpSpPr>
          <p:nvPr/>
        </p:nvGrpSpPr>
        <p:grpSpPr bwMode="auto">
          <a:xfrm>
            <a:off x="1519238" y="4333875"/>
            <a:ext cx="41275" cy="104775"/>
            <a:chOff x="335759" y="4105275"/>
            <a:chExt cx="30956" cy="92869"/>
          </a:xfrm>
        </p:grpSpPr>
        <p:cxnSp>
          <p:nvCxnSpPr>
            <p:cNvPr id="71967" name="Straight Connector 106">
              <a:extLst>
                <a:ext uri="{FF2B5EF4-FFF2-40B4-BE49-F238E27FC236}">
                  <a16:creationId xmlns:a16="http://schemas.microsoft.com/office/drawing/2014/main" id="{E7CB0A67-B592-436E-9D57-7A6EEDE68AEC}"/>
                </a:ext>
              </a:extLst>
            </p:cNvPr>
            <p:cNvCxnSpPr>
              <a:cxnSpLocks noChangeShapeType="1"/>
            </p:cNvCxnSpPr>
            <p:nvPr/>
          </p:nvCxnSpPr>
          <p:spPr bwMode="auto">
            <a:xfrm>
              <a:off x="335759" y="4110030"/>
              <a:ext cx="30956"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1968" name="Straight Connector 107">
              <a:extLst>
                <a:ext uri="{FF2B5EF4-FFF2-40B4-BE49-F238E27FC236}">
                  <a16:creationId xmlns:a16="http://schemas.microsoft.com/office/drawing/2014/main" id="{F751725D-2B30-436F-96C6-F2A2CC9433B9}"/>
                </a:ext>
              </a:extLst>
            </p:cNvPr>
            <p:cNvCxnSpPr>
              <a:cxnSpLocks noChangeShapeType="1"/>
            </p:cNvCxnSpPr>
            <p:nvPr/>
          </p:nvCxnSpPr>
          <p:spPr bwMode="auto">
            <a:xfrm>
              <a:off x="335759" y="4193381"/>
              <a:ext cx="30956"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1969" name="Straight Connector 108">
              <a:extLst>
                <a:ext uri="{FF2B5EF4-FFF2-40B4-BE49-F238E27FC236}">
                  <a16:creationId xmlns:a16="http://schemas.microsoft.com/office/drawing/2014/main" id="{45C57A34-39DD-4221-A15A-CC6D3697B5C3}"/>
                </a:ext>
              </a:extLst>
            </p:cNvPr>
            <p:cNvCxnSpPr>
              <a:cxnSpLocks noChangeShapeType="1"/>
            </p:cNvCxnSpPr>
            <p:nvPr/>
          </p:nvCxnSpPr>
          <p:spPr bwMode="auto">
            <a:xfrm>
              <a:off x="351237" y="4105275"/>
              <a:ext cx="0" cy="9286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71751" name="Group 109">
            <a:extLst>
              <a:ext uri="{FF2B5EF4-FFF2-40B4-BE49-F238E27FC236}">
                <a16:creationId xmlns:a16="http://schemas.microsoft.com/office/drawing/2014/main" id="{5A34398B-30E9-40C6-AD67-70DC92200CFA}"/>
              </a:ext>
            </a:extLst>
          </p:cNvPr>
          <p:cNvGrpSpPr>
            <a:grpSpLocks/>
          </p:cNvGrpSpPr>
          <p:nvPr/>
        </p:nvGrpSpPr>
        <p:grpSpPr bwMode="auto">
          <a:xfrm>
            <a:off x="1830388" y="4056063"/>
            <a:ext cx="41275" cy="114300"/>
            <a:chOff x="335759" y="4105275"/>
            <a:chExt cx="30956" cy="92869"/>
          </a:xfrm>
        </p:grpSpPr>
        <p:cxnSp>
          <p:nvCxnSpPr>
            <p:cNvPr id="71964" name="Straight Connector 110">
              <a:extLst>
                <a:ext uri="{FF2B5EF4-FFF2-40B4-BE49-F238E27FC236}">
                  <a16:creationId xmlns:a16="http://schemas.microsoft.com/office/drawing/2014/main" id="{739DFF23-F8E4-46FE-BFCC-94BA78E4751F}"/>
                </a:ext>
              </a:extLst>
            </p:cNvPr>
            <p:cNvCxnSpPr>
              <a:cxnSpLocks noChangeShapeType="1"/>
            </p:cNvCxnSpPr>
            <p:nvPr/>
          </p:nvCxnSpPr>
          <p:spPr bwMode="auto">
            <a:xfrm>
              <a:off x="335759" y="4110030"/>
              <a:ext cx="30956"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1965" name="Straight Connector 111">
              <a:extLst>
                <a:ext uri="{FF2B5EF4-FFF2-40B4-BE49-F238E27FC236}">
                  <a16:creationId xmlns:a16="http://schemas.microsoft.com/office/drawing/2014/main" id="{BDCE04B0-8891-4EF0-9CB1-20EE3E575FD0}"/>
                </a:ext>
              </a:extLst>
            </p:cNvPr>
            <p:cNvCxnSpPr>
              <a:cxnSpLocks noChangeShapeType="1"/>
            </p:cNvCxnSpPr>
            <p:nvPr/>
          </p:nvCxnSpPr>
          <p:spPr bwMode="auto">
            <a:xfrm>
              <a:off x="335759" y="4195950"/>
              <a:ext cx="30956"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1966" name="Straight Connector 112">
              <a:extLst>
                <a:ext uri="{FF2B5EF4-FFF2-40B4-BE49-F238E27FC236}">
                  <a16:creationId xmlns:a16="http://schemas.microsoft.com/office/drawing/2014/main" id="{6845CCBC-2633-4402-8AF7-607019D1C102}"/>
                </a:ext>
              </a:extLst>
            </p:cNvPr>
            <p:cNvCxnSpPr>
              <a:cxnSpLocks noChangeShapeType="1"/>
            </p:cNvCxnSpPr>
            <p:nvPr/>
          </p:nvCxnSpPr>
          <p:spPr bwMode="auto">
            <a:xfrm>
              <a:off x="351237" y="4105275"/>
              <a:ext cx="0" cy="9286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71752" name="Group 113">
            <a:extLst>
              <a:ext uri="{FF2B5EF4-FFF2-40B4-BE49-F238E27FC236}">
                <a16:creationId xmlns:a16="http://schemas.microsoft.com/office/drawing/2014/main" id="{319A3FAB-1F7C-41F4-B11D-F8C6840751BF}"/>
              </a:ext>
            </a:extLst>
          </p:cNvPr>
          <p:cNvGrpSpPr>
            <a:grpSpLocks/>
          </p:cNvGrpSpPr>
          <p:nvPr/>
        </p:nvGrpSpPr>
        <p:grpSpPr bwMode="auto">
          <a:xfrm>
            <a:off x="2119313" y="3856038"/>
            <a:ext cx="41275" cy="71437"/>
            <a:chOff x="335759" y="4105275"/>
            <a:chExt cx="30956" cy="92869"/>
          </a:xfrm>
        </p:grpSpPr>
        <p:cxnSp>
          <p:nvCxnSpPr>
            <p:cNvPr id="71961" name="Straight Connector 114">
              <a:extLst>
                <a:ext uri="{FF2B5EF4-FFF2-40B4-BE49-F238E27FC236}">
                  <a16:creationId xmlns:a16="http://schemas.microsoft.com/office/drawing/2014/main" id="{537E14D1-E344-4642-AED1-7950ADD4D700}"/>
                </a:ext>
              </a:extLst>
            </p:cNvPr>
            <p:cNvCxnSpPr>
              <a:cxnSpLocks noChangeShapeType="1"/>
            </p:cNvCxnSpPr>
            <p:nvPr/>
          </p:nvCxnSpPr>
          <p:spPr bwMode="auto">
            <a:xfrm>
              <a:off x="335759" y="4110030"/>
              <a:ext cx="30956"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1962" name="Straight Connector 115">
              <a:extLst>
                <a:ext uri="{FF2B5EF4-FFF2-40B4-BE49-F238E27FC236}">
                  <a16:creationId xmlns:a16="http://schemas.microsoft.com/office/drawing/2014/main" id="{2DF7FB86-136B-4A8D-AA4C-09C167F4776C}"/>
                </a:ext>
              </a:extLst>
            </p:cNvPr>
            <p:cNvCxnSpPr>
              <a:cxnSpLocks noChangeShapeType="1"/>
            </p:cNvCxnSpPr>
            <p:nvPr/>
          </p:nvCxnSpPr>
          <p:spPr bwMode="auto">
            <a:xfrm>
              <a:off x="335759" y="4195950"/>
              <a:ext cx="30956"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1963" name="Straight Connector 116">
              <a:extLst>
                <a:ext uri="{FF2B5EF4-FFF2-40B4-BE49-F238E27FC236}">
                  <a16:creationId xmlns:a16="http://schemas.microsoft.com/office/drawing/2014/main" id="{9D5183FD-F5CC-4585-BD61-A14FB72331AD}"/>
                </a:ext>
              </a:extLst>
            </p:cNvPr>
            <p:cNvCxnSpPr>
              <a:cxnSpLocks noChangeShapeType="1"/>
            </p:cNvCxnSpPr>
            <p:nvPr/>
          </p:nvCxnSpPr>
          <p:spPr bwMode="auto">
            <a:xfrm>
              <a:off x="351237" y="4105275"/>
              <a:ext cx="0" cy="9286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71753" name="Group 117">
            <a:extLst>
              <a:ext uri="{FF2B5EF4-FFF2-40B4-BE49-F238E27FC236}">
                <a16:creationId xmlns:a16="http://schemas.microsoft.com/office/drawing/2014/main" id="{9CEF2A06-0B7D-4ACB-989E-B666E386EA6A}"/>
              </a:ext>
            </a:extLst>
          </p:cNvPr>
          <p:cNvGrpSpPr>
            <a:grpSpLocks/>
          </p:cNvGrpSpPr>
          <p:nvPr/>
        </p:nvGrpSpPr>
        <p:grpSpPr bwMode="auto">
          <a:xfrm>
            <a:off x="2433638" y="3656013"/>
            <a:ext cx="41275" cy="71437"/>
            <a:chOff x="335759" y="4105275"/>
            <a:chExt cx="30956" cy="92869"/>
          </a:xfrm>
        </p:grpSpPr>
        <p:cxnSp>
          <p:nvCxnSpPr>
            <p:cNvPr id="71958" name="Straight Connector 118">
              <a:extLst>
                <a:ext uri="{FF2B5EF4-FFF2-40B4-BE49-F238E27FC236}">
                  <a16:creationId xmlns:a16="http://schemas.microsoft.com/office/drawing/2014/main" id="{A1936B3B-D5D4-4D18-BDF0-1627AB8D823A}"/>
                </a:ext>
              </a:extLst>
            </p:cNvPr>
            <p:cNvCxnSpPr>
              <a:cxnSpLocks noChangeShapeType="1"/>
            </p:cNvCxnSpPr>
            <p:nvPr/>
          </p:nvCxnSpPr>
          <p:spPr bwMode="auto">
            <a:xfrm>
              <a:off x="335759" y="4110030"/>
              <a:ext cx="30956"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1959" name="Straight Connector 119">
              <a:extLst>
                <a:ext uri="{FF2B5EF4-FFF2-40B4-BE49-F238E27FC236}">
                  <a16:creationId xmlns:a16="http://schemas.microsoft.com/office/drawing/2014/main" id="{6A379F0A-E5D6-4B22-B43A-A17E6FD3B84B}"/>
                </a:ext>
              </a:extLst>
            </p:cNvPr>
            <p:cNvCxnSpPr>
              <a:cxnSpLocks noChangeShapeType="1"/>
            </p:cNvCxnSpPr>
            <p:nvPr/>
          </p:nvCxnSpPr>
          <p:spPr bwMode="auto">
            <a:xfrm>
              <a:off x="335759" y="4195950"/>
              <a:ext cx="30956"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1960" name="Straight Connector 120">
              <a:extLst>
                <a:ext uri="{FF2B5EF4-FFF2-40B4-BE49-F238E27FC236}">
                  <a16:creationId xmlns:a16="http://schemas.microsoft.com/office/drawing/2014/main" id="{1F9EB50B-D73F-4C86-B4E2-CA17909ED9C2}"/>
                </a:ext>
              </a:extLst>
            </p:cNvPr>
            <p:cNvCxnSpPr>
              <a:cxnSpLocks noChangeShapeType="1"/>
            </p:cNvCxnSpPr>
            <p:nvPr/>
          </p:nvCxnSpPr>
          <p:spPr bwMode="auto">
            <a:xfrm>
              <a:off x="351237" y="4105275"/>
              <a:ext cx="0" cy="9286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71754" name="Group 121">
            <a:extLst>
              <a:ext uri="{FF2B5EF4-FFF2-40B4-BE49-F238E27FC236}">
                <a16:creationId xmlns:a16="http://schemas.microsoft.com/office/drawing/2014/main" id="{2F138FEF-6F7F-4B9E-9B05-80846002C0C9}"/>
              </a:ext>
            </a:extLst>
          </p:cNvPr>
          <p:cNvGrpSpPr>
            <a:grpSpLocks/>
          </p:cNvGrpSpPr>
          <p:nvPr/>
        </p:nvGrpSpPr>
        <p:grpSpPr bwMode="auto">
          <a:xfrm>
            <a:off x="2736850" y="3463925"/>
            <a:ext cx="42863" cy="80963"/>
            <a:chOff x="335759" y="4105275"/>
            <a:chExt cx="30956" cy="92869"/>
          </a:xfrm>
        </p:grpSpPr>
        <p:cxnSp>
          <p:nvCxnSpPr>
            <p:cNvPr id="71955" name="Straight Connector 122">
              <a:extLst>
                <a:ext uri="{FF2B5EF4-FFF2-40B4-BE49-F238E27FC236}">
                  <a16:creationId xmlns:a16="http://schemas.microsoft.com/office/drawing/2014/main" id="{BD776025-26EE-4128-A5E9-7BB784A9F821}"/>
                </a:ext>
              </a:extLst>
            </p:cNvPr>
            <p:cNvCxnSpPr>
              <a:cxnSpLocks noChangeShapeType="1"/>
            </p:cNvCxnSpPr>
            <p:nvPr/>
          </p:nvCxnSpPr>
          <p:spPr bwMode="auto">
            <a:xfrm>
              <a:off x="335759" y="4110030"/>
              <a:ext cx="30956"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1956" name="Straight Connector 123">
              <a:extLst>
                <a:ext uri="{FF2B5EF4-FFF2-40B4-BE49-F238E27FC236}">
                  <a16:creationId xmlns:a16="http://schemas.microsoft.com/office/drawing/2014/main" id="{2075BED8-056F-48E0-919B-6912EAA94942}"/>
                </a:ext>
              </a:extLst>
            </p:cNvPr>
            <p:cNvCxnSpPr>
              <a:cxnSpLocks noChangeShapeType="1"/>
            </p:cNvCxnSpPr>
            <p:nvPr/>
          </p:nvCxnSpPr>
          <p:spPr bwMode="auto">
            <a:xfrm>
              <a:off x="335759" y="4195950"/>
              <a:ext cx="30956"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1957" name="Straight Connector 124">
              <a:extLst>
                <a:ext uri="{FF2B5EF4-FFF2-40B4-BE49-F238E27FC236}">
                  <a16:creationId xmlns:a16="http://schemas.microsoft.com/office/drawing/2014/main" id="{DEFD73BC-4930-46C6-9E46-B0FA5C97E40F}"/>
                </a:ext>
              </a:extLst>
            </p:cNvPr>
            <p:cNvCxnSpPr>
              <a:cxnSpLocks noChangeShapeType="1"/>
            </p:cNvCxnSpPr>
            <p:nvPr/>
          </p:nvCxnSpPr>
          <p:spPr bwMode="auto">
            <a:xfrm>
              <a:off x="351237" y="4105275"/>
              <a:ext cx="0" cy="9286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71755" name="Group 125">
            <a:extLst>
              <a:ext uri="{FF2B5EF4-FFF2-40B4-BE49-F238E27FC236}">
                <a16:creationId xmlns:a16="http://schemas.microsoft.com/office/drawing/2014/main" id="{AA88F914-25C7-499F-B30C-B9F822D261AD}"/>
              </a:ext>
            </a:extLst>
          </p:cNvPr>
          <p:cNvGrpSpPr>
            <a:grpSpLocks/>
          </p:cNvGrpSpPr>
          <p:nvPr/>
        </p:nvGrpSpPr>
        <p:grpSpPr bwMode="auto">
          <a:xfrm>
            <a:off x="3038475" y="3297238"/>
            <a:ext cx="42863" cy="79375"/>
            <a:chOff x="335759" y="4105275"/>
            <a:chExt cx="30956" cy="92869"/>
          </a:xfrm>
        </p:grpSpPr>
        <p:cxnSp>
          <p:nvCxnSpPr>
            <p:cNvPr id="71952" name="Straight Connector 126">
              <a:extLst>
                <a:ext uri="{FF2B5EF4-FFF2-40B4-BE49-F238E27FC236}">
                  <a16:creationId xmlns:a16="http://schemas.microsoft.com/office/drawing/2014/main" id="{98E56F7C-C8D1-4B75-9A45-F68BA74EFDB9}"/>
                </a:ext>
              </a:extLst>
            </p:cNvPr>
            <p:cNvCxnSpPr>
              <a:cxnSpLocks noChangeShapeType="1"/>
            </p:cNvCxnSpPr>
            <p:nvPr/>
          </p:nvCxnSpPr>
          <p:spPr bwMode="auto">
            <a:xfrm>
              <a:off x="335759" y="4110030"/>
              <a:ext cx="30956"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1953" name="Straight Connector 127">
              <a:extLst>
                <a:ext uri="{FF2B5EF4-FFF2-40B4-BE49-F238E27FC236}">
                  <a16:creationId xmlns:a16="http://schemas.microsoft.com/office/drawing/2014/main" id="{B1C39F6A-0B74-4B26-8A2B-E286E29C3E66}"/>
                </a:ext>
              </a:extLst>
            </p:cNvPr>
            <p:cNvCxnSpPr>
              <a:cxnSpLocks noChangeShapeType="1"/>
            </p:cNvCxnSpPr>
            <p:nvPr/>
          </p:nvCxnSpPr>
          <p:spPr bwMode="auto">
            <a:xfrm>
              <a:off x="335759" y="4195950"/>
              <a:ext cx="30956"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1954" name="Straight Connector 128">
              <a:extLst>
                <a:ext uri="{FF2B5EF4-FFF2-40B4-BE49-F238E27FC236}">
                  <a16:creationId xmlns:a16="http://schemas.microsoft.com/office/drawing/2014/main" id="{6D60E79B-CCC9-49B1-A4DF-0640AC9D2D04}"/>
                </a:ext>
              </a:extLst>
            </p:cNvPr>
            <p:cNvCxnSpPr>
              <a:cxnSpLocks noChangeShapeType="1"/>
            </p:cNvCxnSpPr>
            <p:nvPr/>
          </p:nvCxnSpPr>
          <p:spPr bwMode="auto">
            <a:xfrm>
              <a:off x="351237" y="4105275"/>
              <a:ext cx="0" cy="9286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71756" name="Group 129">
            <a:extLst>
              <a:ext uri="{FF2B5EF4-FFF2-40B4-BE49-F238E27FC236}">
                <a16:creationId xmlns:a16="http://schemas.microsoft.com/office/drawing/2014/main" id="{A2A972D9-9D48-407F-92D9-29CF0B2B55C0}"/>
              </a:ext>
            </a:extLst>
          </p:cNvPr>
          <p:cNvGrpSpPr>
            <a:grpSpLocks/>
          </p:cNvGrpSpPr>
          <p:nvPr/>
        </p:nvGrpSpPr>
        <p:grpSpPr bwMode="auto">
          <a:xfrm>
            <a:off x="3648075" y="2946400"/>
            <a:ext cx="42863" cy="79375"/>
            <a:chOff x="335759" y="4105275"/>
            <a:chExt cx="30956" cy="92869"/>
          </a:xfrm>
        </p:grpSpPr>
        <p:cxnSp>
          <p:nvCxnSpPr>
            <p:cNvPr id="71949" name="Straight Connector 130">
              <a:extLst>
                <a:ext uri="{FF2B5EF4-FFF2-40B4-BE49-F238E27FC236}">
                  <a16:creationId xmlns:a16="http://schemas.microsoft.com/office/drawing/2014/main" id="{AC5EC127-C2D4-425E-A66D-642A893E76EC}"/>
                </a:ext>
              </a:extLst>
            </p:cNvPr>
            <p:cNvCxnSpPr>
              <a:cxnSpLocks noChangeShapeType="1"/>
            </p:cNvCxnSpPr>
            <p:nvPr/>
          </p:nvCxnSpPr>
          <p:spPr bwMode="auto">
            <a:xfrm>
              <a:off x="335759" y="4110030"/>
              <a:ext cx="30956"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1950" name="Straight Connector 131">
              <a:extLst>
                <a:ext uri="{FF2B5EF4-FFF2-40B4-BE49-F238E27FC236}">
                  <a16:creationId xmlns:a16="http://schemas.microsoft.com/office/drawing/2014/main" id="{E7F256E3-9F6A-402E-8D2A-97621D7DFF7F}"/>
                </a:ext>
              </a:extLst>
            </p:cNvPr>
            <p:cNvCxnSpPr>
              <a:cxnSpLocks noChangeShapeType="1"/>
            </p:cNvCxnSpPr>
            <p:nvPr/>
          </p:nvCxnSpPr>
          <p:spPr bwMode="auto">
            <a:xfrm>
              <a:off x="335759" y="4195950"/>
              <a:ext cx="30956"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1951" name="Straight Connector 132">
              <a:extLst>
                <a:ext uri="{FF2B5EF4-FFF2-40B4-BE49-F238E27FC236}">
                  <a16:creationId xmlns:a16="http://schemas.microsoft.com/office/drawing/2014/main" id="{A7C840DB-6A21-4151-B6AF-AA8D662B50F8}"/>
                </a:ext>
              </a:extLst>
            </p:cNvPr>
            <p:cNvCxnSpPr>
              <a:cxnSpLocks noChangeShapeType="1"/>
            </p:cNvCxnSpPr>
            <p:nvPr/>
          </p:nvCxnSpPr>
          <p:spPr bwMode="auto">
            <a:xfrm>
              <a:off x="351237" y="4105275"/>
              <a:ext cx="0" cy="9286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71757" name="Group 133">
            <a:extLst>
              <a:ext uri="{FF2B5EF4-FFF2-40B4-BE49-F238E27FC236}">
                <a16:creationId xmlns:a16="http://schemas.microsoft.com/office/drawing/2014/main" id="{9BD990EC-71D3-4E0D-9560-4C6607DAFA93}"/>
              </a:ext>
            </a:extLst>
          </p:cNvPr>
          <p:cNvGrpSpPr>
            <a:grpSpLocks/>
          </p:cNvGrpSpPr>
          <p:nvPr/>
        </p:nvGrpSpPr>
        <p:grpSpPr bwMode="auto">
          <a:xfrm>
            <a:off x="4251325" y="2578100"/>
            <a:ext cx="42863" cy="115888"/>
            <a:chOff x="335759" y="4105275"/>
            <a:chExt cx="30956" cy="93003"/>
          </a:xfrm>
        </p:grpSpPr>
        <p:cxnSp>
          <p:nvCxnSpPr>
            <p:cNvPr id="71946" name="Straight Connector 134">
              <a:extLst>
                <a:ext uri="{FF2B5EF4-FFF2-40B4-BE49-F238E27FC236}">
                  <a16:creationId xmlns:a16="http://schemas.microsoft.com/office/drawing/2014/main" id="{59DCFDE2-3A3A-42EE-91BA-2585FF5BBB89}"/>
                </a:ext>
              </a:extLst>
            </p:cNvPr>
            <p:cNvCxnSpPr>
              <a:cxnSpLocks noChangeShapeType="1"/>
            </p:cNvCxnSpPr>
            <p:nvPr/>
          </p:nvCxnSpPr>
          <p:spPr bwMode="auto">
            <a:xfrm>
              <a:off x="335759" y="4110030"/>
              <a:ext cx="30956"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1947" name="Straight Connector 135">
              <a:extLst>
                <a:ext uri="{FF2B5EF4-FFF2-40B4-BE49-F238E27FC236}">
                  <a16:creationId xmlns:a16="http://schemas.microsoft.com/office/drawing/2014/main" id="{1162D8C5-AA44-4653-85E4-156D0ABEBD46}"/>
                </a:ext>
              </a:extLst>
            </p:cNvPr>
            <p:cNvCxnSpPr>
              <a:cxnSpLocks noChangeShapeType="1"/>
            </p:cNvCxnSpPr>
            <p:nvPr/>
          </p:nvCxnSpPr>
          <p:spPr bwMode="auto">
            <a:xfrm>
              <a:off x="335759" y="4198278"/>
              <a:ext cx="30956"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1948" name="Straight Connector 136">
              <a:extLst>
                <a:ext uri="{FF2B5EF4-FFF2-40B4-BE49-F238E27FC236}">
                  <a16:creationId xmlns:a16="http://schemas.microsoft.com/office/drawing/2014/main" id="{0A428B5D-A7E1-4874-9598-969155EF43DD}"/>
                </a:ext>
              </a:extLst>
            </p:cNvPr>
            <p:cNvCxnSpPr>
              <a:cxnSpLocks noChangeShapeType="1"/>
            </p:cNvCxnSpPr>
            <p:nvPr/>
          </p:nvCxnSpPr>
          <p:spPr bwMode="auto">
            <a:xfrm>
              <a:off x="351237" y="4105275"/>
              <a:ext cx="0" cy="9286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138" name="Group 137">
            <a:extLst>
              <a:ext uri="{FF2B5EF4-FFF2-40B4-BE49-F238E27FC236}">
                <a16:creationId xmlns:a16="http://schemas.microsoft.com/office/drawing/2014/main" id="{7CF53056-A4A9-485F-8C70-F373108D1847}"/>
              </a:ext>
            </a:extLst>
          </p:cNvPr>
          <p:cNvGrpSpPr/>
          <p:nvPr/>
        </p:nvGrpSpPr>
        <p:grpSpPr>
          <a:xfrm>
            <a:off x="2729732" y="4029741"/>
            <a:ext cx="42143" cy="79590"/>
            <a:chOff x="335759" y="4103384"/>
            <a:chExt cx="30956" cy="94760"/>
          </a:xfrm>
          <a:solidFill>
            <a:schemeClr val="accent2"/>
          </a:solidFill>
        </p:grpSpPr>
        <p:cxnSp>
          <p:nvCxnSpPr>
            <p:cNvPr id="139" name="Straight Connector 138">
              <a:extLst>
                <a:ext uri="{FF2B5EF4-FFF2-40B4-BE49-F238E27FC236}">
                  <a16:creationId xmlns:a16="http://schemas.microsoft.com/office/drawing/2014/main" id="{44559A9F-9DF0-4855-9154-8EB7DD587ADB}"/>
                </a:ext>
              </a:extLst>
            </p:cNvPr>
            <p:cNvCxnSpPr/>
            <p:nvPr/>
          </p:nvCxnSpPr>
          <p:spPr bwMode="auto">
            <a:xfrm>
              <a:off x="335759" y="4103384"/>
              <a:ext cx="30956" cy="0"/>
            </a:xfrm>
            <a:prstGeom prst="line">
              <a:avLst/>
            </a:prstGeom>
            <a:grpFill/>
            <a:ln w="9525" cap="flat" cmpd="sng" algn="ctr">
              <a:solidFill>
                <a:schemeClr val="accent2"/>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5EC94231-CAF0-4BDA-BAF9-794FD3B08598}"/>
                </a:ext>
              </a:extLst>
            </p:cNvPr>
            <p:cNvCxnSpPr/>
            <p:nvPr/>
          </p:nvCxnSpPr>
          <p:spPr bwMode="auto">
            <a:xfrm>
              <a:off x="335759" y="4193381"/>
              <a:ext cx="30956" cy="0"/>
            </a:xfrm>
            <a:prstGeom prst="line">
              <a:avLst/>
            </a:prstGeom>
            <a:grpFill/>
            <a:ln w="9525" cap="flat" cmpd="sng" algn="ctr">
              <a:solidFill>
                <a:schemeClr val="accent2"/>
              </a:solidFill>
              <a:prstDash val="solid"/>
              <a:round/>
              <a:headEnd type="none" w="med" len="med"/>
              <a:tailEnd type="none" w="med" len="med"/>
            </a:ln>
            <a:effectLst/>
          </p:spPr>
        </p:cxnSp>
        <p:cxnSp>
          <p:nvCxnSpPr>
            <p:cNvPr id="141" name="Straight Connector 140">
              <a:extLst>
                <a:ext uri="{FF2B5EF4-FFF2-40B4-BE49-F238E27FC236}">
                  <a16:creationId xmlns:a16="http://schemas.microsoft.com/office/drawing/2014/main" id="{AD9A7266-1AC3-4C6E-851F-E900313BC48A}"/>
                </a:ext>
              </a:extLst>
            </p:cNvPr>
            <p:cNvCxnSpPr/>
            <p:nvPr/>
          </p:nvCxnSpPr>
          <p:spPr bwMode="auto">
            <a:xfrm>
              <a:off x="351237" y="4105275"/>
              <a:ext cx="0" cy="92869"/>
            </a:xfrm>
            <a:prstGeom prst="line">
              <a:avLst/>
            </a:prstGeom>
            <a:grpFill/>
            <a:ln w="9525" cap="flat" cmpd="sng" algn="ctr">
              <a:solidFill>
                <a:schemeClr val="accent2"/>
              </a:solidFill>
              <a:prstDash val="solid"/>
              <a:round/>
              <a:headEnd type="none" w="med" len="med"/>
              <a:tailEnd type="none" w="med" len="med"/>
            </a:ln>
            <a:effectLst/>
          </p:spPr>
        </p:cxnSp>
      </p:grpSp>
      <p:grpSp>
        <p:nvGrpSpPr>
          <p:cNvPr id="142" name="Group 141">
            <a:extLst>
              <a:ext uri="{FF2B5EF4-FFF2-40B4-BE49-F238E27FC236}">
                <a16:creationId xmlns:a16="http://schemas.microsoft.com/office/drawing/2014/main" id="{656951EB-6520-4DD0-B212-4AB7186B1E2A}"/>
              </a:ext>
            </a:extLst>
          </p:cNvPr>
          <p:cNvGrpSpPr/>
          <p:nvPr/>
        </p:nvGrpSpPr>
        <p:grpSpPr>
          <a:xfrm>
            <a:off x="3042978" y="3851048"/>
            <a:ext cx="42143" cy="79590"/>
            <a:chOff x="335759" y="4103384"/>
            <a:chExt cx="30956" cy="94760"/>
          </a:xfrm>
          <a:solidFill>
            <a:schemeClr val="accent2"/>
          </a:solidFill>
        </p:grpSpPr>
        <p:cxnSp>
          <p:nvCxnSpPr>
            <p:cNvPr id="143" name="Straight Connector 142">
              <a:extLst>
                <a:ext uri="{FF2B5EF4-FFF2-40B4-BE49-F238E27FC236}">
                  <a16:creationId xmlns:a16="http://schemas.microsoft.com/office/drawing/2014/main" id="{334C7BE7-7ACC-4154-BC5C-16849D0E7373}"/>
                </a:ext>
              </a:extLst>
            </p:cNvPr>
            <p:cNvCxnSpPr/>
            <p:nvPr/>
          </p:nvCxnSpPr>
          <p:spPr bwMode="auto">
            <a:xfrm>
              <a:off x="335759" y="4103384"/>
              <a:ext cx="30956" cy="0"/>
            </a:xfrm>
            <a:prstGeom prst="line">
              <a:avLst/>
            </a:prstGeom>
            <a:grpFill/>
            <a:ln w="9525" cap="flat" cmpd="sng" algn="ctr">
              <a:solidFill>
                <a:schemeClr val="accent2"/>
              </a:solidFill>
              <a:prstDash val="solid"/>
              <a:round/>
              <a:headEnd type="none" w="med" len="med"/>
              <a:tailEnd type="none" w="med" len="med"/>
            </a:ln>
            <a:effectLst/>
          </p:spPr>
        </p:cxnSp>
        <p:cxnSp>
          <p:nvCxnSpPr>
            <p:cNvPr id="144" name="Straight Connector 143">
              <a:extLst>
                <a:ext uri="{FF2B5EF4-FFF2-40B4-BE49-F238E27FC236}">
                  <a16:creationId xmlns:a16="http://schemas.microsoft.com/office/drawing/2014/main" id="{D300E006-6FF2-41AF-8EEF-C852337395B2}"/>
                </a:ext>
              </a:extLst>
            </p:cNvPr>
            <p:cNvCxnSpPr/>
            <p:nvPr/>
          </p:nvCxnSpPr>
          <p:spPr bwMode="auto">
            <a:xfrm>
              <a:off x="335759" y="4193381"/>
              <a:ext cx="30956" cy="0"/>
            </a:xfrm>
            <a:prstGeom prst="line">
              <a:avLst/>
            </a:prstGeom>
            <a:grpFill/>
            <a:ln w="9525" cap="flat" cmpd="sng" algn="ctr">
              <a:solidFill>
                <a:schemeClr val="accent2"/>
              </a:solidFill>
              <a:prstDash val="solid"/>
              <a:round/>
              <a:headEnd type="none" w="med" len="med"/>
              <a:tailEnd type="none" w="med" len="med"/>
            </a:ln>
            <a:effectLst/>
          </p:spPr>
        </p:cxnSp>
        <p:cxnSp>
          <p:nvCxnSpPr>
            <p:cNvPr id="145" name="Straight Connector 144">
              <a:extLst>
                <a:ext uri="{FF2B5EF4-FFF2-40B4-BE49-F238E27FC236}">
                  <a16:creationId xmlns:a16="http://schemas.microsoft.com/office/drawing/2014/main" id="{7BF7617F-2E49-43E2-9E6E-00B53D104887}"/>
                </a:ext>
              </a:extLst>
            </p:cNvPr>
            <p:cNvCxnSpPr/>
            <p:nvPr/>
          </p:nvCxnSpPr>
          <p:spPr bwMode="auto">
            <a:xfrm>
              <a:off x="351237" y="4105275"/>
              <a:ext cx="0" cy="92869"/>
            </a:xfrm>
            <a:prstGeom prst="line">
              <a:avLst/>
            </a:prstGeom>
            <a:grpFill/>
            <a:ln w="9525" cap="flat" cmpd="sng" algn="ctr">
              <a:solidFill>
                <a:schemeClr val="accent2"/>
              </a:solidFill>
              <a:prstDash val="solid"/>
              <a:round/>
              <a:headEnd type="none" w="med" len="med"/>
              <a:tailEnd type="none" w="med" len="med"/>
            </a:ln>
            <a:effectLst/>
          </p:spPr>
        </p:cxnSp>
      </p:grpSp>
      <p:grpSp>
        <p:nvGrpSpPr>
          <p:cNvPr id="146" name="Group 145">
            <a:extLst>
              <a:ext uri="{FF2B5EF4-FFF2-40B4-BE49-F238E27FC236}">
                <a16:creationId xmlns:a16="http://schemas.microsoft.com/office/drawing/2014/main" id="{C897C64A-F6BD-4371-AF9D-BB49B196C6B9}"/>
              </a:ext>
            </a:extLst>
          </p:cNvPr>
          <p:cNvGrpSpPr/>
          <p:nvPr/>
        </p:nvGrpSpPr>
        <p:grpSpPr>
          <a:xfrm>
            <a:off x="4251926" y="3058061"/>
            <a:ext cx="42143" cy="106120"/>
            <a:chOff x="335759" y="4103384"/>
            <a:chExt cx="30956" cy="94760"/>
          </a:xfrm>
          <a:solidFill>
            <a:schemeClr val="accent2"/>
          </a:solidFill>
        </p:grpSpPr>
        <p:cxnSp>
          <p:nvCxnSpPr>
            <p:cNvPr id="147" name="Straight Connector 146">
              <a:extLst>
                <a:ext uri="{FF2B5EF4-FFF2-40B4-BE49-F238E27FC236}">
                  <a16:creationId xmlns:a16="http://schemas.microsoft.com/office/drawing/2014/main" id="{1C785829-FE8F-490D-8AF2-056AEEC9CA6E}"/>
                </a:ext>
              </a:extLst>
            </p:cNvPr>
            <p:cNvCxnSpPr/>
            <p:nvPr/>
          </p:nvCxnSpPr>
          <p:spPr bwMode="auto">
            <a:xfrm>
              <a:off x="335759" y="4103384"/>
              <a:ext cx="30956" cy="0"/>
            </a:xfrm>
            <a:prstGeom prst="line">
              <a:avLst/>
            </a:prstGeom>
            <a:grpFill/>
            <a:ln w="9525" cap="flat" cmpd="sng" algn="ctr">
              <a:solidFill>
                <a:schemeClr val="accent2"/>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1DCC53AA-FC49-49C9-9A21-D587292FEF6F}"/>
                </a:ext>
              </a:extLst>
            </p:cNvPr>
            <p:cNvCxnSpPr/>
            <p:nvPr/>
          </p:nvCxnSpPr>
          <p:spPr bwMode="auto">
            <a:xfrm>
              <a:off x="335759" y="4193381"/>
              <a:ext cx="30956" cy="0"/>
            </a:xfrm>
            <a:prstGeom prst="line">
              <a:avLst/>
            </a:prstGeom>
            <a:grpFill/>
            <a:ln w="9525" cap="flat" cmpd="sng" algn="ctr">
              <a:solidFill>
                <a:schemeClr val="accent2"/>
              </a:solidFill>
              <a:prstDash val="solid"/>
              <a:round/>
              <a:headEnd type="none" w="med" len="med"/>
              <a:tailEnd type="none" w="med" len="med"/>
            </a:ln>
            <a:effectLst/>
          </p:spPr>
        </p:cxnSp>
        <p:cxnSp>
          <p:nvCxnSpPr>
            <p:cNvPr id="149" name="Straight Connector 148">
              <a:extLst>
                <a:ext uri="{FF2B5EF4-FFF2-40B4-BE49-F238E27FC236}">
                  <a16:creationId xmlns:a16="http://schemas.microsoft.com/office/drawing/2014/main" id="{4B2A3AC9-7908-4DD2-9C05-F47058EC789A}"/>
                </a:ext>
              </a:extLst>
            </p:cNvPr>
            <p:cNvCxnSpPr/>
            <p:nvPr/>
          </p:nvCxnSpPr>
          <p:spPr bwMode="auto">
            <a:xfrm>
              <a:off x="351237" y="4105275"/>
              <a:ext cx="0" cy="92869"/>
            </a:xfrm>
            <a:prstGeom prst="line">
              <a:avLst/>
            </a:prstGeom>
            <a:grpFill/>
            <a:ln w="9525" cap="flat" cmpd="sng" algn="ctr">
              <a:solidFill>
                <a:schemeClr val="accent2"/>
              </a:solidFill>
              <a:prstDash val="solid"/>
              <a:round/>
              <a:headEnd type="none" w="med" len="med"/>
              <a:tailEnd type="none" w="med" len="med"/>
            </a:ln>
            <a:effectLst/>
          </p:spPr>
        </p:cxnSp>
      </p:grpSp>
      <p:grpSp>
        <p:nvGrpSpPr>
          <p:cNvPr id="150" name="Group 149">
            <a:extLst>
              <a:ext uri="{FF2B5EF4-FFF2-40B4-BE49-F238E27FC236}">
                <a16:creationId xmlns:a16="http://schemas.microsoft.com/office/drawing/2014/main" id="{649BE438-A9B3-4055-B1CB-A444676D7789}"/>
              </a:ext>
            </a:extLst>
          </p:cNvPr>
          <p:cNvGrpSpPr/>
          <p:nvPr/>
        </p:nvGrpSpPr>
        <p:grpSpPr>
          <a:xfrm>
            <a:off x="3643279" y="3448397"/>
            <a:ext cx="42143" cy="88434"/>
            <a:chOff x="335759" y="4103384"/>
            <a:chExt cx="30956" cy="94760"/>
          </a:xfrm>
          <a:solidFill>
            <a:schemeClr val="accent2"/>
          </a:solidFill>
        </p:grpSpPr>
        <p:cxnSp>
          <p:nvCxnSpPr>
            <p:cNvPr id="151" name="Straight Connector 150">
              <a:extLst>
                <a:ext uri="{FF2B5EF4-FFF2-40B4-BE49-F238E27FC236}">
                  <a16:creationId xmlns:a16="http://schemas.microsoft.com/office/drawing/2014/main" id="{92BA3DE3-6544-4313-9370-C91F5C9C15D4}"/>
                </a:ext>
              </a:extLst>
            </p:cNvPr>
            <p:cNvCxnSpPr/>
            <p:nvPr/>
          </p:nvCxnSpPr>
          <p:spPr bwMode="auto">
            <a:xfrm>
              <a:off x="335759" y="4103384"/>
              <a:ext cx="30956" cy="0"/>
            </a:xfrm>
            <a:prstGeom prst="line">
              <a:avLst/>
            </a:prstGeom>
            <a:grpFill/>
            <a:ln w="9525" cap="flat" cmpd="sng" algn="ctr">
              <a:solidFill>
                <a:schemeClr val="accent2"/>
              </a:soli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id="{454371B0-68B5-4E13-BF9F-3B1C77BBAC12}"/>
                </a:ext>
              </a:extLst>
            </p:cNvPr>
            <p:cNvCxnSpPr/>
            <p:nvPr/>
          </p:nvCxnSpPr>
          <p:spPr bwMode="auto">
            <a:xfrm>
              <a:off x="335759" y="4193381"/>
              <a:ext cx="30956" cy="0"/>
            </a:xfrm>
            <a:prstGeom prst="line">
              <a:avLst/>
            </a:prstGeom>
            <a:grpFill/>
            <a:ln w="9525" cap="flat" cmpd="sng" algn="ctr">
              <a:solidFill>
                <a:schemeClr val="accent2"/>
              </a:solidFill>
              <a:prstDash val="solid"/>
              <a:round/>
              <a:headEnd type="none" w="med" len="med"/>
              <a:tailEnd type="none" w="med" len="med"/>
            </a:ln>
            <a:effectLst/>
          </p:spPr>
        </p:cxnSp>
        <p:cxnSp>
          <p:nvCxnSpPr>
            <p:cNvPr id="153" name="Straight Connector 152">
              <a:extLst>
                <a:ext uri="{FF2B5EF4-FFF2-40B4-BE49-F238E27FC236}">
                  <a16:creationId xmlns:a16="http://schemas.microsoft.com/office/drawing/2014/main" id="{9B64BCAF-F219-4184-B038-DB84BCF12643}"/>
                </a:ext>
              </a:extLst>
            </p:cNvPr>
            <p:cNvCxnSpPr/>
            <p:nvPr/>
          </p:nvCxnSpPr>
          <p:spPr bwMode="auto">
            <a:xfrm>
              <a:off x="351237" y="4105275"/>
              <a:ext cx="0" cy="92869"/>
            </a:xfrm>
            <a:prstGeom prst="line">
              <a:avLst/>
            </a:prstGeom>
            <a:grpFill/>
            <a:ln w="9525" cap="flat" cmpd="sng" algn="ctr">
              <a:solidFill>
                <a:schemeClr val="accent2"/>
              </a:solidFill>
              <a:prstDash val="solid"/>
              <a:round/>
              <a:headEnd type="none" w="med" len="med"/>
              <a:tailEnd type="none" w="med" len="med"/>
            </a:ln>
            <a:effectLst/>
          </p:spPr>
        </p:cxnSp>
      </p:grpSp>
      <p:grpSp>
        <p:nvGrpSpPr>
          <p:cNvPr id="154" name="Group 153">
            <a:extLst>
              <a:ext uri="{FF2B5EF4-FFF2-40B4-BE49-F238E27FC236}">
                <a16:creationId xmlns:a16="http://schemas.microsoft.com/office/drawing/2014/main" id="{2218B0D2-960A-49E7-809F-15518A58D79A}"/>
              </a:ext>
            </a:extLst>
          </p:cNvPr>
          <p:cNvGrpSpPr/>
          <p:nvPr/>
        </p:nvGrpSpPr>
        <p:grpSpPr>
          <a:xfrm>
            <a:off x="1376443" y="4924226"/>
            <a:ext cx="42143" cy="97277"/>
            <a:chOff x="335759" y="4103396"/>
            <a:chExt cx="30956" cy="94748"/>
          </a:xfrm>
          <a:solidFill>
            <a:schemeClr val="accent3"/>
          </a:solidFill>
        </p:grpSpPr>
        <p:cxnSp>
          <p:nvCxnSpPr>
            <p:cNvPr id="155" name="Straight Connector 154">
              <a:extLst>
                <a:ext uri="{FF2B5EF4-FFF2-40B4-BE49-F238E27FC236}">
                  <a16:creationId xmlns:a16="http://schemas.microsoft.com/office/drawing/2014/main" id="{82956ABE-493C-4FB6-B281-246D028F956E}"/>
                </a:ext>
              </a:extLst>
            </p:cNvPr>
            <p:cNvCxnSpPr/>
            <p:nvPr/>
          </p:nvCxnSpPr>
          <p:spPr bwMode="auto">
            <a:xfrm>
              <a:off x="335759" y="4103396"/>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id="{CC5D2EE4-BBC7-4D5C-975F-6617C8E69650}"/>
                </a:ext>
              </a:extLst>
            </p:cNvPr>
            <p:cNvCxnSpPr/>
            <p:nvPr/>
          </p:nvCxnSpPr>
          <p:spPr bwMode="auto">
            <a:xfrm>
              <a:off x="335759" y="4193381"/>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id="{D65BA580-9753-4199-834B-494D04798C2A}"/>
                </a:ext>
              </a:extLst>
            </p:cNvPr>
            <p:cNvCxnSpPr/>
            <p:nvPr/>
          </p:nvCxnSpPr>
          <p:spPr bwMode="auto">
            <a:xfrm>
              <a:off x="351237" y="4105275"/>
              <a:ext cx="0" cy="92869"/>
            </a:xfrm>
            <a:prstGeom prst="line">
              <a:avLst/>
            </a:prstGeom>
            <a:grpFill/>
            <a:ln w="9525" cap="flat" cmpd="sng" algn="ctr">
              <a:solidFill>
                <a:schemeClr val="accent3"/>
              </a:solidFill>
              <a:prstDash val="solid"/>
              <a:round/>
              <a:headEnd type="none" w="med" len="med"/>
              <a:tailEnd type="none" w="med" len="med"/>
            </a:ln>
            <a:effectLst/>
          </p:spPr>
        </p:cxnSp>
      </p:grpSp>
      <p:grpSp>
        <p:nvGrpSpPr>
          <p:cNvPr id="158" name="Group 157">
            <a:extLst>
              <a:ext uri="{FF2B5EF4-FFF2-40B4-BE49-F238E27FC236}">
                <a16:creationId xmlns:a16="http://schemas.microsoft.com/office/drawing/2014/main" id="{6CFFB0A4-E165-49B7-9211-0AB3E235114A}"/>
              </a:ext>
            </a:extLst>
          </p:cNvPr>
          <p:cNvGrpSpPr/>
          <p:nvPr/>
        </p:nvGrpSpPr>
        <p:grpSpPr>
          <a:xfrm>
            <a:off x="1521312" y="4924889"/>
            <a:ext cx="42143" cy="114963"/>
            <a:chOff x="335759" y="4103396"/>
            <a:chExt cx="30956" cy="94748"/>
          </a:xfrm>
          <a:solidFill>
            <a:schemeClr val="accent3"/>
          </a:solidFill>
        </p:grpSpPr>
        <p:cxnSp>
          <p:nvCxnSpPr>
            <p:cNvPr id="159" name="Straight Connector 158">
              <a:extLst>
                <a:ext uri="{FF2B5EF4-FFF2-40B4-BE49-F238E27FC236}">
                  <a16:creationId xmlns:a16="http://schemas.microsoft.com/office/drawing/2014/main" id="{1DAE45D1-B140-44CD-9382-71248B0D94E5}"/>
                </a:ext>
              </a:extLst>
            </p:cNvPr>
            <p:cNvCxnSpPr/>
            <p:nvPr/>
          </p:nvCxnSpPr>
          <p:spPr bwMode="auto">
            <a:xfrm>
              <a:off x="335759" y="4103396"/>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160" name="Straight Connector 159">
              <a:extLst>
                <a:ext uri="{FF2B5EF4-FFF2-40B4-BE49-F238E27FC236}">
                  <a16:creationId xmlns:a16="http://schemas.microsoft.com/office/drawing/2014/main" id="{B48FBCE6-4A46-4A98-BC8D-0981705C61AE}"/>
                </a:ext>
              </a:extLst>
            </p:cNvPr>
            <p:cNvCxnSpPr/>
            <p:nvPr/>
          </p:nvCxnSpPr>
          <p:spPr bwMode="auto">
            <a:xfrm>
              <a:off x="335759" y="4193381"/>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161" name="Straight Connector 160">
              <a:extLst>
                <a:ext uri="{FF2B5EF4-FFF2-40B4-BE49-F238E27FC236}">
                  <a16:creationId xmlns:a16="http://schemas.microsoft.com/office/drawing/2014/main" id="{12CA91F7-EE88-468C-A22E-48197A1DD1B1}"/>
                </a:ext>
              </a:extLst>
            </p:cNvPr>
            <p:cNvCxnSpPr/>
            <p:nvPr/>
          </p:nvCxnSpPr>
          <p:spPr bwMode="auto">
            <a:xfrm>
              <a:off x="351237" y="4105275"/>
              <a:ext cx="0" cy="92869"/>
            </a:xfrm>
            <a:prstGeom prst="line">
              <a:avLst/>
            </a:prstGeom>
            <a:grpFill/>
            <a:ln w="9525" cap="flat" cmpd="sng" algn="ctr">
              <a:solidFill>
                <a:schemeClr val="accent3"/>
              </a:solidFill>
              <a:prstDash val="solid"/>
              <a:round/>
              <a:headEnd type="none" w="med" len="med"/>
              <a:tailEnd type="none" w="med" len="med"/>
            </a:ln>
            <a:effectLst/>
          </p:spPr>
        </p:cxnSp>
      </p:grpSp>
      <p:grpSp>
        <p:nvGrpSpPr>
          <p:cNvPr id="162" name="Group 161">
            <a:extLst>
              <a:ext uri="{FF2B5EF4-FFF2-40B4-BE49-F238E27FC236}">
                <a16:creationId xmlns:a16="http://schemas.microsoft.com/office/drawing/2014/main" id="{BA7BC382-7BF4-4B21-9DA2-D6306C772AED}"/>
              </a:ext>
            </a:extLst>
          </p:cNvPr>
          <p:cNvGrpSpPr/>
          <p:nvPr/>
        </p:nvGrpSpPr>
        <p:grpSpPr>
          <a:xfrm>
            <a:off x="1831357" y="4868949"/>
            <a:ext cx="42143" cy="114963"/>
            <a:chOff x="335759" y="4103396"/>
            <a:chExt cx="30956" cy="94748"/>
          </a:xfrm>
          <a:solidFill>
            <a:schemeClr val="accent3"/>
          </a:solidFill>
        </p:grpSpPr>
        <p:cxnSp>
          <p:nvCxnSpPr>
            <p:cNvPr id="163" name="Straight Connector 162">
              <a:extLst>
                <a:ext uri="{FF2B5EF4-FFF2-40B4-BE49-F238E27FC236}">
                  <a16:creationId xmlns:a16="http://schemas.microsoft.com/office/drawing/2014/main" id="{947509DD-2141-4421-8118-C021DE809091}"/>
                </a:ext>
              </a:extLst>
            </p:cNvPr>
            <p:cNvCxnSpPr/>
            <p:nvPr/>
          </p:nvCxnSpPr>
          <p:spPr bwMode="auto">
            <a:xfrm>
              <a:off x="335759" y="4103396"/>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164" name="Straight Connector 163">
              <a:extLst>
                <a:ext uri="{FF2B5EF4-FFF2-40B4-BE49-F238E27FC236}">
                  <a16:creationId xmlns:a16="http://schemas.microsoft.com/office/drawing/2014/main" id="{7B1FB193-0408-453F-99E1-8DE349E5B7ED}"/>
                </a:ext>
              </a:extLst>
            </p:cNvPr>
            <p:cNvCxnSpPr/>
            <p:nvPr/>
          </p:nvCxnSpPr>
          <p:spPr bwMode="auto">
            <a:xfrm>
              <a:off x="335759" y="4193381"/>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165" name="Straight Connector 164">
              <a:extLst>
                <a:ext uri="{FF2B5EF4-FFF2-40B4-BE49-F238E27FC236}">
                  <a16:creationId xmlns:a16="http://schemas.microsoft.com/office/drawing/2014/main" id="{102502E2-DF4B-4B5A-8E87-FC7570EF91F1}"/>
                </a:ext>
              </a:extLst>
            </p:cNvPr>
            <p:cNvCxnSpPr/>
            <p:nvPr/>
          </p:nvCxnSpPr>
          <p:spPr bwMode="auto">
            <a:xfrm>
              <a:off x="351237" y="4105275"/>
              <a:ext cx="0" cy="92869"/>
            </a:xfrm>
            <a:prstGeom prst="line">
              <a:avLst/>
            </a:prstGeom>
            <a:grpFill/>
            <a:ln w="9525" cap="flat" cmpd="sng" algn="ctr">
              <a:solidFill>
                <a:schemeClr val="accent3"/>
              </a:solidFill>
              <a:prstDash val="solid"/>
              <a:round/>
              <a:headEnd type="none" w="med" len="med"/>
              <a:tailEnd type="none" w="med" len="med"/>
            </a:ln>
            <a:effectLst/>
          </p:spPr>
        </p:cxnSp>
      </p:grpSp>
      <p:grpSp>
        <p:nvGrpSpPr>
          <p:cNvPr id="166" name="Group 165">
            <a:extLst>
              <a:ext uri="{FF2B5EF4-FFF2-40B4-BE49-F238E27FC236}">
                <a16:creationId xmlns:a16="http://schemas.microsoft.com/office/drawing/2014/main" id="{9A61A4C1-EA1C-4029-B58F-0C6B07D82539}"/>
              </a:ext>
            </a:extLst>
          </p:cNvPr>
          <p:cNvGrpSpPr/>
          <p:nvPr/>
        </p:nvGrpSpPr>
        <p:grpSpPr>
          <a:xfrm>
            <a:off x="2132620" y="4896768"/>
            <a:ext cx="42143" cy="88434"/>
            <a:chOff x="335759" y="4103396"/>
            <a:chExt cx="30956" cy="94748"/>
          </a:xfrm>
          <a:solidFill>
            <a:schemeClr val="accent3"/>
          </a:solidFill>
        </p:grpSpPr>
        <p:cxnSp>
          <p:nvCxnSpPr>
            <p:cNvPr id="167" name="Straight Connector 166">
              <a:extLst>
                <a:ext uri="{FF2B5EF4-FFF2-40B4-BE49-F238E27FC236}">
                  <a16:creationId xmlns:a16="http://schemas.microsoft.com/office/drawing/2014/main" id="{C1D78C31-D667-4DA7-95D5-4E729D0DC535}"/>
                </a:ext>
              </a:extLst>
            </p:cNvPr>
            <p:cNvCxnSpPr/>
            <p:nvPr/>
          </p:nvCxnSpPr>
          <p:spPr bwMode="auto">
            <a:xfrm>
              <a:off x="335759" y="4103396"/>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168" name="Straight Connector 167">
              <a:extLst>
                <a:ext uri="{FF2B5EF4-FFF2-40B4-BE49-F238E27FC236}">
                  <a16:creationId xmlns:a16="http://schemas.microsoft.com/office/drawing/2014/main" id="{F1F06BB0-5C44-4FA3-9D51-DB286816930C}"/>
                </a:ext>
              </a:extLst>
            </p:cNvPr>
            <p:cNvCxnSpPr/>
            <p:nvPr/>
          </p:nvCxnSpPr>
          <p:spPr bwMode="auto">
            <a:xfrm>
              <a:off x="335759" y="4193381"/>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169" name="Straight Connector 168">
              <a:extLst>
                <a:ext uri="{FF2B5EF4-FFF2-40B4-BE49-F238E27FC236}">
                  <a16:creationId xmlns:a16="http://schemas.microsoft.com/office/drawing/2014/main" id="{31BD2D15-DA93-44F8-BE90-F5DB0CFA10CF}"/>
                </a:ext>
              </a:extLst>
            </p:cNvPr>
            <p:cNvCxnSpPr/>
            <p:nvPr/>
          </p:nvCxnSpPr>
          <p:spPr bwMode="auto">
            <a:xfrm>
              <a:off x="351237" y="4105275"/>
              <a:ext cx="0" cy="92869"/>
            </a:xfrm>
            <a:prstGeom prst="line">
              <a:avLst/>
            </a:prstGeom>
            <a:grpFill/>
            <a:ln w="9525" cap="flat" cmpd="sng" algn="ctr">
              <a:solidFill>
                <a:schemeClr val="accent3"/>
              </a:solidFill>
              <a:prstDash val="solid"/>
              <a:round/>
              <a:headEnd type="none" w="med" len="med"/>
              <a:tailEnd type="none" w="med" len="med"/>
            </a:ln>
            <a:effectLst/>
          </p:spPr>
        </p:cxnSp>
      </p:grpSp>
      <p:sp>
        <p:nvSpPr>
          <p:cNvPr id="170" name="TextBox 169">
            <a:extLst>
              <a:ext uri="{FF2B5EF4-FFF2-40B4-BE49-F238E27FC236}">
                <a16:creationId xmlns:a16="http://schemas.microsoft.com/office/drawing/2014/main" id="{1A012E19-FE71-4FB6-8E63-BB42CD2382EF}"/>
              </a:ext>
            </a:extLst>
          </p:cNvPr>
          <p:cNvSpPr txBox="1"/>
          <p:nvPr/>
        </p:nvSpPr>
        <p:spPr>
          <a:xfrm>
            <a:off x="4075113" y="2698750"/>
            <a:ext cx="587375" cy="263525"/>
          </a:xfrm>
          <a:prstGeom prst="rect">
            <a:avLst/>
          </a:prstGeom>
          <a:noFill/>
        </p:spPr>
        <p:txBody>
          <a:bodyPr wrap="none">
            <a:spAutoFit/>
          </a:bodyPr>
          <a:lstStyle/>
          <a:p>
            <a:pPr eaLnBrk="1" hangingPunct="1">
              <a:defRPr/>
            </a:pPr>
            <a:r>
              <a:rPr sz="1108" b="1" dirty="0"/>
              <a:t>21</a:t>
            </a:r>
            <a:r>
              <a:rPr lang="de-DE" sz="1108" b="1" dirty="0"/>
              <a:t>,</a:t>
            </a:r>
            <a:r>
              <a:rPr sz="1108" b="1" dirty="0"/>
              <a:t>7%</a:t>
            </a:r>
            <a:endParaRPr sz="1108" b="1" baseline="30000" dirty="0"/>
          </a:p>
        </p:txBody>
      </p:sp>
      <p:sp>
        <p:nvSpPr>
          <p:cNvPr id="171" name="Isosceles Triangle 170">
            <a:extLst>
              <a:ext uri="{FF2B5EF4-FFF2-40B4-BE49-F238E27FC236}">
                <a16:creationId xmlns:a16="http://schemas.microsoft.com/office/drawing/2014/main" id="{A15737DB-F3E3-4B1A-A5E5-FE821D1A86A7}"/>
              </a:ext>
            </a:extLst>
          </p:cNvPr>
          <p:cNvSpPr/>
          <p:nvPr/>
        </p:nvSpPr>
        <p:spPr bwMode="auto">
          <a:xfrm>
            <a:off x="1203325" y="4941888"/>
            <a:ext cx="65088" cy="69850"/>
          </a:xfrm>
          <a:prstGeom prst="triangle">
            <a:avLst/>
          </a:prstGeom>
          <a:solidFill>
            <a:schemeClr val="accent3"/>
          </a:solidFill>
          <a:ln w="9525" cap="flat" cmpd="sng" algn="ctr">
            <a:solidFill>
              <a:schemeClr val="accent3"/>
            </a:solidFill>
            <a:prstDash val="solid"/>
            <a:round/>
            <a:headEnd type="none" w="med" len="med"/>
            <a:tailEnd type="none" w="med" len="med"/>
          </a:ln>
          <a:effectLst/>
        </p:spPr>
        <p:txBody>
          <a:bodyPr lIns="8441" tIns="8441" rIns="8441" bIns="8441"/>
          <a:lstStyle/>
          <a:p>
            <a:pPr defTabSz="874857" eaLnBrk="1" hangingPunct="1">
              <a:defRPr/>
            </a:pPr>
            <a:endParaRPr sz="738" b="1" dirty="0"/>
          </a:p>
        </p:txBody>
      </p:sp>
      <p:sp>
        <p:nvSpPr>
          <p:cNvPr id="172" name="Oval 171">
            <a:extLst>
              <a:ext uri="{FF2B5EF4-FFF2-40B4-BE49-F238E27FC236}">
                <a16:creationId xmlns:a16="http://schemas.microsoft.com/office/drawing/2014/main" id="{901065B9-7120-403B-8B5B-AAEDA5A6887C}"/>
              </a:ext>
            </a:extLst>
          </p:cNvPr>
          <p:cNvSpPr/>
          <p:nvPr/>
        </p:nvSpPr>
        <p:spPr bwMode="auto">
          <a:xfrm>
            <a:off x="1201738" y="4945063"/>
            <a:ext cx="65087" cy="68262"/>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lIns="8441" tIns="8441" rIns="8441" bIns="8441"/>
          <a:lstStyle/>
          <a:p>
            <a:pPr defTabSz="874857" eaLnBrk="1" hangingPunct="1">
              <a:defRPr/>
            </a:pPr>
            <a:endParaRPr sz="738" b="1" dirty="0"/>
          </a:p>
        </p:txBody>
      </p:sp>
      <p:sp>
        <p:nvSpPr>
          <p:cNvPr id="173" name="Freeform 4">
            <a:extLst>
              <a:ext uri="{FF2B5EF4-FFF2-40B4-BE49-F238E27FC236}">
                <a16:creationId xmlns:a16="http://schemas.microsoft.com/office/drawing/2014/main" id="{E982451C-CFD1-40F5-B07B-94DA1CC34FD9}"/>
              </a:ext>
            </a:extLst>
          </p:cNvPr>
          <p:cNvSpPr/>
          <p:nvPr/>
        </p:nvSpPr>
        <p:spPr bwMode="auto">
          <a:xfrm>
            <a:off x="1227138" y="2630488"/>
            <a:ext cx="3054350" cy="2351087"/>
          </a:xfrm>
          <a:custGeom>
            <a:avLst/>
            <a:gdLst>
              <a:gd name="connsiteX0" fmla="*/ 0 w 3313568"/>
              <a:gd name="connsiteY0" fmla="*/ 2430856 h 2430856"/>
              <a:gd name="connsiteX1" fmla="*/ 40740 w 3313568"/>
              <a:gd name="connsiteY1" fmla="*/ 2295054 h 2430856"/>
              <a:gd name="connsiteX2" fmla="*/ 190123 w 3313568"/>
              <a:gd name="connsiteY2" fmla="*/ 1987236 h 2430856"/>
              <a:gd name="connsiteX3" fmla="*/ 353085 w 3313568"/>
              <a:gd name="connsiteY3" fmla="*/ 1819747 h 2430856"/>
              <a:gd name="connsiteX4" fmla="*/ 674483 w 3313568"/>
              <a:gd name="connsiteY4" fmla="*/ 1530036 h 2430856"/>
              <a:gd name="connsiteX5" fmla="*/ 1004935 w 3313568"/>
              <a:gd name="connsiteY5" fmla="*/ 1299173 h 2430856"/>
              <a:gd name="connsiteX6" fmla="*/ 1348966 w 3313568"/>
              <a:gd name="connsiteY6" fmla="*/ 1086416 h 2430856"/>
              <a:gd name="connsiteX7" fmla="*/ 1670364 w 3313568"/>
              <a:gd name="connsiteY7" fmla="*/ 891767 h 2430856"/>
              <a:gd name="connsiteX8" fmla="*/ 2000816 w 3313568"/>
              <a:gd name="connsiteY8" fmla="*/ 733331 h 2430856"/>
              <a:gd name="connsiteX9" fmla="*/ 2657192 w 3313568"/>
              <a:gd name="connsiteY9" fmla="*/ 371192 h 2430856"/>
              <a:gd name="connsiteX10" fmla="*/ 3313568 w 3313568"/>
              <a:gd name="connsiteY10" fmla="*/ 0 h 243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13568" h="2430856">
                <a:moveTo>
                  <a:pt x="0" y="2430856"/>
                </a:moveTo>
                <a:lnTo>
                  <a:pt x="40740" y="2295054"/>
                </a:lnTo>
                <a:lnTo>
                  <a:pt x="190123" y="1987236"/>
                </a:lnTo>
                <a:lnTo>
                  <a:pt x="353085" y="1819747"/>
                </a:lnTo>
                <a:lnTo>
                  <a:pt x="674483" y="1530036"/>
                </a:lnTo>
                <a:lnTo>
                  <a:pt x="1004935" y="1299173"/>
                </a:lnTo>
                <a:lnTo>
                  <a:pt x="1348966" y="1086416"/>
                </a:lnTo>
                <a:lnTo>
                  <a:pt x="1670364" y="891767"/>
                </a:lnTo>
                <a:lnTo>
                  <a:pt x="2000816" y="733331"/>
                </a:lnTo>
                <a:lnTo>
                  <a:pt x="2657192" y="371192"/>
                </a:lnTo>
                <a:lnTo>
                  <a:pt x="3313568" y="0"/>
                </a:lnTo>
              </a:path>
            </a:pathLst>
          </a:custGeom>
          <a:noFill/>
          <a:ln w="25400" cap="flat" cmpd="sng" algn="ctr">
            <a:solidFill>
              <a:schemeClr val="tx1"/>
            </a:solidFill>
            <a:prstDash val="solid"/>
            <a:round/>
            <a:headEnd type="none" w="med" len="med"/>
            <a:tailEnd type="none" w="med" len="med"/>
          </a:ln>
          <a:effectLst/>
        </p:spPr>
        <p:txBody>
          <a:bodyPr anchor="ctr"/>
          <a:lstStyle/>
          <a:p>
            <a:pPr algn="ctr" eaLnBrk="1" hangingPunct="1">
              <a:defRPr/>
            </a:pPr>
            <a:endParaRPr sz="1662" dirty="0"/>
          </a:p>
        </p:txBody>
      </p:sp>
      <p:sp>
        <p:nvSpPr>
          <p:cNvPr id="174" name="Freeform 5">
            <a:extLst>
              <a:ext uri="{FF2B5EF4-FFF2-40B4-BE49-F238E27FC236}">
                <a16:creationId xmlns:a16="http://schemas.microsoft.com/office/drawing/2014/main" id="{76B3F99A-A69C-494A-A91D-B40672EB62BB}"/>
              </a:ext>
            </a:extLst>
          </p:cNvPr>
          <p:cNvSpPr/>
          <p:nvPr/>
        </p:nvSpPr>
        <p:spPr bwMode="auto">
          <a:xfrm>
            <a:off x="1277938" y="4924425"/>
            <a:ext cx="879475" cy="52388"/>
          </a:xfrm>
          <a:custGeom>
            <a:avLst/>
            <a:gdLst>
              <a:gd name="connsiteX0" fmla="*/ 0 w 955140"/>
              <a:gd name="connsiteY0" fmla="*/ 54321 h 54321"/>
              <a:gd name="connsiteX1" fmla="*/ 135802 w 955140"/>
              <a:gd name="connsiteY1" fmla="*/ 36214 h 54321"/>
              <a:gd name="connsiteX2" fmla="*/ 298764 w 955140"/>
              <a:gd name="connsiteY2" fmla="*/ 54321 h 54321"/>
              <a:gd name="connsiteX3" fmla="*/ 633742 w 955140"/>
              <a:gd name="connsiteY3" fmla="*/ 0 h 54321"/>
              <a:gd name="connsiteX4" fmla="*/ 955140 w 955140"/>
              <a:gd name="connsiteY4" fmla="*/ 13580 h 54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140" h="54321">
                <a:moveTo>
                  <a:pt x="0" y="54321"/>
                </a:moveTo>
                <a:lnTo>
                  <a:pt x="135802" y="36214"/>
                </a:lnTo>
                <a:lnTo>
                  <a:pt x="298764" y="54321"/>
                </a:lnTo>
                <a:lnTo>
                  <a:pt x="633742" y="0"/>
                </a:lnTo>
                <a:lnTo>
                  <a:pt x="955140" y="13580"/>
                </a:lnTo>
              </a:path>
            </a:pathLst>
          </a:custGeom>
          <a:noFill/>
          <a:ln w="25400" cap="flat" cmpd="sng" algn="ctr">
            <a:solidFill>
              <a:schemeClr val="accent3"/>
            </a:solidFill>
            <a:prstDash val="solid"/>
            <a:round/>
            <a:headEnd type="none" w="med" len="med"/>
            <a:tailEnd type="none" w="med" len="med"/>
          </a:ln>
          <a:effectLst/>
        </p:spPr>
        <p:txBody>
          <a:bodyPr anchor="ctr"/>
          <a:lstStyle/>
          <a:p>
            <a:pPr algn="ctr" eaLnBrk="1" hangingPunct="1">
              <a:defRPr/>
            </a:pPr>
            <a:endParaRPr sz="1662" dirty="0"/>
          </a:p>
        </p:txBody>
      </p:sp>
      <p:sp>
        <p:nvSpPr>
          <p:cNvPr id="175" name="Freeform 7">
            <a:extLst>
              <a:ext uri="{FF2B5EF4-FFF2-40B4-BE49-F238E27FC236}">
                <a16:creationId xmlns:a16="http://schemas.microsoft.com/office/drawing/2014/main" id="{38252CE2-8743-40EE-90BB-CFE9C0C4E7F0}"/>
              </a:ext>
            </a:extLst>
          </p:cNvPr>
          <p:cNvSpPr/>
          <p:nvPr/>
        </p:nvSpPr>
        <p:spPr bwMode="auto">
          <a:xfrm>
            <a:off x="2166938" y="3116263"/>
            <a:ext cx="2114550" cy="1808162"/>
          </a:xfrm>
          <a:custGeom>
            <a:avLst/>
            <a:gdLst>
              <a:gd name="connsiteX0" fmla="*/ 0 w 2295053"/>
              <a:gd name="connsiteY0" fmla="*/ 1869540 h 1869540"/>
              <a:gd name="connsiteX1" fmla="*/ 316871 w 2295053"/>
              <a:gd name="connsiteY1" fmla="*/ 1276538 h 1869540"/>
              <a:gd name="connsiteX2" fmla="*/ 638269 w 2295053"/>
              <a:gd name="connsiteY2" fmla="*/ 986827 h 1869540"/>
              <a:gd name="connsiteX3" fmla="*/ 977774 w 2295053"/>
              <a:gd name="connsiteY3" fmla="*/ 801231 h 1869540"/>
              <a:gd name="connsiteX4" fmla="*/ 1638677 w 2295053"/>
              <a:gd name="connsiteY4" fmla="*/ 384772 h 1869540"/>
              <a:gd name="connsiteX5" fmla="*/ 2295053 w 2295053"/>
              <a:gd name="connsiteY5" fmla="*/ 0 h 1869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5053" h="1869540">
                <a:moveTo>
                  <a:pt x="0" y="1869540"/>
                </a:moveTo>
                <a:lnTo>
                  <a:pt x="316871" y="1276538"/>
                </a:lnTo>
                <a:lnTo>
                  <a:pt x="638269" y="986827"/>
                </a:lnTo>
                <a:lnTo>
                  <a:pt x="977774" y="801231"/>
                </a:lnTo>
                <a:lnTo>
                  <a:pt x="1638677" y="384772"/>
                </a:lnTo>
                <a:lnTo>
                  <a:pt x="2295053" y="0"/>
                </a:lnTo>
              </a:path>
            </a:pathLst>
          </a:custGeom>
          <a:noFill/>
          <a:ln w="25400" cap="flat" cmpd="sng" algn="ctr">
            <a:solidFill>
              <a:schemeClr val="accent2"/>
            </a:solidFill>
            <a:prstDash val="sysDot"/>
            <a:round/>
            <a:headEnd type="none" w="med" len="med"/>
            <a:tailEnd type="none" w="med" len="med"/>
          </a:ln>
          <a:effectLst/>
        </p:spPr>
        <p:txBody>
          <a:bodyPr anchor="ctr"/>
          <a:lstStyle/>
          <a:p>
            <a:pPr algn="ctr" eaLnBrk="1" hangingPunct="1">
              <a:defRPr/>
            </a:pPr>
            <a:endParaRPr sz="1662" dirty="0"/>
          </a:p>
        </p:txBody>
      </p:sp>
      <p:grpSp>
        <p:nvGrpSpPr>
          <p:cNvPr id="71772" name="Group 175">
            <a:extLst>
              <a:ext uri="{FF2B5EF4-FFF2-40B4-BE49-F238E27FC236}">
                <a16:creationId xmlns:a16="http://schemas.microsoft.com/office/drawing/2014/main" id="{8579CA40-BBA6-49E9-AE45-FC5A16900EE0}"/>
              </a:ext>
            </a:extLst>
          </p:cNvPr>
          <p:cNvGrpSpPr>
            <a:grpSpLocks/>
          </p:cNvGrpSpPr>
          <p:nvPr/>
        </p:nvGrpSpPr>
        <p:grpSpPr bwMode="auto">
          <a:xfrm>
            <a:off x="4803775" y="2309813"/>
            <a:ext cx="3863975" cy="3328987"/>
            <a:chOff x="4884023" y="2422295"/>
            <a:chExt cx="4185923" cy="3382698"/>
          </a:xfrm>
        </p:grpSpPr>
        <p:sp>
          <p:nvSpPr>
            <p:cNvPr id="177" name="Rectangle 4471">
              <a:extLst>
                <a:ext uri="{FF2B5EF4-FFF2-40B4-BE49-F238E27FC236}">
                  <a16:creationId xmlns:a16="http://schemas.microsoft.com/office/drawing/2014/main" id="{C2CB9749-DBC3-4334-A1D2-FA492397D836}"/>
                </a:ext>
              </a:extLst>
            </p:cNvPr>
            <p:cNvSpPr>
              <a:spLocks noChangeArrowheads="1"/>
            </p:cNvSpPr>
            <p:nvPr/>
          </p:nvSpPr>
          <p:spPr bwMode="auto">
            <a:xfrm>
              <a:off x="6779211" y="5603354"/>
              <a:ext cx="476377" cy="201639"/>
            </a:xfrm>
            <a:prstGeom prst="rect">
              <a:avLst/>
            </a:prstGeom>
            <a:noFill/>
            <a:ln w="9525">
              <a:noFill/>
              <a:miter lim="800000"/>
              <a:headEnd/>
              <a:tailEnd/>
            </a:ln>
          </p:spPr>
          <p:txBody>
            <a:bodyPr wrap="none" lIns="0" tIns="0" rIns="0" bIns="0">
              <a:spAutoFit/>
            </a:bodyPr>
            <a:lstStyle/>
            <a:p>
              <a:pPr eaLnBrk="1" hangingPunct="1">
                <a:defRPr/>
              </a:pPr>
              <a:r>
                <a:rPr lang="de-DE" sz="1292" b="1" dirty="0"/>
                <a:t>Jahre</a:t>
              </a:r>
              <a:endParaRPr sz="1292" b="1" dirty="0"/>
            </a:p>
          </p:txBody>
        </p:sp>
        <p:sp>
          <p:nvSpPr>
            <p:cNvPr id="178" name="Line 149">
              <a:extLst>
                <a:ext uri="{FF2B5EF4-FFF2-40B4-BE49-F238E27FC236}">
                  <a16:creationId xmlns:a16="http://schemas.microsoft.com/office/drawing/2014/main" id="{7937329B-5DC5-42BC-B725-4512A1D449AF}"/>
                </a:ext>
              </a:extLst>
            </p:cNvPr>
            <p:cNvSpPr>
              <a:spLocks noChangeShapeType="1"/>
            </p:cNvSpPr>
            <p:nvPr/>
          </p:nvSpPr>
          <p:spPr bwMode="auto">
            <a:xfrm flipH="1">
              <a:off x="5111033" y="5345256"/>
              <a:ext cx="65351" cy="0"/>
            </a:xfrm>
            <a:prstGeom prst="line">
              <a:avLst/>
            </a:prstGeom>
            <a:noFill/>
            <a:ln w="12700">
              <a:solidFill>
                <a:schemeClr val="tx1"/>
              </a:solidFill>
              <a:prstDash val="solid"/>
              <a:round/>
              <a:headEnd/>
              <a:tailEnd/>
            </a:ln>
          </p:spPr>
          <p:txBody>
            <a:bodyPr lIns="84406" tIns="42203" rIns="84406" bIns="42203"/>
            <a:lstStyle/>
            <a:p>
              <a:pPr algn="ctr" eaLnBrk="1" hangingPunct="1">
                <a:defRPr/>
              </a:pPr>
              <a:endParaRPr sz="1108" dirty="0">
                <a:ea typeface="ＭＳ Ｐゴシック" pitchFamily="34" charset="-128"/>
              </a:endParaRPr>
            </a:p>
          </p:txBody>
        </p:sp>
        <p:sp>
          <p:nvSpPr>
            <p:cNvPr id="179" name="Line 151">
              <a:extLst>
                <a:ext uri="{FF2B5EF4-FFF2-40B4-BE49-F238E27FC236}">
                  <a16:creationId xmlns:a16="http://schemas.microsoft.com/office/drawing/2014/main" id="{CA9EB054-D14D-4CE7-8415-C855F9E8F9E5}"/>
                </a:ext>
              </a:extLst>
            </p:cNvPr>
            <p:cNvSpPr>
              <a:spLocks noChangeShapeType="1"/>
            </p:cNvSpPr>
            <p:nvPr/>
          </p:nvSpPr>
          <p:spPr bwMode="auto">
            <a:xfrm flipH="1">
              <a:off x="5111033" y="4398358"/>
              <a:ext cx="65351" cy="0"/>
            </a:xfrm>
            <a:prstGeom prst="line">
              <a:avLst/>
            </a:prstGeom>
            <a:noFill/>
            <a:ln w="12700">
              <a:solidFill>
                <a:schemeClr val="tx1"/>
              </a:solidFill>
              <a:prstDash val="solid"/>
              <a:round/>
              <a:headEnd/>
              <a:tailEnd/>
            </a:ln>
          </p:spPr>
          <p:txBody>
            <a:bodyPr lIns="84406" tIns="42203" rIns="84406" bIns="42203"/>
            <a:lstStyle/>
            <a:p>
              <a:pPr algn="ctr" eaLnBrk="1" hangingPunct="1">
                <a:defRPr/>
              </a:pPr>
              <a:endParaRPr sz="1108" dirty="0">
                <a:ea typeface="ＭＳ Ｐゴシック" pitchFamily="34" charset="-128"/>
              </a:endParaRPr>
            </a:p>
          </p:txBody>
        </p:sp>
        <p:sp>
          <p:nvSpPr>
            <p:cNvPr id="180" name="Line 152">
              <a:extLst>
                <a:ext uri="{FF2B5EF4-FFF2-40B4-BE49-F238E27FC236}">
                  <a16:creationId xmlns:a16="http://schemas.microsoft.com/office/drawing/2014/main" id="{E9D7D993-E1CC-40C3-AEF8-C00D9667C89E}"/>
                </a:ext>
              </a:extLst>
            </p:cNvPr>
            <p:cNvSpPr>
              <a:spLocks noChangeShapeType="1"/>
            </p:cNvSpPr>
            <p:nvPr/>
          </p:nvSpPr>
          <p:spPr bwMode="auto">
            <a:xfrm flipH="1">
              <a:off x="5111033" y="3937008"/>
              <a:ext cx="65351" cy="0"/>
            </a:xfrm>
            <a:prstGeom prst="line">
              <a:avLst/>
            </a:prstGeom>
            <a:noFill/>
            <a:ln w="12700">
              <a:solidFill>
                <a:schemeClr val="tx1"/>
              </a:solidFill>
              <a:prstDash val="solid"/>
              <a:round/>
              <a:headEnd/>
              <a:tailEnd/>
            </a:ln>
          </p:spPr>
          <p:txBody>
            <a:bodyPr lIns="84406" tIns="42203" rIns="84406" bIns="42203"/>
            <a:lstStyle/>
            <a:p>
              <a:pPr algn="ctr" eaLnBrk="1" hangingPunct="1">
                <a:defRPr/>
              </a:pPr>
              <a:endParaRPr sz="1108" dirty="0">
                <a:ea typeface="ＭＳ Ｐゴシック" pitchFamily="34" charset="-128"/>
              </a:endParaRPr>
            </a:p>
          </p:txBody>
        </p:sp>
        <p:sp>
          <p:nvSpPr>
            <p:cNvPr id="181" name="Line 153">
              <a:extLst>
                <a:ext uri="{FF2B5EF4-FFF2-40B4-BE49-F238E27FC236}">
                  <a16:creationId xmlns:a16="http://schemas.microsoft.com/office/drawing/2014/main" id="{6782A686-0879-4770-912B-397BAD5E7C01}"/>
                </a:ext>
              </a:extLst>
            </p:cNvPr>
            <p:cNvSpPr>
              <a:spLocks noChangeShapeType="1"/>
            </p:cNvSpPr>
            <p:nvPr/>
          </p:nvSpPr>
          <p:spPr bwMode="auto">
            <a:xfrm flipH="1">
              <a:off x="5111033" y="3451461"/>
              <a:ext cx="65351" cy="0"/>
            </a:xfrm>
            <a:prstGeom prst="line">
              <a:avLst/>
            </a:prstGeom>
            <a:noFill/>
            <a:ln w="12700">
              <a:solidFill>
                <a:schemeClr val="tx1"/>
              </a:solidFill>
              <a:prstDash val="solid"/>
              <a:round/>
              <a:headEnd/>
              <a:tailEnd/>
            </a:ln>
          </p:spPr>
          <p:txBody>
            <a:bodyPr lIns="84406" tIns="42203" rIns="84406" bIns="42203"/>
            <a:lstStyle/>
            <a:p>
              <a:pPr algn="ctr" eaLnBrk="1" hangingPunct="1">
                <a:defRPr/>
              </a:pPr>
              <a:endParaRPr sz="1108" dirty="0">
                <a:ea typeface="ＭＳ Ｐゴシック" pitchFamily="34" charset="-128"/>
              </a:endParaRPr>
            </a:p>
          </p:txBody>
        </p:sp>
        <p:sp>
          <p:nvSpPr>
            <p:cNvPr id="182" name="Line 154">
              <a:extLst>
                <a:ext uri="{FF2B5EF4-FFF2-40B4-BE49-F238E27FC236}">
                  <a16:creationId xmlns:a16="http://schemas.microsoft.com/office/drawing/2014/main" id="{38F82E3B-EA30-4206-A7F7-EF0B6F9BDF72}"/>
                </a:ext>
              </a:extLst>
            </p:cNvPr>
            <p:cNvSpPr>
              <a:spLocks noChangeShapeType="1"/>
            </p:cNvSpPr>
            <p:nvPr/>
          </p:nvSpPr>
          <p:spPr bwMode="auto">
            <a:xfrm flipH="1">
              <a:off x="5111033" y="2988497"/>
              <a:ext cx="65351" cy="0"/>
            </a:xfrm>
            <a:prstGeom prst="line">
              <a:avLst/>
            </a:prstGeom>
            <a:noFill/>
            <a:ln w="12700">
              <a:solidFill>
                <a:schemeClr val="tx1"/>
              </a:solidFill>
              <a:prstDash val="solid"/>
              <a:round/>
              <a:headEnd/>
              <a:tailEnd/>
            </a:ln>
          </p:spPr>
          <p:txBody>
            <a:bodyPr lIns="84406" tIns="42203" rIns="84406" bIns="42203"/>
            <a:lstStyle/>
            <a:p>
              <a:pPr algn="ctr" eaLnBrk="1" hangingPunct="1">
                <a:defRPr/>
              </a:pPr>
              <a:endParaRPr sz="1108" dirty="0">
                <a:ea typeface="ＭＳ Ｐゴシック" pitchFamily="34" charset="-128"/>
              </a:endParaRPr>
            </a:p>
          </p:txBody>
        </p:sp>
        <p:sp>
          <p:nvSpPr>
            <p:cNvPr id="183" name="Line 155">
              <a:extLst>
                <a:ext uri="{FF2B5EF4-FFF2-40B4-BE49-F238E27FC236}">
                  <a16:creationId xmlns:a16="http://schemas.microsoft.com/office/drawing/2014/main" id="{D6544013-556B-402B-89A7-40AC027B90D1}"/>
                </a:ext>
              </a:extLst>
            </p:cNvPr>
            <p:cNvSpPr>
              <a:spLocks noChangeShapeType="1"/>
            </p:cNvSpPr>
            <p:nvPr/>
          </p:nvSpPr>
          <p:spPr bwMode="auto">
            <a:xfrm flipH="1">
              <a:off x="5111033" y="2507789"/>
              <a:ext cx="65351" cy="0"/>
            </a:xfrm>
            <a:prstGeom prst="line">
              <a:avLst/>
            </a:prstGeom>
            <a:noFill/>
            <a:ln w="12700">
              <a:solidFill>
                <a:schemeClr val="tx1"/>
              </a:solidFill>
              <a:prstDash val="solid"/>
              <a:round/>
              <a:headEnd/>
              <a:tailEnd/>
            </a:ln>
          </p:spPr>
          <p:txBody>
            <a:bodyPr lIns="84406" tIns="42203" rIns="84406" bIns="42203"/>
            <a:lstStyle/>
            <a:p>
              <a:pPr algn="ctr" eaLnBrk="1" hangingPunct="1">
                <a:defRPr/>
              </a:pPr>
              <a:endParaRPr sz="1108" dirty="0">
                <a:ea typeface="ＭＳ Ｐゴシック" pitchFamily="34" charset="-128"/>
              </a:endParaRPr>
            </a:p>
          </p:txBody>
        </p:sp>
        <p:sp>
          <p:nvSpPr>
            <p:cNvPr id="184" name="Rectangle 156">
              <a:extLst>
                <a:ext uri="{FF2B5EF4-FFF2-40B4-BE49-F238E27FC236}">
                  <a16:creationId xmlns:a16="http://schemas.microsoft.com/office/drawing/2014/main" id="{24A830D5-3CA7-4849-B805-14A6B128817E}"/>
                </a:ext>
              </a:extLst>
            </p:cNvPr>
            <p:cNvSpPr>
              <a:spLocks noChangeArrowheads="1"/>
            </p:cNvSpPr>
            <p:nvPr/>
          </p:nvSpPr>
          <p:spPr bwMode="auto">
            <a:xfrm>
              <a:off x="4884023" y="5256534"/>
              <a:ext cx="170258" cy="172604"/>
            </a:xfrm>
            <a:prstGeom prst="rect">
              <a:avLst/>
            </a:prstGeom>
            <a:noFill/>
            <a:ln w="9525">
              <a:noFill/>
              <a:miter lim="800000"/>
              <a:headEnd/>
              <a:tailEnd/>
            </a:ln>
          </p:spPr>
          <p:txBody>
            <a:bodyPr wrap="none" lIns="0" tIns="0" rIns="0" bIns="0">
              <a:spAutoFit/>
            </a:bodyPr>
            <a:lstStyle/>
            <a:p>
              <a:pPr eaLnBrk="1" hangingPunct="1">
                <a:defRPr/>
              </a:pPr>
              <a:r>
                <a:rPr sz="1108" dirty="0">
                  <a:ea typeface="ＭＳ Ｐゴシック" pitchFamily="34" charset="-128"/>
                </a:rPr>
                <a:t>–2</a:t>
              </a:r>
            </a:p>
          </p:txBody>
        </p:sp>
        <p:sp>
          <p:nvSpPr>
            <p:cNvPr id="185" name="Rectangle 157">
              <a:extLst>
                <a:ext uri="{FF2B5EF4-FFF2-40B4-BE49-F238E27FC236}">
                  <a16:creationId xmlns:a16="http://schemas.microsoft.com/office/drawing/2014/main" id="{F9C48B21-7D63-4E37-8A15-6C191BC0A382}"/>
                </a:ext>
              </a:extLst>
            </p:cNvPr>
            <p:cNvSpPr>
              <a:spLocks noChangeArrowheads="1"/>
            </p:cNvSpPr>
            <p:nvPr/>
          </p:nvSpPr>
          <p:spPr bwMode="auto">
            <a:xfrm>
              <a:off x="4933897" y="4780667"/>
              <a:ext cx="127263" cy="172603"/>
            </a:xfrm>
            <a:prstGeom prst="rect">
              <a:avLst/>
            </a:prstGeom>
            <a:noFill/>
            <a:ln w="9525">
              <a:noFill/>
              <a:miter lim="800000"/>
              <a:headEnd/>
              <a:tailEnd/>
            </a:ln>
          </p:spPr>
          <p:txBody>
            <a:bodyPr wrap="none" lIns="0" tIns="0" rIns="0" bIns="0">
              <a:spAutoFit/>
            </a:bodyPr>
            <a:lstStyle/>
            <a:p>
              <a:pPr eaLnBrk="1" hangingPunct="1">
                <a:defRPr/>
              </a:pPr>
              <a:r>
                <a:rPr sz="1108" dirty="0">
                  <a:ea typeface="ＭＳ Ｐゴシック" pitchFamily="34" charset="-128"/>
                </a:rPr>
                <a:t> 0</a:t>
              </a:r>
            </a:p>
          </p:txBody>
        </p:sp>
        <p:sp>
          <p:nvSpPr>
            <p:cNvPr id="186" name="Rectangle 158">
              <a:extLst>
                <a:ext uri="{FF2B5EF4-FFF2-40B4-BE49-F238E27FC236}">
                  <a16:creationId xmlns:a16="http://schemas.microsoft.com/office/drawing/2014/main" id="{EA84BDDA-E8AD-4413-8B6B-3B503C9FBDC8}"/>
                </a:ext>
              </a:extLst>
            </p:cNvPr>
            <p:cNvSpPr>
              <a:spLocks noChangeArrowheads="1"/>
            </p:cNvSpPr>
            <p:nvPr/>
          </p:nvSpPr>
          <p:spPr bwMode="auto">
            <a:xfrm>
              <a:off x="4933897" y="4306411"/>
              <a:ext cx="127263" cy="172603"/>
            </a:xfrm>
            <a:prstGeom prst="rect">
              <a:avLst/>
            </a:prstGeom>
            <a:noFill/>
            <a:ln w="9525">
              <a:noFill/>
              <a:miter lim="800000"/>
              <a:headEnd/>
              <a:tailEnd/>
            </a:ln>
          </p:spPr>
          <p:txBody>
            <a:bodyPr wrap="none" lIns="0" tIns="0" rIns="0" bIns="0">
              <a:spAutoFit/>
            </a:bodyPr>
            <a:lstStyle/>
            <a:p>
              <a:pPr eaLnBrk="1" hangingPunct="1">
                <a:defRPr/>
              </a:pPr>
              <a:r>
                <a:rPr sz="1108" dirty="0">
                  <a:ea typeface="ＭＳ Ｐゴシック" pitchFamily="34" charset="-128"/>
                </a:rPr>
                <a:t> 2</a:t>
              </a:r>
            </a:p>
          </p:txBody>
        </p:sp>
        <p:sp>
          <p:nvSpPr>
            <p:cNvPr id="187" name="Rectangle 159">
              <a:extLst>
                <a:ext uri="{FF2B5EF4-FFF2-40B4-BE49-F238E27FC236}">
                  <a16:creationId xmlns:a16="http://schemas.microsoft.com/office/drawing/2014/main" id="{DD816E63-DECF-44FE-8DFC-40F1CFFC9162}"/>
                </a:ext>
              </a:extLst>
            </p:cNvPr>
            <p:cNvSpPr>
              <a:spLocks noChangeArrowheads="1"/>
            </p:cNvSpPr>
            <p:nvPr/>
          </p:nvSpPr>
          <p:spPr bwMode="auto">
            <a:xfrm>
              <a:off x="4933897" y="3849900"/>
              <a:ext cx="127263" cy="172604"/>
            </a:xfrm>
            <a:prstGeom prst="rect">
              <a:avLst/>
            </a:prstGeom>
            <a:noFill/>
            <a:ln w="9525">
              <a:noFill/>
              <a:miter lim="800000"/>
              <a:headEnd/>
              <a:tailEnd/>
            </a:ln>
          </p:spPr>
          <p:txBody>
            <a:bodyPr wrap="none" lIns="0" tIns="0" rIns="0" bIns="0">
              <a:spAutoFit/>
            </a:bodyPr>
            <a:lstStyle/>
            <a:p>
              <a:pPr eaLnBrk="1" hangingPunct="1">
                <a:defRPr/>
              </a:pPr>
              <a:r>
                <a:rPr sz="1108" dirty="0">
                  <a:ea typeface="ＭＳ Ｐゴシック" pitchFamily="34" charset="-128"/>
                </a:rPr>
                <a:t> 4</a:t>
              </a:r>
            </a:p>
          </p:txBody>
        </p:sp>
        <p:sp>
          <p:nvSpPr>
            <p:cNvPr id="188" name="Rectangle 160">
              <a:extLst>
                <a:ext uri="{FF2B5EF4-FFF2-40B4-BE49-F238E27FC236}">
                  <a16:creationId xmlns:a16="http://schemas.microsoft.com/office/drawing/2014/main" id="{248D466D-3757-4CBE-ADE4-352F70414C63}"/>
                </a:ext>
              </a:extLst>
            </p:cNvPr>
            <p:cNvSpPr>
              <a:spLocks noChangeArrowheads="1"/>
            </p:cNvSpPr>
            <p:nvPr/>
          </p:nvSpPr>
          <p:spPr bwMode="auto">
            <a:xfrm>
              <a:off x="4933897" y="3362740"/>
              <a:ext cx="127263" cy="172604"/>
            </a:xfrm>
            <a:prstGeom prst="rect">
              <a:avLst/>
            </a:prstGeom>
            <a:noFill/>
            <a:ln w="9525">
              <a:noFill/>
              <a:miter lim="800000"/>
              <a:headEnd/>
              <a:tailEnd/>
            </a:ln>
          </p:spPr>
          <p:txBody>
            <a:bodyPr wrap="none" lIns="0" tIns="0" rIns="0" bIns="0">
              <a:spAutoFit/>
            </a:bodyPr>
            <a:lstStyle/>
            <a:p>
              <a:pPr eaLnBrk="1" hangingPunct="1">
                <a:defRPr/>
              </a:pPr>
              <a:r>
                <a:rPr sz="1108" dirty="0">
                  <a:ea typeface="ＭＳ Ｐゴシック" pitchFamily="34" charset="-128"/>
                </a:rPr>
                <a:t> 6</a:t>
              </a:r>
            </a:p>
          </p:txBody>
        </p:sp>
        <p:sp>
          <p:nvSpPr>
            <p:cNvPr id="189" name="Rectangle 161">
              <a:extLst>
                <a:ext uri="{FF2B5EF4-FFF2-40B4-BE49-F238E27FC236}">
                  <a16:creationId xmlns:a16="http://schemas.microsoft.com/office/drawing/2014/main" id="{D8FDA17C-44FE-47DC-9910-CD1B487B5D6C}"/>
                </a:ext>
              </a:extLst>
            </p:cNvPr>
            <p:cNvSpPr>
              <a:spLocks noChangeArrowheads="1"/>
            </p:cNvSpPr>
            <p:nvPr/>
          </p:nvSpPr>
          <p:spPr bwMode="auto">
            <a:xfrm>
              <a:off x="4933897" y="2894937"/>
              <a:ext cx="127263" cy="172604"/>
            </a:xfrm>
            <a:prstGeom prst="rect">
              <a:avLst/>
            </a:prstGeom>
            <a:noFill/>
            <a:ln w="9525">
              <a:noFill/>
              <a:miter lim="800000"/>
              <a:headEnd/>
              <a:tailEnd/>
            </a:ln>
          </p:spPr>
          <p:txBody>
            <a:bodyPr wrap="none" lIns="0" tIns="0" rIns="0" bIns="0">
              <a:spAutoFit/>
            </a:bodyPr>
            <a:lstStyle/>
            <a:p>
              <a:pPr eaLnBrk="1" hangingPunct="1">
                <a:defRPr/>
              </a:pPr>
              <a:r>
                <a:rPr sz="1108" dirty="0">
                  <a:ea typeface="ＭＳ Ｐゴシック" pitchFamily="34" charset="-128"/>
                </a:rPr>
                <a:t> 8</a:t>
              </a:r>
            </a:p>
          </p:txBody>
        </p:sp>
        <p:sp>
          <p:nvSpPr>
            <p:cNvPr id="190" name="Rectangle 162">
              <a:extLst>
                <a:ext uri="{FF2B5EF4-FFF2-40B4-BE49-F238E27FC236}">
                  <a16:creationId xmlns:a16="http://schemas.microsoft.com/office/drawing/2014/main" id="{97E587F7-5F43-4BE1-AF11-B90A974AA11E}"/>
                </a:ext>
              </a:extLst>
            </p:cNvPr>
            <p:cNvSpPr>
              <a:spLocks noChangeArrowheads="1"/>
            </p:cNvSpPr>
            <p:nvPr/>
          </p:nvSpPr>
          <p:spPr bwMode="auto">
            <a:xfrm>
              <a:off x="4884023" y="2422295"/>
              <a:ext cx="170258" cy="172603"/>
            </a:xfrm>
            <a:prstGeom prst="rect">
              <a:avLst/>
            </a:prstGeom>
            <a:noFill/>
            <a:ln w="9525">
              <a:noFill/>
              <a:miter lim="800000"/>
              <a:headEnd/>
              <a:tailEnd/>
            </a:ln>
          </p:spPr>
          <p:txBody>
            <a:bodyPr wrap="none" lIns="0" tIns="0" rIns="0" bIns="0">
              <a:spAutoFit/>
            </a:bodyPr>
            <a:lstStyle/>
            <a:p>
              <a:pPr eaLnBrk="1" hangingPunct="1">
                <a:defRPr/>
              </a:pPr>
              <a:r>
                <a:rPr sz="1108" dirty="0">
                  <a:ea typeface="ＭＳ Ｐゴシック" pitchFamily="34" charset="-128"/>
                </a:rPr>
                <a:t>10</a:t>
              </a:r>
            </a:p>
          </p:txBody>
        </p:sp>
        <p:cxnSp>
          <p:nvCxnSpPr>
            <p:cNvPr id="71843" name="Straight Connector 1024">
              <a:extLst>
                <a:ext uri="{FF2B5EF4-FFF2-40B4-BE49-F238E27FC236}">
                  <a16:creationId xmlns:a16="http://schemas.microsoft.com/office/drawing/2014/main" id="{24121A4C-CF86-484B-9A6E-17D907A421E7}"/>
                </a:ext>
              </a:extLst>
            </p:cNvPr>
            <p:cNvCxnSpPr>
              <a:cxnSpLocks noChangeShapeType="1"/>
            </p:cNvCxnSpPr>
            <p:nvPr/>
          </p:nvCxnSpPr>
          <p:spPr bwMode="auto">
            <a:xfrm flipV="1">
              <a:off x="5177689" y="4868117"/>
              <a:ext cx="3439437" cy="3440"/>
            </a:xfrm>
            <a:prstGeom prst="line">
              <a:avLst/>
            </a:prstGeom>
            <a:noFill/>
            <a:ln w="12700"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192" name="Line 151">
              <a:extLst>
                <a:ext uri="{FF2B5EF4-FFF2-40B4-BE49-F238E27FC236}">
                  <a16:creationId xmlns:a16="http://schemas.microsoft.com/office/drawing/2014/main" id="{E797C90A-B21D-4524-8151-653115CE578A}"/>
                </a:ext>
              </a:extLst>
            </p:cNvPr>
            <p:cNvSpPr>
              <a:spLocks noChangeShapeType="1"/>
            </p:cNvSpPr>
            <p:nvPr/>
          </p:nvSpPr>
          <p:spPr bwMode="auto">
            <a:xfrm flipH="1">
              <a:off x="5111033" y="4871001"/>
              <a:ext cx="65351" cy="0"/>
            </a:xfrm>
            <a:prstGeom prst="line">
              <a:avLst/>
            </a:prstGeom>
            <a:noFill/>
            <a:ln w="12700">
              <a:solidFill>
                <a:schemeClr val="tx1"/>
              </a:solidFill>
              <a:prstDash val="solid"/>
              <a:round/>
              <a:headEnd/>
              <a:tailEnd/>
            </a:ln>
          </p:spPr>
          <p:txBody>
            <a:bodyPr lIns="84406" tIns="42203" rIns="84406" bIns="42203"/>
            <a:lstStyle/>
            <a:p>
              <a:pPr algn="ctr" eaLnBrk="1" hangingPunct="1">
                <a:defRPr/>
              </a:pPr>
              <a:endParaRPr sz="1108" dirty="0">
                <a:ea typeface="ＭＳ Ｐゴシック" pitchFamily="34" charset="-128"/>
              </a:endParaRPr>
            </a:p>
          </p:txBody>
        </p:sp>
        <p:cxnSp>
          <p:nvCxnSpPr>
            <p:cNvPr id="71845" name="Straight Connector 192">
              <a:extLst>
                <a:ext uri="{FF2B5EF4-FFF2-40B4-BE49-F238E27FC236}">
                  <a16:creationId xmlns:a16="http://schemas.microsoft.com/office/drawing/2014/main" id="{D982965D-F0A2-49E7-BF56-967E5C4E3536}"/>
                </a:ext>
              </a:extLst>
            </p:cNvPr>
            <p:cNvCxnSpPr>
              <a:cxnSpLocks/>
            </p:cNvCxnSpPr>
            <p:nvPr/>
          </p:nvCxnSpPr>
          <p:spPr bwMode="auto">
            <a:xfrm flipV="1">
              <a:off x="5172353" y="2506980"/>
              <a:ext cx="0" cy="2843463"/>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1846" name="Straight Connector 193">
              <a:extLst>
                <a:ext uri="{FF2B5EF4-FFF2-40B4-BE49-F238E27FC236}">
                  <a16:creationId xmlns:a16="http://schemas.microsoft.com/office/drawing/2014/main" id="{725A2F9D-B92D-4CB8-B8C0-C42B6F4C90C8}"/>
                </a:ext>
              </a:extLst>
            </p:cNvPr>
            <p:cNvCxnSpPr>
              <a:cxnSpLocks/>
              <a:endCxn id="178" idx="0"/>
            </p:cNvCxnSpPr>
            <p:nvPr/>
          </p:nvCxnSpPr>
          <p:spPr bwMode="auto">
            <a:xfrm flipH="1">
              <a:off x="5177183" y="5343774"/>
              <a:ext cx="3410558" cy="8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195" name="Line 59">
              <a:extLst>
                <a:ext uri="{FF2B5EF4-FFF2-40B4-BE49-F238E27FC236}">
                  <a16:creationId xmlns:a16="http://schemas.microsoft.com/office/drawing/2014/main" id="{8150CD87-37F2-45CD-A6C1-95E7103948BF}"/>
                </a:ext>
              </a:extLst>
            </p:cNvPr>
            <p:cNvSpPr>
              <a:spLocks noChangeShapeType="1"/>
            </p:cNvSpPr>
            <p:nvPr/>
          </p:nvSpPr>
          <p:spPr bwMode="auto">
            <a:xfrm>
              <a:off x="5289889" y="5340416"/>
              <a:ext cx="0" cy="59686"/>
            </a:xfrm>
            <a:prstGeom prst="line">
              <a:avLst/>
            </a:prstGeom>
            <a:noFill/>
            <a:ln w="12700">
              <a:solidFill>
                <a:schemeClr val="tx1"/>
              </a:solidFill>
              <a:prstDash val="solid"/>
              <a:round/>
              <a:headEnd/>
              <a:tailEnd/>
            </a:ln>
          </p:spPr>
          <p:txBody>
            <a:bodyPr lIns="84406" tIns="42203" rIns="84406" bIns="42203"/>
            <a:lstStyle/>
            <a:p>
              <a:pPr algn="ctr" eaLnBrk="1" hangingPunct="1">
                <a:defRPr/>
              </a:pPr>
              <a:endParaRPr sz="1108" dirty="0">
                <a:ea typeface="ＭＳ Ｐゴシック" pitchFamily="34" charset="-128"/>
              </a:endParaRPr>
            </a:p>
          </p:txBody>
        </p:sp>
        <p:sp>
          <p:nvSpPr>
            <p:cNvPr id="196" name="Line 345">
              <a:extLst>
                <a:ext uri="{FF2B5EF4-FFF2-40B4-BE49-F238E27FC236}">
                  <a16:creationId xmlns:a16="http://schemas.microsoft.com/office/drawing/2014/main" id="{8D870059-DCC1-48C0-808A-091D6A31FE96}"/>
                </a:ext>
              </a:extLst>
            </p:cNvPr>
            <p:cNvSpPr>
              <a:spLocks noChangeShapeType="1"/>
            </p:cNvSpPr>
            <p:nvPr/>
          </p:nvSpPr>
          <p:spPr bwMode="auto">
            <a:xfrm>
              <a:off x="5618366" y="5340416"/>
              <a:ext cx="0" cy="59686"/>
            </a:xfrm>
            <a:prstGeom prst="line">
              <a:avLst/>
            </a:prstGeom>
            <a:noFill/>
            <a:ln w="12700">
              <a:solidFill>
                <a:schemeClr val="tx1"/>
              </a:solidFill>
              <a:prstDash val="solid"/>
              <a:round/>
              <a:headEnd/>
              <a:tailEnd/>
            </a:ln>
          </p:spPr>
          <p:txBody>
            <a:bodyPr lIns="84406" tIns="42203" rIns="84406" bIns="42203"/>
            <a:lstStyle/>
            <a:p>
              <a:pPr algn="ctr" eaLnBrk="1" hangingPunct="1">
                <a:defRPr/>
              </a:pPr>
              <a:endParaRPr sz="1108" dirty="0">
                <a:ea typeface="ＭＳ Ｐゴシック" pitchFamily="34" charset="-128"/>
              </a:endParaRPr>
            </a:p>
          </p:txBody>
        </p:sp>
        <p:sp>
          <p:nvSpPr>
            <p:cNvPr id="197" name="Line 346">
              <a:extLst>
                <a:ext uri="{FF2B5EF4-FFF2-40B4-BE49-F238E27FC236}">
                  <a16:creationId xmlns:a16="http://schemas.microsoft.com/office/drawing/2014/main" id="{1F584EE4-870D-4829-8831-F3F46F2EC120}"/>
                </a:ext>
              </a:extLst>
            </p:cNvPr>
            <p:cNvSpPr>
              <a:spLocks noChangeShapeType="1"/>
            </p:cNvSpPr>
            <p:nvPr/>
          </p:nvSpPr>
          <p:spPr bwMode="auto">
            <a:xfrm>
              <a:off x="6607234" y="5340416"/>
              <a:ext cx="0" cy="59686"/>
            </a:xfrm>
            <a:prstGeom prst="line">
              <a:avLst/>
            </a:prstGeom>
            <a:noFill/>
            <a:ln w="12700">
              <a:solidFill>
                <a:schemeClr val="tx1"/>
              </a:solidFill>
              <a:prstDash val="solid"/>
              <a:round/>
              <a:headEnd/>
              <a:tailEnd/>
            </a:ln>
          </p:spPr>
          <p:txBody>
            <a:bodyPr lIns="84406" tIns="42203" rIns="84406" bIns="42203"/>
            <a:lstStyle/>
            <a:p>
              <a:pPr algn="ctr" eaLnBrk="1" hangingPunct="1">
                <a:defRPr/>
              </a:pPr>
              <a:endParaRPr sz="1108" dirty="0">
                <a:ea typeface="ＭＳ Ｐゴシック" pitchFamily="34" charset="-128"/>
              </a:endParaRPr>
            </a:p>
          </p:txBody>
        </p:sp>
        <p:sp>
          <p:nvSpPr>
            <p:cNvPr id="198" name="Line 347">
              <a:extLst>
                <a:ext uri="{FF2B5EF4-FFF2-40B4-BE49-F238E27FC236}">
                  <a16:creationId xmlns:a16="http://schemas.microsoft.com/office/drawing/2014/main" id="{F42CCA77-3122-4F64-B2C9-CAE140D6EBA0}"/>
                </a:ext>
              </a:extLst>
            </p:cNvPr>
            <p:cNvSpPr>
              <a:spLocks noChangeShapeType="1"/>
            </p:cNvSpPr>
            <p:nvPr/>
          </p:nvSpPr>
          <p:spPr bwMode="auto">
            <a:xfrm>
              <a:off x="7265907" y="5340416"/>
              <a:ext cx="0" cy="59686"/>
            </a:xfrm>
            <a:prstGeom prst="line">
              <a:avLst/>
            </a:prstGeom>
            <a:noFill/>
            <a:ln w="12700">
              <a:solidFill>
                <a:schemeClr val="tx1"/>
              </a:solidFill>
              <a:prstDash val="solid"/>
              <a:round/>
              <a:headEnd/>
              <a:tailEnd/>
            </a:ln>
          </p:spPr>
          <p:txBody>
            <a:bodyPr lIns="84406" tIns="42203" rIns="84406" bIns="42203"/>
            <a:lstStyle/>
            <a:p>
              <a:pPr algn="ctr" eaLnBrk="1" hangingPunct="1">
                <a:defRPr/>
              </a:pPr>
              <a:endParaRPr sz="1108" dirty="0">
                <a:ea typeface="ＭＳ Ｐゴシック" pitchFamily="34" charset="-128"/>
              </a:endParaRPr>
            </a:p>
          </p:txBody>
        </p:sp>
        <p:sp>
          <p:nvSpPr>
            <p:cNvPr id="199" name="Line 348">
              <a:extLst>
                <a:ext uri="{FF2B5EF4-FFF2-40B4-BE49-F238E27FC236}">
                  <a16:creationId xmlns:a16="http://schemas.microsoft.com/office/drawing/2014/main" id="{1F213AB7-F158-4B4C-A8E3-205BCE6DCEB2}"/>
                </a:ext>
              </a:extLst>
            </p:cNvPr>
            <p:cNvSpPr>
              <a:spLocks noChangeShapeType="1"/>
            </p:cNvSpPr>
            <p:nvPr/>
          </p:nvSpPr>
          <p:spPr bwMode="auto">
            <a:xfrm>
              <a:off x="7594382" y="5340416"/>
              <a:ext cx="0" cy="59686"/>
            </a:xfrm>
            <a:prstGeom prst="line">
              <a:avLst/>
            </a:prstGeom>
            <a:noFill/>
            <a:ln w="12700">
              <a:solidFill>
                <a:schemeClr val="tx1"/>
              </a:solidFill>
              <a:prstDash val="solid"/>
              <a:round/>
              <a:headEnd/>
              <a:tailEnd/>
            </a:ln>
          </p:spPr>
          <p:txBody>
            <a:bodyPr lIns="84406" tIns="42203" rIns="84406" bIns="42203"/>
            <a:lstStyle/>
            <a:p>
              <a:pPr algn="ctr" eaLnBrk="1" hangingPunct="1">
                <a:defRPr/>
              </a:pPr>
              <a:endParaRPr sz="1108" dirty="0">
                <a:ea typeface="ＭＳ Ｐゴシック" pitchFamily="34" charset="-128"/>
              </a:endParaRPr>
            </a:p>
          </p:txBody>
        </p:sp>
        <p:sp>
          <p:nvSpPr>
            <p:cNvPr id="200" name="Line 349">
              <a:extLst>
                <a:ext uri="{FF2B5EF4-FFF2-40B4-BE49-F238E27FC236}">
                  <a16:creationId xmlns:a16="http://schemas.microsoft.com/office/drawing/2014/main" id="{400EE10E-C107-49A3-BCE7-77336A54D09F}"/>
                </a:ext>
              </a:extLst>
            </p:cNvPr>
            <p:cNvSpPr>
              <a:spLocks noChangeShapeType="1"/>
            </p:cNvSpPr>
            <p:nvPr/>
          </p:nvSpPr>
          <p:spPr bwMode="auto">
            <a:xfrm>
              <a:off x="7924578" y="5340416"/>
              <a:ext cx="0" cy="59686"/>
            </a:xfrm>
            <a:prstGeom prst="line">
              <a:avLst/>
            </a:prstGeom>
            <a:noFill/>
            <a:ln w="12700">
              <a:solidFill>
                <a:schemeClr val="tx1"/>
              </a:solidFill>
              <a:prstDash val="solid"/>
              <a:round/>
              <a:headEnd/>
              <a:tailEnd/>
            </a:ln>
          </p:spPr>
          <p:txBody>
            <a:bodyPr lIns="84406" tIns="42203" rIns="84406" bIns="42203"/>
            <a:lstStyle/>
            <a:p>
              <a:pPr algn="ctr" eaLnBrk="1" hangingPunct="1">
                <a:defRPr/>
              </a:pPr>
              <a:endParaRPr sz="1108" dirty="0">
                <a:ea typeface="ＭＳ Ｐゴシック" pitchFamily="34" charset="-128"/>
              </a:endParaRPr>
            </a:p>
          </p:txBody>
        </p:sp>
        <p:sp>
          <p:nvSpPr>
            <p:cNvPr id="201" name="Line 350">
              <a:extLst>
                <a:ext uri="{FF2B5EF4-FFF2-40B4-BE49-F238E27FC236}">
                  <a16:creationId xmlns:a16="http://schemas.microsoft.com/office/drawing/2014/main" id="{DA920D5B-ECC0-4068-BF6F-3EE71DF86115}"/>
                </a:ext>
              </a:extLst>
            </p:cNvPr>
            <p:cNvSpPr>
              <a:spLocks noChangeShapeType="1"/>
            </p:cNvSpPr>
            <p:nvPr/>
          </p:nvSpPr>
          <p:spPr bwMode="auto">
            <a:xfrm>
              <a:off x="8254774" y="5340416"/>
              <a:ext cx="0" cy="59686"/>
            </a:xfrm>
            <a:prstGeom prst="line">
              <a:avLst/>
            </a:prstGeom>
            <a:noFill/>
            <a:ln w="12700">
              <a:solidFill>
                <a:schemeClr val="tx1"/>
              </a:solidFill>
              <a:prstDash val="solid"/>
              <a:round/>
              <a:headEnd/>
              <a:tailEnd/>
            </a:ln>
          </p:spPr>
          <p:txBody>
            <a:bodyPr lIns="84406" tIns="42203" rIns="84406" bIns="42203"/>
            <a:lstStyle/>
            <a:p>
              <a:pPr algn="ctr" eaLnBrk="1" hangingPunct="1">
                <a:defRPr/>
              </a:pPr>
              <a:endParaRPr sz="1108" dirty="0">
                <a:ea typeface="ＭＳ Ｐゴシック" pitchFamily="34" charset="-128"/>
              </a:endParaRPr>
            </a:p>
          </p:txBody>
        </p:sp>
        <p:sp>
          <p:nvSpPr>
            <p:cNvPr id="202" name="Line 351">
              <a:extLst>
                <a:ext uri="{FF2B5EF4-FFF2-40B4-BE49-F238E27FC236}">
                  <a16:creationId xmlns:a16="http://schemas.microsoft.com/office/drawing/2014/main" id="{639DFAE8-A44D-4564-A44D-2A4AE0102877}"/>
                </a:ext>
              </a:extLst>
            </p:cNvPr>
            <p:cNvSpPr>
              <a:spLocks noChangeShapeType="1"/>
            </p:cNvSpPr>
            <p:nvPr/>
          </p:nvSpPr>
          <p:spPr bwMode="auto">
            <a:xfrm>
              <a:off x="8583251" y="5340416"/>
              <a:ext cx="0" cy="59686"/>
            </a:xfrm>
            <a:prstGeom prst="line">
              <a:avLst/>
            </a:prstGeom>
            <a:noFill/>
            <a:ln w="12700">
              <a:solidFill>
                <a:schemeClr val="tx1"/>
              </a:solidFill>
              <a:prstDash val="solid"/>
              <a:round/>
              <a:headEnd/>
              <a:tailEnd/>
            </a:ln>
          </p:spPr>
          <p:txBody>
            <a:bodyPr lIns="84406" tIns="42203" rIns="84406" bIns="42203"/>
            <a:lstStyle/>
            <a:p>
              <a:pPr algn="ctr" eaLnBrk="1" hangingPunct="1">
                <a:defRPr/>
              </a:pPr>
              <a:endParaRPr sz="1108" dirty="0">
                <a:ea typeface="ＭＳ Ｐゴシック" pitchFamily="34" charset="-128"/>
              </a:endParaRPr>
            </a:p>
          </p:txBody>
        </p:sp>
        <p:sp>
          <p:nvSpPr>
            <p:cNvPr id="203" name="Rectangle 4464">
              <a:extLst>
                <a:ext uri="{FF2B5EF4-FFF2-40B4-BE49-F238E27FC236}">
                  <a16:creationId xmlns:a16="http://schemas.microsoft.com/office/drawing/2014/main" id="{494CDF10-4764-4459-9C61-D93BAB3D43AB}"/>
                </a:ext>
              </a:extLst>
            </p:cNvPr>
            <p:cNvSpPr>
              <a:spLocks noChangeArrowheads="1"/>
            </p:cNvSpPr>
            <p:nvPr/>
          </p:nvSpPr>
          <p:spPr bwMode="auto">
            <a:xfrm>
              <a:off x="5570212" y="5404941"/>
              <a:ext cx="84268" cy="172604"/>
            </a:xfrm>
            <a:prstGeom prst="rect">
              <a:avLst/>
            </a:prstGeom>
            <a:noFill/>
            <a:ln w="9525">
              <a:noFill/>
              <a:miter lim="800000"/>
              <a:headEnd/>
              <a:tailEnd/>
            </a:ln>
          </p:spPr>
          <p:txBody>
            <a:bodyPr wrap="none" lIns="0" tIns="0" rIns="0" bIns="0">
              <a:spAutoFit/>
            </a:bodyPr>
            <a:lstStyle/>
            <a:p>
              <a:pPr eaLnBrk="1" hangingPunct="1">
                <a:defRPr/>
              </a:pPr>
              <a:r>
                <a:rPr sz="1108" dirty="0"/>
                <a:t>1</a:t>
              </a:r>
            </a:p>
          </p:txBody>
        </p:sp>
        <p:sp>
          <p:nvSpPr>
            <p:cNvPr id="204" name="Rectangle 4465">
              <a:extLst>
                <a:ext uri="{FF2B5EF4-FFF2-40B4-BE49-F238E27FC236}">
                  <a16:creationId xmlns:a16="http://schemas.microsoft.com/office/drawing/2014/main" id="{240EE769-C80C-41A7-A72B-20D92B955571}"/>
                </a:ext>
              </a:extLst>
            </p:cNvPr>
            <p:cNvSpPr>
              <a:spLocks noChangeArrowheads="1"/>
            </p:cNvSpPr>
            <p:nvPr/>
          </p:nvSpPr>
          <p:spPr bwMode="auto">
            <a:xfrm>
              <a:off x="5900408" y="5404941"/>
              <a:ext cx="84268" cy="172604"/>
            </a:xfrm>
            <a:prstGeom prst="rect">
              <a:avLst/>
            </a:prstGeom>
            <a:noFill/>
            <a:ln w="9525">
              <a:noFill/>
              <a:miter lim="800000"/>
              <a:headEnd/>
              <a:tailEnd/>
            </a:ln>
          </p:spPr>
          <p:txBody>
            <a:bodyPr wrap="none" lIns="0" tIns="0" rIns="0" bIns="0">
              <a:spAutoFit/>
            </a:bodyPr>
            <a:lstStyle/>
            <a:p>
              <a:pPr eaLnBrk="1" hangingPunct="1">
                <a:defRPr/>
              </a:pPr>
              <a:r>
                <a:rPr sz="1108" dirty="0"/>
                <a:t>2</a:t>
              </a:r>
            </a:p>
          </p:txBody>
        </p:sp>
        <p:sp>
          <p:nvSpPr>
            <p:cNvPr id="205" name="Rectangle 4466">
              <a:extLst>
                <a:ext uri="{FF2B5EF4-FFF2-40B4-BE49-F238E27FC236}">
                  <a16:creationId xmlns:a16="http://schemas.microsoft.com/office/drawing/2014/main" id="{FD648659-0E8B-4C3B-8148-90972EAAA85B}"/>
                </a:ext>
              </a:extLst>
            </p:cNvPr>
            <p:cNvSpPr>
              <a:spLocks noChangeArrowheads="1"/>
            </p:cNvSpPr>
            <p:nvPr/>
          </p:nvSpPr>
          <p:spPr bwMode="auto">
            <a:xfrm>
              <a:off x="6230604" y="5404941"/>
              <a:ext cx="84268" cy="172604"/>
            </a:xfrm>
            <a:prstGeom prst="rect">
              <a:avLst/>
            </a:prstGeom>
            <a:noFill/>
            <a:ln w="9525">
              <a:noFill/>
              <a:miter lim="800000"/>
              <a:headEnd/>
              <a:tailEnd/>
            </a:ln>
          </p:spPr>
          <p:txBody>
            <a:bodyPr wrap="none" lIns="0" tIns="0" rIns="0" bIns="0">
              <a:spAutoFit/>
            </a:bodyPr>
            <a:lstStyle/>
            <a:p>
              <a:pPr eaLnBrk="1" hangingPunct="1">
                <a:defRPr/>
              </a:pPr>
              <a:r>
                <a:rPr sz="1108" dirty="0"/>
                <a:t>3</a:t>
              </a:r>
            </a:p>
          </p:txBody>
        </p:sp>
        <p:sp>
          <p:nvSpPr>
            <p:cNvPr id="206" name="Rectangle 4467">
              <a:extLst>
                <a:ext uri="{FF2B5EF4-FFF2-40B4-BE49-F238E27FC236}">
                  <a16:creationId xmlns:a16="http://schemas.microsoft.com/office/drawing/2014/main" id="{983365CD-9ABD-4B74-AA54-B83E72ADD40F}"/>
                </a:ext>
              </a:extLst>
            </p:cNvPr>
            <p:cNvSpPr>
              <a:spLocks noChangeArrowheads="1"/>
            </p:cNvSpPr>
            <p:nvPr/>
          </p:nvSpPr>
          <p:spPr bwMode="auto">
            <a:xfrm>
              <a:off x="6560800" y="5404941"/>
              <a:ext cx="84268" cy="172604"/>
            </a:xfrm>
            <a:prstGeom prst="rect">
              <a:avLst/>
            </a:prstGeom>
            <a:noFill/>
            <a:ln w="9525">
              <a:noFill/>
              <a:miter lim="800000"/>
              <a:headEnd/>
              <a:tailEnd/>
            </a:ln>
          </p:spPr>
          <p:txBody>
            <a:bodyPr wrap="none" lIns="0" tIns="0" rIns="0" bIns="0">
              <a:spAutoFit/>
            </a:bodyPr>
            <a:lstStyle/>
            <a:p>
              <a:pPr eaLnBrk="1" hangingPunct="1">
                <a:defRPr/>
              </a:pPr>
              <a:r>
                <a:rPr sz="1108" dirty="0"/>
                <a:t>4</a:t>
              </a:r>
            </a:p>
          </p:txBody>
        </p:sp>
        <p:sp>
          <p:nvSpPr>
            <p:cNvPr id="207" name="Rectangle 4468">
              <a:extLst>
                <a:ext uri="{FF2B5EF4-FFF2-40B4-BE49-F238E27FC236}">
                  <a16:creationId xmlns:a16="http://schemas.microsoft.com/office/drawing/2014/main" id="{72D812DA-C737-4A3B-937B-B26E5F7A56DB}"/>
                </a:ext>
              </a:extLst>
            </p:cNvPr>
            <p:cNvSpPr>
              <a:spLocks noChangeArrowheads="1"/>
            </p:cNvSpPr>
            <p:nvPr/>
          </p:nvSpPr>
          <p:spPr bwMode="auto">
            <a:xfrm>
              <a:off x="6890996" y="5404941"/>
              <a:ext cx="85989" cy="172604"/>
            </a:xfrm>
            <a:prstGeom prst="rect">
              <a:avLst/>
            </a:prstGeom>
            <a:noFill/>
            <a:ln w="9525">
              <a:noFill/>
              <a:miter lim="800000"/>
              <a:headEnd/>
              <a:tailEnd/>
            </a:ln>
          </p:spPr>
          <p:txBody>
            <a:bodyPr wrap="none" lIns="0" tIns="0" rIns="0" bIns="0">
              <a:spAutoFit/>
            </a:bodyPr>
            <a:lstStyle/>
            <a:p>
              <a:pPr eaLnBrk="1" hangingPunct="1">
                <a:defRPr/>
              </a:pPr>
              <a:r>
                <a:rPr sz="1108" dirty="0"/>
                <a:t>5</a:t>
              </a:r>
            </a:p>
          </p:txBody>
        </p:sp>
        <p:sp>
          <p:nvSpPr>
            <p:cNvPr id="208" name="Rectangle 4469">
              <a:extLst>
                <a:ext uri="{FF2B5EF4-FFF2-40B4-BE49-F238E27FC236}">
                  <a16:creationId xmlns:a16="http://schemas.microsoft.com/office/drawing/2014/main" id="{16A08323-7F01-43AC-AD4A-8D306E29111A}"/>
                </a:ext>
              </a:extLst>
            </p:cNvPr>
            <p:cNvSpPr>
              <a:spLocks noChangeArrowheads="1"/>
            </p:cNvSpPr>
            <p:nvPr/>
          </p:nvSpPr>
          <p:spPr bwMode="auto">
            <a:xfrm>
              <a:off x="5240016" y="5404941"/>
              <a:ext cx="84268" cy="172604"/>
            </a:xfrm>
            <a:prstGeom prst="rect">
              <a:avLst/>
            </a:prstGeom>
            <a:noFill/>
            <a:ln w="9525">
              <a:noFill/>
              <a:miter lim="800000"/>
              <a:headEnd/>
              <a:tailEnd/>
            </a:ln>
          </p:spPr>
          <p:txBody>
            <a:bodyPr wrap="none" lIns="0" tIns="0" rIns="0" bIns="0">
              <a:spAutoFit/>
            </a:bodyPr>
            <a:lstStyle/>
            <a:p>
              <a:pPr eaLnBrk="1" hangingPunct="1">
                <a:defRPr/>
              </a:pPr>
              <a:r>
                <a:rPr sz="1108" dirty="0"/>
                <a:t>0</a:t>
              </a:r>
            </a:p>
          </p:txBody>
        </p:sp>
        <p:sp>
          <p:nvSpPr>
            <p:cNvPr id="209" name="Rectangle 4468">
              <a:extLst>
                <a:ext uri="{FF2B5EF4-FFF2-40B4-BE49-F238E27FC236}">
                  <a16:creationId xmlns:a16="http://schemas.microsoft.com/office/drawing/2014/main" id="{76F1D6F1-919C-40A0-914A-6952E6077257}"/>
                </a:ext>
              </a:extLst>
            </p:cNvPr>
            <p:cNvSpPr>
              <a:spLocks noChangeArrowheads="1"/>
            </p:cNvSpPr>
            <p:nvPr/>
          </p:nvSpPr>
          <p:spPr bwMode="auto">
            <a:xfrm>
              <a:off x="7221193" y="5404941"/>
              <a:ext cx="85989" cy="172604"/>
            </a:xfrm>
            <a:prstGeom prst="rect">
              <a:avLst/>
            </a:prstGeom>
            <a:noFill/>
            <a:ln w="9525">
              <a:noFill/>
              <a:miter lim="800000"/>
              <a:headEnd/>
              <a:tailEnd/>
            </a:ln>
          </p:spPr>
          <p:txBody>
            <a:bodyPr wrap="none" lIns="0" tIns="0" rIns="0" bIns="0">
              <a:spAutoFit/>
            </a:bodyPr>
            <a:lstStyle/>
            <a:p>
              <a:pPr eaLnBrk="1" hangingPunct="1">
                <a:defRPr/>
              </a:pPr>
              <a:r>
                <a:rPr sz="1108" dirty="0"/>
                <a:t>6</a:t>
              </a:r>
            </a:p>
          </p:txBody>
        </p:sp>
        <p:sp>
          <p:nvSpPr>
            <p:cNvPr id="210" name="Line 345">
              <a:extLst>
                <a:ext uri="{FF2B5EF4-FFF2-40B4-BE49-F238E27FC236}">
                  <a16:creationId xmlns:a16="http://schemas.microsoft.com/office/drawing/2014/main" id="{1BDC8EA4-37F5-4286-A818-B7A68346EE1C}"/>
                </a:ext>
              </a:extLst>
            </p:cNvPr>
            <p:cNvSpPr>
              <a:spLocks noChangeShapeType="1"/>
            </p:cNvSpPr>
            <p:nvPr/>
          </p:nvSpPr>
          <p:spPr bwMode="auto">
            <a:xfrm>
              <a:off x="5948562" y="5340416"/>
              <a:ext cx="0" cy="59686"/>
            </a:xfrm>
            <a:prstGeom prst="line">
              <a:avLst/>
            </a:prstGeom>
            <a:noFill/>
            <a:ln w="12700">
              <a:solidFill>
                <a:schemeClr val="tx1"/>
              </a:solidFill>
              <a:prstDash val="solid"/>
              <a:round/>
              <a:headEnd/>
              <a:tailEnd/>
            </a:ln>
          </p:spPr>
          <p:txBody>
            <a:bodyPr lIns="84406" tIns="42203" rIns="84406" bIns="42203"/>
            <a:lstStyle/>
            <a:p>
              <a:pPr algn="ctr" eaLnBrk="1" hangingPunct="1">
                <a:defRPr/>
              </a:pPr>
              <a:endParaRPr sz="1108" dirty="0">
                <a:ea typeface="ＭＳ Ｐゴシック" pitchFamily="34" charset="-128"/>
              </a:endParaRPr>
            </a:p>
          </p:txBody>
        </p:sp>
        <p:sp>
          <p:nvSpPr>
            <p:cNvPr id="211" name="Line 345">
              <a:extLst>
                <a:ext uri="{FF2B5EF4-FFF2-40B4-BE49-F238E27FC236}">
                  <a16:creationId xmlns:a16="http://schemas.microsoft.com/office/drawing/2014/main" id="{7BB9C32B-EB35-4E55-9641-1366A73C5FB0}"/>
                </a:ext>
              </a:extLst>
            </p:cNvPr>
            <p:cNvSpPr>
              <a:spLocks noChangeShapeType="1"/>
            </p:cNvSpPr>
            <p:nvPr/>
          </p:nvSpPr>
          <p:spPr bwMode="auto">
            <a:xfrm>
              <a:off x="6935711" y="5340416"/>
              <a:ext cx="0" cy="59686"/>
            </a:xfrm>
            <a:prstGeom prst="line">
              <a:avLst/>
            </a:prstGeom>
            <a:noFill/>
            <a:ln w="12700">
              <a:solidFill>
                <a:schemeClr val="tx1"/>
              </a:solidFill>
              <a:prstDash val="solid"/>
              <a:round/>
              <a:headEnd/>
              <a:tailEnd/>
            </a:ln>
          </p:spPr>
          <p:txBody>
            <a:bodyPr lIns="84406" tIns="42203" rIns="84406" bIns="42203"/>
            <a:lstStyle/>
            <a:p>
              <a:pPr algn="ctr" eaLnBrk="1" hangingPunct="1">
                <a:defRPr/>
              </a:pPr>
              <a:endParaRPr sz="1108" dirty="0">
                <a:ea typeface="ＭＳ Ｐゴシック" pitchFamily="34" charset="-128"/>
              </a:endParaRPr>
            </a:p>
          </p:txBody>
        </p:sp>
        <p:sp>
          <p:nvSpPr>
            <p:cNvPr id="212" name="Rectangle 4468">
              <a:extLst>
                <a:ext uri="{FF2B5EF4-FFF2-40B4-BE49-F238E27FC236}">
                  <a16:creationId xmlns:a16="http://schemas.microsoft.com/office/drawing/2014/main" id="{E6D01541-049C-4FFB-AE65-9FE9F5097B0B}"/>
                </a:ext>
              </a:extLst>
            </p:cNvPr>
            <p:cNvSpPr>
              <a:spLocks noChangeArrowheads="1"/>
            </p:cNvSpPr>
            <p:nvPr/>
          </p:nvSpPr>
          <p:spPr bwMode="auto">
            <a:xfrm>
              <a:off x="7551389" y="5404941"/>
              <a:ext cx="85989" cy="172604"/>
            </a:xfrm>
            <a:prstGeom prst="rect">
              <a:avLst/>
            </a:prstGeom>
            <a:noFill/>
            <a:ln w="9525">
              <a:noFill/>
              <a:miter lim="800000"/>
              <a:headEnd/>
              <a:tailEnd/>
            </a:ln>
          </p:spPr>
          <p:txBody>
            <a:bodyPr wrap="none" lIns="0" tIns="0" rIns="0" bIns="0">
              <a:spAutoFit/>
            </a:bodyPr>
            <a:lstStyle/>
            <a:p>
              <a:pPr eaLnBrk="1" hangingPunct="1">
                <a:defRPr/>
              </a:pPr>
              <a:r>
                <a:rPr sz="1108" dirty="0"/>
                <a:t>7</a:t>
              </a:r>
            </a:p>
          </p:txBody>
        </p:sp>
        <p:sp>
          <p:nvSpPr>
            <p:cNvPr id="213" name="Rectangle 4468">
              <a:extLst>
                <a:ext uri="{FF2B5EF4-FFF2-40B4-BE49-F238E27FC236}">
                  <a16:creationId xmlns:a16="http://schemas.microsoft.com/office/drawing/2014/main" id="{DAFFC14E-A757-48A1-9C4E-DF79D65C2C6C}"/>
                </a:ext>
              </a:extLst>
            </p:cNvPr>
            <p:cNvSpPr>
              <a:spLocks noChangeArrowheads="1"/>
            </p:cNvSpPr>
            <p:nvPr/>
          </p:nvSpPr>
          <p:spPr bwMode="auto">
            <a:xfrm>
              <a:off x="8497263" y="5404941"/>
              <a:ext cx="170257" cy="172604"/>
            </a:xfrm>
            <a:prstGeom prst="rect">
              <a:avLst/>
            </a:prstGeom>
            <a:noFill/>
            <a:ln w="9525">
              <a:noFill/>
              <a:miter lim="800000"/>
              <a:headEnd/>
              <a:tailEnd/>
            </a:ln>
          </p:spPr>
          <p:txBody>
            <a:bodyPr wrap="none" lIns="0" tIns="0" rIns="0" bIns="0">
              <a:spAutoFit/>
            </a:bodyPr>
            <a:lstStyle/>
            <a:p>
              <a:pPr eaLnBrk="1" hangingPunct="1">
                <a:defRPr/>
              </a:pPr>
              <a:r>
                <a:rPr sz="1108" dirty="0"/>
                <a:t>10</a:t>
              </a:r>
            </a:p>
          </p:txBody>
        </p:sp>
        <p:sp>
          <p:nvSpPr>
            <p:cNvPr id="214" name="Line 345">
              <a:extLst>
                <a:ext uri="{FF2B5EF4-FFF2-40B4-BE49-F238E27FC236}">
                  <a16:creationId xmlns:a16="http://schemas.microsoft.com/office/drawing/2014/main" id="{99159E68-C8A4-47B2-BB2E-FB919F024BA3}"/>
                </a:ext>
              </a:extLst>
            </p:cNvPr>
            <p:cNvSpPr>
              <a:spLocks noChangeShapeType="1"/>
            </p:cNvSpPr>
            <p:nvPr/>
          </p:nvSpPr>
          <p:spPr bwMode="auto">
            <a:xfrm>
              <a:off x="6277038" y="5340416"/>
              <a:ext cx="0" cy="59686"/>
            </a:xfrm>
            <a:prstGeom prst="line">
              <a:avLst/>
            </a:prstGeom>
            <a:noFill/>
            <a:ln w="12700">
              <a:solidFill>
                <a:schemeClr val="tx1"/>
              </a:solidFill>
              <a:prstDash val="solid"/>
              <a:round/>
              <a:headEnd/>
              <a:tailEnd/>
            </a:ln>
          </p:spPr>
          <p:txBody>
            <a:bodyPr lIns="84406" tIns="42203" rIns="84406" bIns="42203"/>
            <a:lstStyle/>
            <a:p>
              <a:pPr algn="ctr" eaLnBrk="1" hangingPunct="1">
                <a:defRPr/>
              </a:pPr>
              <a:endParaRPr sz="1108" dirty="0">
                <a:ea typeface="ＭＳ Ｐゴシック" pitchFamily="34" charset="-128"/>
              </a:endParaRPr>
            </a:p>
          </p:txBody>
        </p:sp>
        <p:sp>
          <p:nvSpPr>
            <p:cNvPr id="215" name="Rectangle 4468">
              <a:extLst>
                <a:ext uri="{FF2B5EF4-FFF2-40B4-BE49-F238E27FC236}">
                  <a16:creationId xmlns:a16="http://schemas.microsoft.com/office/drawing/2014/main" id="{0996F55F-2AD6-4D83-8D53-61DAB991D17F}"/>
                </a:ext>
              </a:extLst>
            </p:cNvPr>
            <p:cNvSpPr>
              <a:spLocks noChangeArrowheads="1"/>
            </p:cNvSpPr>
            <p:nvPr/>
          </p:nvSpPr>
          <p:spPr bwMode="auto">
            <a:xfrm>
              <a:off x="7881585" y="5404941"/>
              <a:ext cx="85989" cy="172604"/>
            </a:xfrm>
            <a:prstGeom prst="rect">
              <a:avLst/>
            </a:prstGeom>
            <a:noFill/>
            <a:ln w="9525">
              <a:noFill/>
              <a:miter lim="800000"/>
              <a:headEnd/>
              <a:tailEnd/>
            </a:ln>
          </p:spPr>
          <p:txBody>
            <a:bodyPr wrap="none" lIns="0" tIns="0" rIns="0" bIns="0">
              <a:spAutoFit/>
            </a:bodyPr>
            <a:lstStyle/>
            <a:p>
              <a:pPr eaLnBrk="1" hangingPunct="1">
                <a:defRPr/>
              </a:pPr>
              <a:r>
                <a:rPr sz="1108" dirty="0"/>
                <a:t>8</a:t>
              </a:r>
            </a:p>
          </p:txBody>
        </p:sp>
        <p:sp>
          <p:nvSpPr>
            <p:cNvPr id="216" name="Rectangle 4468">
              <a:extLst>
                <a:ext uri="{FF2B5EF4-FFF2-40B4-BE49-F238E27FC236}">
                  <a16:creationId xmlns:a16="http://schemas.microsoft.com/office/drawing/2014/main" id="{5A01B105-EBD6-4E11-857E-8C5DED31F84B}"/>
                </a:ext>
              </a:extLst>
            </p:cNvPr>
            <p:cNvSpPr>
              <a:spLocks noChangeArrowheads="1"/>
            </p:cNvSpPr>
            <p:nvPr/>
          </p:nvSpPr>
          <p:spPr bwMode="auto">
            <a:xfrm>
              <a:off x="8211781" y="5404941"/>
              <a:ext cx="85989" cy="172604"/>
            </a:xfrm>
            <a:prstGeom prst="rect">
              <a:avLst/>
            </a:prstGeom>
            <a:noFill/>
            <a:ln w="9525">
              <a:noFill/>
              <a:miter lim="800000"/>
              <a:headEnd/>
              <a:tailEnd/>
            </a:ln>
          </p:spPr>
          <p:txBody>
            <a:bodyPr wrap="none" lIns="0" tIns="0" rIns="0" bIns="0">
              <a:spAutoFit/>
            </a:bodyPr>
            <a:lstStyle/>
            <a:p>
              <a:pPr eaLnBrk="1" hangingPunct="1">
                <a:defRPr/>
              </a:pPr>
              <a:r>
                <a:rPr sz="1108" dirty="0"/>
                <a:t>9</a:t>
              </a:r>
            </a:p>
          </p:txBody>
        </p:sp>
        <p:sp>
          <p:nvSpPr>
            <p:cNvPr id="217" name="Isosceles Triangle 216">
              <a:extLst>
                <a:ext uri="{FF2B5EF4-FFF2-40B4-BE49-F238E27FC236}">
                  <a16:creationId xmlns:a16="http://schemas.microsoft.com/office/drawing/2014/main" id="{AEAFA5E9-996A-451F-8CED-A5B6189DECA1}"/>
                </a:ext>
              </a:extLst>
            </p:cNvPr>
            <p:cNvSpPr/>
            <p:nvPr/>
          </p:nvSpPr>
          <p:spPr bwMode="auto">
            <a:xfrm>
              <a:off x="6574559" y="4429008"/>
              <a:ext cx="70510" cy="72590"/>
            </a:xfrm>
            <a:prstGeom prst="triangle">
              <a:avLst/>
            </a:prstGeom>
            <a:solidFill>
              <a:schemeClr val="accent2"/>
            </a:solidFill>
            <a:ln w="9525" cap="flat" cmpd="sng" algn="ctr">
              <a:solidFill>
                <a:schemeClr val="accent2"/>
              </a:solidFill>
              <a:prstDash val="solid"/>
              <a:round/>
              <a:headEnd type="none" w="med" len="med"/>
              <a:tailEnd type="none" w="med" len="med"/>
            </a:ln>
            <a:effectLst/>
          </p:spPr>
          <p:txBody>
            <a:bodyPr lIns="8441" tIns="8441" rIns="8441" bIns="8441"/>
            <a:lstStyle/>
            <a:p>
              <a:pPr defTabSz="874857" eaLnBrk="1" hangingPunct="1">
                <a:defRPr/>
              </a:pPr>
              <a:endParaRPr sz="738" dirty="0"/>
            </a:p>
          </p:txBody>
        </p:sp>
        <p:sp>
          <p:nvSpPr>
            <p:cNvPr id="218" name="Isosceles Triangle 217">
              <a:extLst>
                <a:ext uri="{FF2B5EF4-FFF2-40B4-BE49-F238E27FC236}">
                  <a16:creationId xmlns:a16="http://schemas.microsoft.com/office/drawing/2014/main" id="{3EA509AF-9B59-482B-B30A-791F4783333C}"/>
                </a:ext>
              </a:extLst>
            </p:cNvPr>
            <p:cNvSpPr/>
            <p:nvPr/>
          </p:nvSpPr>
          <p:spPr bwMode="auto">
            <a:xfrm>
              <a:off x="6899595" y="4167684"/>
              <a:ext cx="68791" cy="74203"/>
            </a:xfrm>
            <a:prstGeom prst="triangle">
              <a:avLst/>
            </a:prstGeom>
            <a:solidFill>
              <a:schemeClr val="accent2"/>
            </a:solidFill>
            <a:ln w="9525" cap="flat" cmpd="sng" algn="ctr">
              <a:solidFill>
                <a:schemeClr val="accent2"/>
              </a:solidFill>
              <a:prstDash val="solid"/>
              <a:round/>
              <a:headEnd type="none" w="med" len="med"/>
              <a:tailEnd type="none" w="med" len="med"/>
            </a:ln>
            <a:effectLst/>
          </p:spPr>
          <p:txBody>
            <a:bodyPr lIns="8441" tIns="8441" rIns="8441" bIns="8441"/>
            <a:lstStyle/>
            <a:p>
              <a:pPr defTabSz="874857" eaLnBrk="1" hangingPunct="1">
                <a:defRPr/>
              </a:pPr>
              <a:endParaRPr sz="738" dirty="0"/>
            </a:p>
          </p:txBody>
        </p:sp>
        <p:sp>
          <p:nvSpPr>
            <p:cNvPr id="219" name="Isosceles Triangle 218">
              <a:extLst>
                <a:ext uri="{FF2B5EF4-FFF2-40B4-BE49-F238E27FC236}">
                  <a16:creationId xmlns:a16="http://schemas.microsoft.com/office/drawing/2014/main" id="{C842C87C-DA53-4668-8BA0-F3A3445DA55B}"/>
                </a:ext>
              </a:extLst>
            </p:cNvPr>
            <p:cNvSpPr/>
            <p:nvPr/>
          </p:nvSpPr>
          <p:spPr bwMode="auto">
            <a:xfrm>
              <a:off x="7233230" y="3985401"/>
              <a:ext cx="70511" cy="72591"/>
            </a:xfrm>
            <a:prstGeom prst="triangle">
              <a:avLst/>
            </a:prstGeom>
            <a:solidFill>
              <a:schemeClr val="accent2"/>
            </a:solidFill>
            <a:ln w="9525" cap="flat" cmpd="sng" algn="ctr">
              <a:solidFill>
                <a:schemeClr val="accent2"/>
              </a:solidFill>
              <a:prstDash val="solid"/>
              <a:round/>
              <a:headEnd type="none" w="med" len="med"/>
              <a:tailEnd type="none" w="med" len="med"/>
            </a:ln>
            <a:effectLst/>
          </p:spPr>
          <p:txBody>
            <a:bodyPr lIns="8441" tIns="8441" rIns="8441" bIns="8441"/>
            <a:lstStyle/>
            <a:p>
              <a:pPr defTabSz="874857" eaLnBrk="1" hangingPunct="1">
                <a:defRPr/>
              </a:pPr>
              <a:endParaRPr sz="738" dirty="0"/>
            </a:p>
          </p:txBody>
        </p:sp>
        <p:sp>
          <p:nvSpPr>
            <p:cNvPr id="220" name="Isosceles Triangle 219">
              <a:extLst>
                <a:ext uri="{FF2B5EF4-FFF2-40B4-BE49-F238E27FC236}">
                  <a16:creationId xmlns:a16="http://schemas.microsoft.com/office/drawing/2014/main" id="{4AF4DE9A-6ED2-4731-8D77-1C1562CE9081}"/>
                </a:ext>
              </a:extLst>
            </p:cNvPr>
            <p:cNvSpPr/>
            <p:nvPr/>
          </p:nvSpPr>
          <p:spPr bwMode="auto">
            <a:xfrm>
              <a:off x="7888464" y="3672457"/>
              <a:ext cx="70510" cy="72591"/>
            </a:xfrm>
            <a:prstGeom prst="triangle">
              <a:avLst/>
            </a:prstGeom>
            <a:solidFill>
              <a:schemeClr val="accent2"/>
            </a:solidFill>
            <a:ln w="9525" cap="flat" cmpd="sng" algn="ctr">
              <a:solidFill>
                <a:schemeClr val="accent2"/>
              </a:solidFill>
              <a:prstDash val="solid"/>
              <a:round/>
              <a:headEnd type="none" w="med" len="med"/>
              <a:tailEnd type="none" w="med" len="med"/>
            </a:ln>
            <a:effectLst/>
          </p:spPr>
          <p:txBody>
            <a:bodyPr lIns="8441" tIns="8441" rIns="8441" bIns="8441"/>
            <a:lstStyle/>
            <a:p>
              <a:pPr defTabSz="874857" eaLnBrk="1" hangingPunct="1">
                <a:defRPr/>
              </a:pPr>
              <a:endParaRPr sz="738" dirty="0"/>
            </a:p>
          </p:txBody>
        </p:sp>
        <p:sp>
          <p:nvSpPr>
            <p:cNvPr id="221" name="Isosceles Triangle 220">
              <a:extLst>
                <a:ext uri="{FF2B5EF4-FFF2-40B4-BE49-F238E27FC236}">
                  <a16:creationId xmlns:a16="http://schemas.microsoft.com/office/drawing/2014/main" id="{7F3B5B9D-D5A1-4AE0-B353-6599DB1B728D}"/>
                </a:ext>
              </a:extLst>
            </p:cNvPr>
            <p:cNvSpPr/>
            <p:nvPr/>
          </p:nvSpPr>
          <p:spPr bwMode="auto">
            <a:xfrm>
              <a:off x="8548856" y="3386937"/>
              <a:ext cx="68791" cy="74203"/>
            </a:xfrm>
            <a:prstGeom prst="triangle">
              <a:avLst/>
            </a:prstGeom>
            <a:solidFill>
              <a:schemeClr val="accent2"/>
            </a:solidFill>
            <a:ln w="9525" cap="flat" cmpd="sng" algn="ctr">
              <a:solidFill>
                <a:schemeClr val="accent2"/>
              </a:solidFill>
              <a:prstDash val="solid"/>
              <a:round/>
              <a:headEnd type="none" w="med" len="med"/>
              <a:tailEnd type="none" w="med" len="med"/>
            </a:ln>
            <a:effectLst/>
          </p:spPr>
          <p:txBody>
            <a:bodyPr lIns="8441" tIns="8441" rIns="8441" bIns="8441"/>
            <a:lstStyle/>
            <a:p>
              <a:pPr defTabSz="874857" eaLnBrk="1" hangingPunct="1">
                <a:defRPr/>
              </a:pPr>
              <a:endParaRPr sz="738" dirty="0"/>
            </a:p>
          </p:txBody>
        </p:sp>
        <p:grpSp>
          <p:nvGrpSpPr>
            <p:cNvPr id="222" name="Group 221">
              <a:extLst>
                <a:ext uri="{FF2B5EF4-FFF2-40B4-BE49-F238E27FC236}">
                  <a16:creationId xmlns:a16="http://schemas.microsoft.com/office/drawing/2014/main" id="{F74BD3BA-3625-4A54-9B91-5B8752F32D5C}"/>
                </a:ext>
              </a:extLst>
            </p:cNvPr>
            <p:cNvGrpSpPr/>
            <p:nvPr/>
          </p:nvGrpSpPr>
          <p:grpSpPr>
            <a:xfrm>
              <a:off x="8558396" y="3364527"/>
              <a:ext cx="45719" cy="146304"/>
              <a:chOff x="335759" y="4103384"/>
              <a:chExt cx="30956" cy="94760"/>
            </a:xfrm>
            <a:solidFill>
              <a:schemeClr val="accent2"/>
            </a:solidFill>
          </p:grpSpPr>
          <p:cxnSp>
            <p:nvCxnSpPr>
              <p:cNvPr id="321" name="Straight Connector 320">
                <a:extLst>
                  <a:ext uri="{FF2B5EF4-FFF2-40B4-BE49-F238E27FC236}">
                    <a16:creationId xmlns:a16="http://schemas.microsoft.com/office/drawing/2014/main" id="{0FF07033-AAA7-4354-B8DA-98F99942E422}"/>
                  </a:ext>
                </a:extLst>
              </p:cNvPr>
              <p:cNvCxnSpPr/>
              <p:nvPr/>
            </p:nvCxnSpPr>
            <p:spPr bwMode="auto">
              <a:xfrm>
                <a:off x="335759" y="4103384"/>
                <a:ext cx="30956" cy="0"/>
              </a:xfrm>
              <a:prstGeom prst="line">
                <a:avLst/>
              </a:prstGeom>
              <a:grpFill/>
              <a:ln w="9525" cap="flat" cmpd="sng" algn="ctr">
                <a:solidFill>
                  <a:schemeClr val="accent2"/>
                </a:solidFill>
                <a:prstDash val="solid"/>
                <a:round/>
                <a:headEnd type="none" w="med" len="med"/>
                <a:tailEnd type="none" w="med" len="med"/>
              </a:ln>
              <a:effectLst/>
            </p:spPr>
          </p:cxnSp>
          <p:cxnSp>
            <p:nvCxnSpPr>
              <p:cNvPr id="322" name="Straight Connector 321">
                <a:extLst>
                  <a:ext uri="{FF2B5EF4-FFF2-40B4-BE49-F238E27FC236}">
                    <a16:creationId xmlns:a16="http://schemas.microsoft.com/office/drawing/2014/main" id="{D9A8F081-6C6B-4678-8B38-D0D7D7587881}"/>
                  </a:ext>
                </a:extLst>
              </p:cNvPr>
              <p:cNvCxnSpPr/>
              <p:nvPr/>
            </p:nvCxnSpPr>
            <p:spPr bwMode="auto">
              <a:xfrm>
                <a:off x="335759" y="4196313"/>
                <a:ext cx="30956" cy="0"/>
              </a:xfrm>
              <a:prstGeom prst="line">
                <a:avLst/>
              </a:prstGeom>
              <a:grpFill/>
              <a:ln w="9525" cap="flat" cmpd="sng" algn="ctr">
                <a:solidFill>
                  <a:schemeClr val="accent2"/>
                </a:solidFill>
                <a:prstDash val="solid"/>
                <a:round/>
                <a:headEnd type="none" w="med" len="med"/>
                <a:tailEnd type="none" w="med" len="med"/>
              </a:ln>
              <a:effectLst/>
            </p:spPr>
          </p:cxnSp>
          <p:cxnSp>
            <p:nvCxnSpPr>
              <p:cNvPr id="323" name="Straight Connector 322">
                <a:extLst>
                  <a:ext uri="{FF2B5EF4-FFF2-40B4-BE49-F238E27FC236}">
                    <a16:creationId xmlns:a16="http://schemas.microsoft.com/office/drawing/2014/main" id="{7125F0CE-E9D7-4F01-BE6D-CE7A2ABEDEEA}"/>
                  </a:ext>
                </a:extLst>
              </p:cNvPr>
              <p:cNvCxnSpPr/>
              <p:nvPr/>
            </p:nvCxnSpPr>
            <p:spPr bwMode="auto">
              <a:xfrm>
                <a:off x="351237" y="4105275"/>
                <a:ext cx="0" cy="92869"/>
              </a:xfrm>
              <a:prstGeom prst="line">
                <a:avLst/>
              </a:prstGeom>
              <a:grpFill/>
              <a:ln w="9525" cap="flat" cmpd="sng" algn="ctr">
                <a:solidFill>
                  <a:schemeClr val="accent2"/>
                </a:solidFill>
                <a:prstDash val="solid"/>
                <a:round/>
                <a:headEnd type="none" w="med" len="med"/>
                <a:tailEnd type="none" w="med" len="med"/>
              </a:ln>
              <a:effectLst/>
            </p:spPr>
          </p:cxnSp>
        </p:grpSp>
        <p:grpSp>
          <p:nvGrpSpPr>
            <p:cNvPr id="223" name="Group 222">
              <a:extLst>
                <a:ext uri="{FF2B5EF4-FFF2-40B4-BE49-F238E27FC236}">
                  <a16:creationId xmlns:a16="http://schemas.microsoft.com/office/drawing/2014/main" id="{EFAF23AB-B95E-41AC-A451-3B6BF6AB665D}"/>
                </a:ext>
              </a:extLst>
            </p:cNvPr>
            <p:cNvGrpSpPr/>
            <p:nvPr/>
          </p:nvGrpSpPr>
          <p:grpSpPr>
            <a:xfrm>
              <a:off x="7901765" y="3650155"/>
              <a:ext cx="45719" cy="118872"/>
              <a:chOff x="335759" y="4103384"/>
              <a:chExt cx="30956" cy="94760"/>
            </a:xfrm>
            <a:solidFill>
              <a:schemeClr val="accent2"/>
            </a:solidFill>
          </p:grpSpPr>
          <p:cxnSp>
            <p:nvCxnSpPr>
              <p:cNvPr id="318" name="Straight Connector 317">
                <a:extLst>
                  <a:ext uri="{FF2B5EF4-FFF2-40B4-BE49-F238E27FC236}">
                    <a16:creationId xmlns:a16="http://schemas.microsoft.com/office/drawing/2014/main" id="{14FFACE9-E930-4CF8-9A5C-44ADBD246CA8}"/>
                  </a:ext>
                </a:extLst>
              </p:cNvPr>
              <p:cNvCxnSpPr/>
              <p:nvPr/>
            </p:nvCxnSpPr>
            <p:spPr bwMode="auto">
              <a:xfrm>
                <a:off x="335759" y="4103384"/>
                <a:ext cx="30956" cy="0"/>
              </a:xfrm>
              <a:prstGeom prst="line">
                <a:avLst/>
              </a:prstGeom>
              <a:grpFill/>
              <a:ln w="9525" cap="flat" cmpd="sng" algn="ctr">
                <a:solidFill>
                  <a:schemeClr val="accent2"/>
                </a:solidFill>
                <a:prstDash val="solid"/>
                <a:round/>
                <a:headEnd type="none" w="med" len="med"/>
                <a:tailEnd type="none" w="med" len="med"/>
              </a:ln>
              <a:effectLst/>
            </p:spPr>
          </p:cxnSp>
          <p:cxnSp>
            <p:nvCxnSpPr>
              <p:cNvPr id="319" name="Straight Connector 318">
                <a:extLst>
                  <a:ext uri="{FF2B5EF4-FFF2-40B4-BE49-F238E27FC236}">
                    <a16:creationId xmlns:a16="http://schemas.microsoft.com/office/drawing/2014/main" id="{4080C678-6C36-4E44-A133-5923F63F69E3}"/>
                  </a:ext>
                </a:extLst>
              </p:cNvPr>
              <p:cNvCxnSpPr/>
              <p:nvPr/>
            </p:nvCxnSpPr>
            <p:spPr bwMode="auto">
              <a:xfrm>
                <a:off x="335759" y="4197178"/>
                <a:ext cx="30956" cy="0"/>
              </a:xfrm>
              <a:prstGeom prst="line">
                <a:avLst/>
              </a:prstGeom>
              <a:grpFill/>
              <a:ln w="9525" cap="flat" cmpd="sng" algn="ctr">
                <a:solidFill>
                  <a:schemeClr val="accent2"/>
                </a:solidFill>
                <a:prstDash val="solid"/>
                <a:round/>
                <a:headEnd type="none" w="med" len="med"/>
                <a:tailEnd type="none" w="med" len="med"/>
              </a:ln>
              <a:effectLst/>
            </p:spPr>
          </p:cxnSp>
          <p:cxnSp>
            <p:nvCxnSpPr>
              <p:cNvPr id="320" name="Straight Connector 319">
                <a:extLst>
                  <a:ext uri="{FF2B5EF4-FFF2-40B4-BE49-F238E27FC236}">
                    <a16:creationId xmlns:a16="http://schemas.microsoft.com/office/drawing/2014/main" id="{4A14FDAF-A694-4A73-BBD5-E5EDEB312A96}"/>
                  </a:ext>
                </a:extLst>
              </p:cNvPr>
              <p:cNvCxnSpPr/>
              <p:nvPr/>
            </p:nvCxnSpPr>
            <p:spPr bwMode="auto">
              <a:xfrm>
                <a:off x="351237" y="4105275"/>
                <a:ext cx="0" cy="92869"/>
              </a:xfrm>
              <a:prstGeom prst="line">
                <a:avLst/>
              </a:prstGeom>
              <a:grpFill/>
              <a:ln w="9525" cap="flat" cmpd="sng" algn="ctr">
                <a:solidFill>
                  <a:schemeClr val="accent2"/>
                </a:solidFill>
                <a:prstDash val="solid"/>
                <a:round/>
                <a:headEnd type="none" w="med" len="med"/>
                <a:tailEnd type="none" w="med" len="med"/>
              </a:ln>
              <a:effectLst/>
            </p:spPr>
          </p:cxnSp>
        </p:grpSp>
        <p:grpSp>
          <p:nvGrpSpPr>
            <p:cNvPr id="224" name="Group 223">
              <a:extLst>
                <a:ext uri="{FF2B5EF4-FFF2-40B4-BE49-F238E27FC236}">
                  <a16:creationId xmlns:a16="http://schemas.microsoft.com/office/drawing/2014/main" id="{A9AA97FC-8D86-42F5-97E5-76B54571907D}"/>
                </a:ext>
              </a:extLst>
            </p:cNvPr>
            <p:cNvGrpSpPr/>
            <p:nvPr/>
          </p:nvGrpSpPr>
          <p:grpSpPr>
            <a:xfrm>
              <a:off x="7245002" y="3973150"/>
              <a:ext cx="45719" cy="100584"/>
              <a:chOff x="335759" y="4103384"/>
              <a:chExt cx="30956" cy="94760"/>
            </a:xfrm>
            <a:solidFill>
              <a:schemeClr val="accent2"/>
            </a:solidFill>
          </p:grpSpPr>
          <p:cxnSp>
            <p:nvCxnSpPr>
              <p:cNvPr id="315" name="Straight Connector 314">
                <a:extLst>
                  <a:ext uri="{FF2B5EF4-FFF2-40B4-BE49-F238E27FC236}">
                    <a16:creationId xmlns:a16="http://schemas.microsoft.com/office/drawing/2014/main" id="{BDFF879B-1D40-48AF-8328-2B2C49C37E4A}"/>
                  </a:ext>
                </a:extLst>
              </p:cNvPr>
              <p:cNvCxnSpPr/>
              <p:nvPr/>
            </p:nvCxnSpPr>
            <p:spPr bwMode="auto">
              <a:xfrm>
                <a:off x="335759" y="4103384"/>
                <a:ext cx="30956" cy="0"/>
              </a:xfrm>
              <a:prstGeom prst="line">
                <a:avLst/>
              </a:prstGeom>
              <a:grpFill/>
              <a:ln w="9525" cap="flat" cmpd="sng" algn="ctr">
                <a:solidFill>
                  <a:schemeClr val="accent2"/>
                </a:solidFill>
                <a:prstDash val="solid"/>
                <a:round/>
                <a:headEnd type="none" w="med" len="med"/>
                <a:tailEnd type="none" w="med" len="med"/>
              </a:ln>
              <a:effectLst/>
            </p:spPr>
          </p:cxnSp>
          <p:cxnSp>
            <p:nvCxnSpPr>
              <p:cNvPr id="316" name="Straight Connector 315">
                <a:extLst>
                  <a:ext uri="{FF2B5EF4-FFF2-40B4-BE49-F238E27FC236}">
                    <a16:creationId xmlns:a16="http://schemas.microsoft.com/office/drawing/2014/main" id="{5EF542A2-069F-4600-A427-B228E2DF2016}"/>
                  </a:ext>
                </a:extLst>
              </p:cNvPr>
              <p:cNvCxnSpPr/>
              <p:nvPr/>
            </p:nvCxnSpPr>
            <p:spPr bwMode="auto">
              <a:xfrm>
                <a:off x="335759" y="4197178"/>
                <a:ext cx="30956" cy="0"/>
              </a:xfrm>
              <a:prstGeom prst="line">
                <a:avLst/>
              </a:prstGeom>
              <a:grpFill/>
              <a:ln w="9525" cap="flat" cmpd="sng" algn="ctr">
                <a:solidFill>
                  <a:schemeClr val="accent2"/>
                </a:solidFill>
                <a:prstDash val="solid"/>
                <a:round/>
                <a:headEnd type="none" w="med" len="med"/>
                <a:tailEnd type="none" w="med" len="med"/>
              </a:ln>
              <a:effectLst/>
            </p:spPr>
          </p:cxnSp>
          <p:cxnSp>
            <p:nvCxnSpPr>
              <p:cNvPr id="317" name="Straight Connector 316">
                <a:extLst>
                  <a:ext uri="{FF2B5EF4-FFF2-40B4-BE49-F238E27FC236}">
                    <a16:creationId xmlns:a16="http://schemas.microsoft.com/office/drawing/2014/main" id="{37FCEEA1-ED79-422E-8A69-3E2B5C330299}"/>
                  </a:ext>
                </a:extLst>
              </p:cNvPr>
              <p:cNvCxnSpPr/>
              <p:nvPr/>
            </p:nvCxnSpPr>
            <p:spPr bwMode="auto">
              <a:xfrm>
                <a:off x="351237" y="4105275"/>
                <a:ext cx="0" cy="92869"/>
              </a:xfrm>
              <a:prstGeom prst="line">
                <a:avLst/>
              </a:prstGeom>
              <a:grpFill/>
              <a:ln w="9525" cap="flat" cmpd="sng" algn="ctr">
                <a:solidFill>
                  <a:schemeClr val="accent2"/>
                </a:solidFill>
                <a:prstDash val="solid"/>
                <a:round/>
                <a:headEnd type="none" w="med" len="med"/>
                <a:tailEnd type="none" w="med" len="med"/>
              </a:ln>
              <a:effectLst/>
            </p:spPr>
          </p:cxnSp>
        </p:grpSp>
        <p:grpSp>
          <p:nvGrpSpPr>
            <p:cNvPr id="225" name="Group 224">
              <a:extLst>
                <a:ext uri="{FF2B5EF4-FFF2-40B4-BE49-F238E27FC236}">
                  <a16:creationId xmlns:a16="http://schemas.microsoft.com/office/drawing/2014/main" id="{20139B57-F8E7-4747-A6E0-6F535C81A453}"/>
                </a:ext>
              </a:extLst>
            </p:cNvPr>
            <p:cNvGrpSpPr/>
            <p:nvPr/>
          </p:nvGrpSpPr>
          <p:grpSpPr>
            <a:xfrm>
              <a:off x="6911931" y="4163182"/>
              <a:ext cx="45719" cy="82296"/>
              <a:chOff x="335759" y="4103384"/>
              <a:chExt cx="30956" cy="94760"/>
            </a:xfrm>
            <a:solidFill>
              <a:schemeClr val="accent2"/>
            </a:solidFill>
          </p:grpSpPr>
          <p:cxnSp>
            <p:nvCxnSpPr>
              <p:cNvPr id="312" name="Straight Connector 311">
                <a:extLst>
                  <a:ext uri="{FF2B5EF4-FFF2-40B4-BE49-F238E27FC236}">
                    <a16:creationId xmlns:a16="http://schemas.microsoft.com/office/drawing/2014/main" id="{15D22059-13E7-4937-91D6-3369E47C3ED3}"/>
                  </a:ext>
                </a:extLst>
              </p:cNvPr>
              <p:cNvCxnSpPr/>
              <p:nvPr/>
            </p:nvCxnSpPr>
            <p:spPr bwMode="auto">
              <a:xfrm>
                <a:off x="335759" y="4103384"/>
                <a:ext cx="30956" cy="0"/>
              </a:xfrm>
              <a:prstGeom prst="line">
                <a:avLst/>
              </a:prstGeom>
              <a:grpFill/>
              <a:ln w="9525" cap="flat" cmpd="sng" algn="ctr">
                <a:solidFill>
                  <a:schemeClr val="accent2"/>
                </a:solidFill>
                <a:prstDash val="solid"/>
                <a:round/>
                <a:headEnd type="none" w="med" len="med"/>
                <a:tailEnd type="none" w="med" len="med"/>
              </a:ln>
              <a:effectLst/>
            </p:spPr>
          </p:cxnSp>
          <p:cxnSp>
            <p:nvCxnSpPr>
              <p:cNvPr id="313" name="Straight Connector 312">
                <a:extLst>
                  <a:ext uri="{FF2B5EF4-FFF2-40B4-BE49-F238E27FC236}">
                    <a16:creationId xmlns:a16="http://schemas.microsoft.com/office/drawing/2014/main" id="{ED22EB93-2875-4006-9A10-83FEB1D8F9C5}"/>
                  </a:ext>
                </a:extLst>
              </p:cNvPr>
              <p:cNvCxnSpPr/>
              <p:nvPr/>
            </p:nvCxnSpPr>
            <p:spPr bwMode="auto">
              <a:xfrm>
                <a:off x="335759" y="4197178"/>
                <a:ext cx="30956" cy="0"/>
              </a:xfrm>
              <a:prstGeom prst="line">
                <a:avLst/>
              </a:prstGeom>
              <a:grpFill/>
              <a:ln w="9525" cap="flat" cmpd="sng" algn="ctr">
                <a:solidFill>
                  <a:schemeClr val="accent2"/>
                </a:solidFill>
                <a:prstDash val="solid"/>
                <a:round/>
                <a:headEnd type="none" w="med" len="med"/>
                <a:tailEnd type="none" w="med" len="med"/>
              </a:ln>
              <a:effectLst/>
            </p:spPr>
          </p:cxnSp>
          <p:cxnSp>
            <p:nvCxnSpPr>
              <p:cNvPr id="314" name="Straight Connector 313">
                <a:extLst>
                  <a:ext uri="{FF2B5EF4-FFF2-40B4-BE49-F238E27FC236}">
                    <a16:creationId xmlns:a16="http://schemas.microsoft.com/office/drawing/2014/main" id="{3E6891A8-DBD4-41FD-A000-EC4A89F85AE1}"/>
                  </a:ext>
                </a:extLst>
              </p:cNvPr>
              <p:cNvCxnSpPr/>
              <p:nvPr/>
            </p:nvCxnSpPr>
            <p:spPr bwMode="auto">
              <a:xfrm>
                <a:off x="351237" y="4105275"/>
                <a:ext cx="0" cy="92869"/>
              </a:xfrm>
              <a:prstGeom prst="line">
                <a:avLst/>
              </a:prstGeom>
              <a:grpFill/>
              <a:ln w="9525" cap="flat" cmpd="sng" algn="ctr">
                <a:solidFill>
                  <a:schemeClr val="accent2"/>
                </a:solidFill>
                <a:prstDash val="solid"/>
                <a:round/>
                <a:headEnd type="none" w="med" len="med"/>
                <a:tailEnd type="none" w="med" len="med"/>
              </a:ln>
              <a:effectLst/>
            </p:spPr>
          </p:cxnSp>
        </p:grpSp>
        <p:grpSp>
          <p:nvGrpSpPr>
            <p:cNvPr id="226" name="Group 225">
              <a:extLst>
                <a:ext uri="{FF2B5EF4-FFF2-40B4-BE49-F238E27FC236}">
                  <a16:creationId xmlns:a16="http://schemas.microsoft.com/office/drawing/2014/main" id="{B4DC706F-D5B8-458F-A9B2-ADF4DE859C98}"/>
                </a:ext>
              </a:extLst>
            </p:cNvPr>
            <p:cNvGrpSpPr/>
            <p:nvPr/>
          </p:nvGrpSpPr>
          <p:grpSpPr>
            <a:xfrm>
              <a:off x="6583681" y="4423030"/>
              <a:ext cx="45719" cy="82296"/>
              <a:chOff x="335759" y="4103384"/>
              <a:chExt cx="30956" cy="94760"/>
            </a:xfrm>
            <a:solidFill>
              <a:schemeClr val="accent2"/>
            </a:solidFill>
          </p:grpSpPr>
          <p:cxnSp>
            <p:nvCxnSpPr>
              <p:cNvPr id="309" name="Straight Connector 308">
                <a:extLst>
                  <a:ext uri="{FF2B5EF4-FFF2-40B4-BE49-F238E27FC236}">
                    <a16:creationId xmlns:a16="http://schemas.microsoft.com/office/drawing/2014/main" id="{4A7C177D-8275-4E4E-AB65-D4E7169E2E01}"/>
                  </a:ext>
                </a:extLst>
              </p:cNvPr>
              <p:cNvCxnSpPr/>
              <p:nvPr/>
            </p:nvCxnSpPr>
            <p:spPr bwMode="auto">
              <a:xfrm>
                <a:off x="335759" y="4103384"/>
                <a:ext cx="30956" cy="0"/>
              </a:xfrm>
              <a:prstGeom prst="line">
                <a:avLst/>
              </a:prstGeom>
              <a:grpFill/>
              <a:ln w="9525" cap="flat" cmpd="sng" algn="ctr">
                <a:solidFill>
                  <a:schemeClr val="accent2"/>
                </a:solidFill>
                <a:prstDash val="solid"/>
                <a:round/>
                <a:headEnd type="none" w="med" len="med"/>
                <a:tailEnd type="none" w="med" len="med"/>
              </a:ln>
              <a:effectLst/>
            </p:spPr>
          </p:cxnSp>
          <p:cxnSp>
            <p:nvCxnSpPr>
              <p:cNvPr id="310" name="Straight Connector 309">
                <a:extLst>
                  <a:ext uri="{FF2B5EF4-FFF2-40B4-BE49-F238E27FC236}">
                    <a16:creationId xmlns:a16="http://schemas.microsoft.com/office/drawing/2014/main" id="{4CD9AD73-F54C-41EE-840F-966438AD745B}"/>
                  </a:ext>
                </a:extLst>
              </p:cNvPr>
              <p:cNvCxnSpPr/>
              <p:nvPr/>
            </p:nvCxnSpPr>
            <p:spPr bwMode="auto">
              <a:xfrm>
                <a:off x="335759" y="4197178"/>
                <a:ext cx="30956" cy="0"/>
              </a:xfrm>
              <a:prstGeom prst="line">
                <a:avLst/>
              </a:prstGeom>
              <a:grpFill/>
              <a:ln w="9525" cap="flat" cmpd="sng" algn="ctr">
                <a:solidFill>
                  <a:schemeClr val="accent2"/>
                </a:solidFill>
                <a:prstDash val="solid"/>
                <a:round/>
                <a:headEnd type="none" w="med" len="med"/>
                <a:tailEnd type="none" w="med" len="med"/>
              </a:ln>
              <a:effectLst/>
            </p:spPr>
          </p:cxnSp>
          <p:cxnSp>
            <p:nvCxnSpPr>
              <p:cNvPr id="311" name="Straight Connector 310">
                <a:extLst>
                  <a:ext uri="{FF2B5EF4-FFF2-40B4-BE49-F238E27FC236}">
                    <a16:creationId xmlns:a16="http://schemas.microsoft.com/office/drawing/2014/main" id="{6B35E282-6A99-4BC3-BD1C-83709FABA0D3}"/>
                  </a:ext>
                </a:extLst>
              </p:cNvPr>
              <p:cNvCxnSpPr/>
              <p:nvPr/>
            </p:nvCxnSpPr>
            <p:spPr bwMode="auto">
              <a:xfrm>
                <a:off x="351237" y="4105275"/>
                <a:ext cx="0" cy="92869"/>
              </a:xfrm>
              <a:prstGeom prst="line">
                <a:avLst/>
              </a:prstGeom>
              <a:grpFill/>
              <a:ln w="9525" cap="flat" cmpd="sng" algn="ctr">
                <a:solidFill>
                  <a:schemeClr val="accent2"/>
                </a:solidFill>
                <a:prstDash val="solid"/>
                <a:round/>
                <a:headEnd type="none" w="med" len="med"/>
                <a:tailEnd type="none" w="med" len="med"/>
              </a:ln>
              <a:effectLst/>
            </p:spPr>
          </p:cxnSp>
        </p:grpSp>
        <p:grpSp>
          <p:nvGrpSpPr>
            <p:cNvPr id="227" name="Group 226">
              <a:extLst>
                <a:ext uri="{FF2B5EF4-FFF2-40B4-BE49-F238E27FC236}">
                  <a16:creationId xmlns:a16="http://schemas.microsoft.com/office/drawing/2014/main" id="{60BC9C3F-4CAD-4BFA-95EF-5B2BFC46576B}"/>
                </a:ext>
              </a:extLst>
            </p:cNvPr>
            <p:cNvGrpSpPr/>
            <p:nvPr/>
          </p:nvGrpSpPr>
          <p:grpSpPr>
            <a:xfrm>
              <a:off x="6263169" y="5143110"/>
              <a:ext cx="45719" cy="91440"/>
              <a:chOff x="335759" y="4103396"/>
              <a:chExt cx="30956" cy="94748"/>
            </a:xfrm>
            <a:solidFill>
              <a:schemeClr val="accent3"/>
            </a:solidFill>
          </p:grpSpPr>
          <p:cxnSp>
            <p:nvCxnSpPr>
              <p:cNvPr id="306" name="Straight Connector 305">
                <a:extLst>
                  <a:ext uri="{FF2B5EF4-FFF2-40B4-BE49-F238E27FC236}">
                    <a16:creationId xmlns:a16="http://schemas.microsoft.com/office/drawing/2014/main" id="{9455AFA3-BFF7-4C68-921C-056AD443D648}"/>
                  </a:ext>
                </a:extLst>
              </p:cNvPr>
              <p:cNvCxnSpPr/>
              <p:nvPr/>
            </p:nvCxnSpPr>
            <p:spPr bwMode="auto">
              <a:xfrm>
                <a:off x="335759" y="4103396"/>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307" name="Straight Connector 306">
                <a:extLst>
                  <a:ext uri="{FF2B5EF4-FFF2-40B4-BE49-F238E27FC236}">
                    <a16:creationId xmlns:a16="http://schemas.microsoft.com/office/drawing/2014/main" id="{B7E22507-052A-4366-87E4-7404DBD68349}"/>
                  </a:ext>
                </a:extLst>
              </p:cNvPr>
              <p:cNvCxnSpPr/>
              <p:nvPr/>
            </p:nvCxnSpPr>
            <p:spPr bwMode="auto">
              <a:xfrm>
                <a:off x="335759" y="4193381"/>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308" name="Straight Connector 307">
                <a:extLst>
                  <a:ext uri="{FF2B5EF4-FFF2-40B4-BE49-F238E27FC236}">
                    <a16:creationId xmlns:a16="http://schemas.microsoft.com/office/drawing/2014/main" id="{08325A8C-0721-4B90-9B03-87BB5552A5C3}"/>
                  </a:ext>
                </a:extLst>
              </p:cNvPr>
              <p:cNvCxnSpPr/>
              <p:nvPr/>
            </p:nvCxnSpPr>
            <p:spPr bwMode="auto">
              <a:xfrm>
                <a:off x="351237" y="4105275"/>
                <a:ext cx="0" cy="92869"/>
              </a:xfrm>
              <a:prstGeom prst="line">
                <a:avLst/>
              </a:prstGeom>
              <a:grpFill/>
              <a:ln w="9525" cap="flat" cmpd="sng" algn="ctr">
                <a:solidFill>
                  <a:schemeClr val="accent3"/>
                </a:solidFill>
                <a:prstDash val="solid"/>
                <a:round/>
                <a:headEnd type="none" w="med" len="med"/>
                <a:tailEnd type="none" w="med" len="med"/>
              </a:ln>
              <a:effectLst/>
            </p:spPr>
          </p:cxnSp>
        </p:grpSp>
        <p:sp>
          <p:nvSpPr>
            <p:cNvPr id="228" name="Isosceles Triangle 227">
              <a:extLst>
                <a:ext uri="{FF2B5EF4-FFF2-40B4-BE49-F238E27FC236}">
                  <a16:creationId xmlns:a16="http://schemas.microsoft.com/office/drawing/2014/main" id="{5333F506-DCEE-467D-9D09-BD69A7651B99}"/>
                </a:ext>
              </a:extLst>
            </p:cNvPr>
            <p:cNvSpPr/>
            <p:nvPr/>
          </p:nvSpPr>
          <p:spPr bwMode="auto">
            <a:xfrm>
              <a:off x="6249521" y="5140390"/>
              <a:ext cx="70511" cy="72591"/>
            </a:xfrm>
            <a:prstGeom prst="triangle">
              <a:avLst/>
            </a:prstGeom>
            <a:solidFill>
              <a:schemeClr val="accent3"/>
            </a:solidFill>
            <a:ln w="9525" cap="flat" cmpd="sng" algn="ctr">
              <a:solidFill>
                <a:schemeClr val="accent3"/>
              </a:solidFill>
              <a:prstDash val="solid"/>
              <a:round/>
              <a:headEnd type="none" w="med" len="med"/>
              <a:tailEnd type="none" w="med" len="med"/>
            </a:ln>
            <a:effectLst/>
          </p:spPr>
          <p:txBody>
            <a:bodyPr lIns="8441" tIns="8441" rIns="8441" bIns="8441"/>
            <a:lstStyle/>
            <a:p>
              <a:pPr defTabSz="874857" eaLnBrk="1" hangingPunct="1">
                <a:defRPr/>
              </a:pPr>
              <a:endParaRPr sz="738" dirty="0"/>
            </a:p>
          </p:txBody>
        </p:sp>
        <p:sp>
          <p:nvSpPr>
            <p:cNvPr id="229" name="Isosceles Triangle 228">
              <a:extLst>
                <a:ext uri="{FF2B5EF4-FFF2-40B4-BE49-F238E27FC236}">
                  <a16:creationId xmlns:a16="http://schemas.microsoft.com/office/drawing/2014/main" id="{0603C1E1-79F7-4FF2-839C-6E2CC0BC723A}"/>
                </a:ext>
              </a:extLst>
            </p:cNvPr>
            <p:cNvSpPr/>
            <p:nvPr/>
          </p:nvSpPr>
          <p:spPr bwMode="auto">
            <a:xfrm>
              <a:off x="5919325" y="4922621"/>
              <a:ext cx="68791" cy="74203"/>
            </a:xfrm>
            <a:prstGeom prst="triangle">
              <a:avLst/>
            </a:prstGeom>
            <a:solidFill>
              <a:schemeClr val="accent3"/>
            </a:solidFill>
            <a:ln w="9525" cap="flat" cmpd="sng" algn="ctr">
              <a:solidFill>
                <a:schemeClr val="accent3"/>
              </a:solidFill>
              <a:prstDash val="solid"/>
              <a:round/>
              <a:headEnd type="none" w="med" len="med"/>
              <a:tailEnd type="none" w="med" len="med"/>
            </a:ln>
            <a:effectLst/>
          </p:spPr>
          <p:txBody>
            <a:bodyPr lIns="8441" tIns="8441" rIns="8441" bIns="8441"/>
            <a:lstStyle/>
            <a:p>
              <a:pPr defTabSz="874857" eaLnBrk="1" hangingPunct="1">
                <a:defRPr/>
              </a:pPr>
              <a:endParaRPr sz="738" dirty="0"/>
            </a:p>
          </p:txBody>
        </p:sp>
        <p:sp>
          <p:nvSpPr>
            <p:cNvPr id="230" name="Isosceles Triangle 229">
              <a:extLst>
                <a:ext uri="{FF2B5EF4-FFF2-40B4-BE49-F238E27FC236}">
                  <a16:creationId xmlns:a16="http://schemas.microsoft.com/office/drawing/2014/main" id="{021C344C-5DB8-445B-9B39-192F08566B7A}"/>
                </a:ext>
              </a:extLst>
            </p:cNvPr>
            <p:cNvSpPr/>
            <p:nvPr/>
          </p:nvSpPr>
          <p:spPr bwMode="auto">
            <a:xfrm>
              <a:off x="5589129" y="4780667"/>
              <a:ext cx="70511" cy="72590"/>
            </a:xfrm>
            <a:prstGeom prst="triangle">
              <a:avLst/>
            </a:prstGeom>
            <a:solidFill>
              <a:schemeClr val="accent3"/>
            </a:solidFill>
            <a:ln w="9525" cap="flat" cmpd="sng" algn="ctr">
              <a:solidFill>
                <a:schemeClr val="accent3"/>
              </a:solidFill>
              <a:prstDash val="solid"/>
              <a:round/>
              <a:headEnd type="none" w="med" len="med"/>
              <a:tailEnd type="none" w="med" len="med"/>
            </a:ln>
            <a:effectLst/>
          </p:spPr>
          <p:txBody>
            <a:bodyPr lIns="8441" tIns="8441" rIns="8441" bIns="8441"/>
            <a:lstStyle/>
            <a:p>
              <a:pPr defTabSz="874857" eaLnBrk="1" hangingPunct="1">
                <a:defRPr/>
              </a:pPr>
              <a:endParaRPr sz="738" dirty="0"/>
            </a:p>
          </p:txBody>
        </p:sp>
        <p:sp>
          <p:nvSpPr>
            <p:cNvPr id="231" name="Isosceles Triangle 230">
              <a:extLst>
                <a:ext uri="{FF2B5EF4-FFF2-40B4-BE49-F238E27FC236}">
                  <a16:creationId xmlns:a16="http://schemas.microsoft.com/office/drawing/2014/main" id="{C334A040-44F9-4D79-BF13-FE484E8808D0}"/>
                </a:ext>
              </a:extLst>
            </p:cNvPr>
            <p:cNvSpPr/>
            <p:nvPr/>
          </p:nvSpPr>
          <p:spPr bwMode="auto">
            <a:xfrm>
              <a:off x="5424031" y="4767762"/>
              <a:ext cx="70511" cy="72590"/>
            </a:xfrm>
            <a:prstGeom prst="triangle">
              <a:avLst/>
            </a:prstGeom>
            <a:solidFill>
              <a:schemeClr val="accent3"/>
            </a:solidFill>
            <a:ln w="9525" cap="flat" cmpd="sng" algn="ctr">
              <a:solidFill>
                <a:schemeClr val="accent3"/>
              </a:solidFill>
              <a:prstDash val="solid"/>
              <a:round/>
              <a:headEnd type="none" w="med" len="med"/>
              <a:tailEnd type="none" w="med" len="med"/>
            </a:ln>
            <a:effectLst/>
          </p:spPr>
          <p:txBody>
            <a:bodyPr lIns="8441" tIns="8441" rIns="8441" bIns="8441"/>
            <a:lstStyle/>
            <a:p>
              <a:pPr defTabSz="874857" eaLnBrk="1" hangingPunct="1">
                <a:defRPr/>
              </a:pPr>
              <a:endParaRPr sz="738" dirty="0"/>
            </a:p>
          </p:txBody>
        </p:sp>
        <p:sp>
          <p:nvSpPr>
            <p:cNvPr id="232" name="Isosceles Triangle 231">
              <a:extLst>
                <a:ext uri="{FF2B5EF4-FFF2-40B4-BE49-F238E27FC236}">
                  <a16:creationId xmlns:a16="http://schemas.microsoft.com/office/drawing/2014/main" id="{98058B8E-0974-421C-B2A7-26AED1D6F6D0}"/>
                </a:ext>
              </a:extLst>
            </p:cNvPr>
            <p:cNvSpPr/>
            <p:nvPr/>
          </p:nvSpPr>
          <p:spPr bwMode="auto">
            <a:xfrm>
              <a:off x="5283010" y="4787119"/>
              <a:ext cx="70511" cy="72590"/>
            </a:xfrm>
            <a:prstGeom prst="triangle">
              <a:avLst/>
            </a:prstGeom>
            <a:solidFill>
              <a:schemeClr val="accent3"/>
            </a:solidFill>
            <a:ln w="9525" cap="flat" cmpd="sng" algn="ctr">
              <a:solidFill>
                <a:schemeClr val="accent3"/>
              </a:solidFill>
              <a:prstDash val="solid"/>
              <a:round/>
              <a:headEnd type="none" w="med" len="med"/>
              <a:tailEnd type="none" w="med" len="med"/>
            </a:ln>
            <a:effectLst/>
          </p:spPr>
          <p:txBody>
            <a:bodyPr lIns="8441" tIns="8441" rIns="8441" bIns="8441"/>
            <a:lstStyle/>
            <a:p>
              <a:pPr defTabSz="874857" eaLnBrk="1" hangingPunct="1">
                <a:defRPr/>
              </a:pPr>
              <a:endParaRPr sz="738" dirty="0"/>
            </a:p>
          </p:txBody>
        </p:sp>
        <p:sp>
          <p:nvSpPr>
            <p:cNvPr id="233" name="Isosceles Triangle 232">
              <a:extLst>
                <a:ext uri="{FF2B5EF4-FFF2-40B4-BE49-F238E27FC236}">
                  <a16:creationId xmlns:a16="http://schemas.microsoft.com/office/drawing/2014/main" id="{E397D5EA-57B7-4674-AB2F-79B2476DD378}"/>
                </a:ext>
              </a:extLst>
            </p:cNvPr>
            <p:cNvSpPr/>
            <p:nvPr/>
          </p:nvSpPr>
          <p:spPr bwMode="auto">
            <a:xfrm>
              <a:off x="5250335" y="4827446"/>
              <a:ext cx="68791" cy="72591"/>
            </a:xfrm>
            <a:prstGeom prst="triangle">
              <a:avLst/>
            </a:prstGeom>
            <a:solidFill>
              <a:schemeClr val="accent3"/>
            </a:solidFill>
            <a:ln w="9525" cap="flat" cmpd="sng" algn="ctr">
              <a:solidFill>
                <a:schemeClr val="accent3"/>
              </a:solidFill>
              <a:prstDash val="solid"/>
              <a:round/>
              <a:headEnd type="none" w="med" len="med"/>
              <a:tailEnd type="none" w="med" len="med"/>
            </a:ln>
            <a:effectLst/>
          </p:spPr>
          <p:txBody>
            <a:bodyPr lIns="8441" tIns="8441" rIns="8441" bIns="8441"/>
            <a:lstStyle/>
            <a:p>
              <a:pPr defTabSz="874857" eaLnBrk="1" hangingPunct="1">
                <a:defRPr/>
              </a:pPr>
              <a:endParaRPr sz="738" dirty="0"/>
            </a:p>
          </p:txBody>
        </p:sp>
        <p:grpSp>
          <p:nvGrpSpPr>
            <p:cNvPr id="234" name="Group 233">
              <a:extLst>
                <a:ext uri="{FF2B5EF4-FFF2-40B4-BE49-F238E27FC236}">
                  <a16:creationId xmlns:a16="http://schemas.microsoft.com/office/drawing/2014/main" id="{840DACCC-4ACE-4C08-B5FC-B2492A5E92B7}"/>
                </a:ext>
              </a:extLst>
            </p:cNvPr>
            <p:cNvGrpSpPr/>
            <p:nvPr/>
          </p:nvGrpSpPr>
          <p:grpSpPr>
            <a:xfrm>
              <a:off x="5929294" y="4927003"/>
              <a:ext cx="45719" cy="91440"/>
              <a:chOff x="335759" y="4103396"/>
              <a:chExt cx="30956" cy="94748"/>
            </a:xfrm>
            <a:solidFill>
              <a:schemeClr val="accent3"/>
            </a:solidFill>
          </p:grpSpPr>
          <p:cxnSp>
            <p:nvCxnSpPr>
              <p:cNvPr id="303" name="Straight Connector 302">
                <a:extLst>
                  <a:ext uri="{FF2B5EF4-FFF2-40B4-BE49-F238E27FC236}">
                    <a16:creationId xmlns:a16="http://schemas.microsoft.com/office/drawing/2014/main" id="{17D292B3-61AA-4794-98B1-3C25D06EBBC2}"/>
                  </a:ext>
                </a:extLst>
              </p:cNvPr>
              <p:cNvCxnSpPr/>
              <p:nvPr/>
            </p:nvCxnSpPr>
            <p:spPr bwMode="auto">
              <a:xfrm>
                <a:off x="335759" y="4103396"/>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304" name="Straight Connector 303">
                <a:extLst>
                  <a:ext uri="{FF2B5EF4-FFF2-40B4-BE49-F238E27FC236}">
                    <a16:creationId xmlns:a16="http://schemas.microsoft.com/office/drawing/2014/main" id="{463207C9-03A2-4448-8DF8-29056A369C50}"/>
                  </a:ext>
                </a:extLst>
              </p:cNvPr>
              <p:cNvCxnSpPr/>
              <p:nvPr/>
            </p:nvCxnSpPr>
            <p:spPr bwMode="auto">
              <a:xfrm>
                <a:off x="335759" y="4193381"/>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305" name="Straight Connector 304">
                <a:extLst>
                  <a:ext uri="{FF2B5EF4-FFF2-40B4-BE49-F238E27FC236}">
                    <a16:creationId xmlns:a16="http://schemas.microsoft.com/office/drawing/2014/main" id="{280099FB-764E-42EB-9D76-6B97F2D4719F}"/>
                  </a:ext>
                </a:extLst>
              </p:cNvPr>
              <p:cNvCxnSpPr/>
              <p:nvPr/>
            </p:nvCxnSpPr>
            <p:spPr bwMode="auto">
              <a:xfrm>
                <a:off x="351237" y="4105275"/>
                <a:ext cx="0" cy="92869"/>
              </a:xfrm>
              <a:prstGeom prst="line">
                <a:avLst/>
              </a:prstGeom>
              <a:grpFill/>
              <a:ln w="9525" cap="flat" cmpd="sng" algn="ctr">
                <a:solidFill>
                  <a:schemeClr val="accent3"/>
                </a:solidFill>
                <a:prstDash val="solid"/>
                <a:round/>
                <a:headEnd type="none" w="med" len="med"/>
                <a:tailEnd type="none" w="med" len="med"/>
              </a:ln>
              <a:effectLst/>
            </p:spPr>
          </p:cxnSp>
        </p:grpSp>
        <p:grpSp>
          <p:nvGrpSpPr>
            <p:cNvPr id="235" name="Group 234">
              <a:extLst>
                <a:ext uri="{FF2B5EF4-FFF2-40B4-BE49-F238E27FC236}">
                  <a16:creationId xmlns:a16="http://schemas.microsoft.com/office/drawing/2014/main" id="{03D3AD6D-5135-4913-88F0-8AB54CF1F08F}"/>
                </a:ext>
              </a:extLst>
            </p:cNvPr>
            <p:cNvGrpSpPr/>
            <p:nvPr/>
          </p:nvGrpSpPr>
          <p:grpSpPr>
            <a:xfrm>
              <a:off x="5599946" y="4785587"/>
              <a:ext cx="45719" cy="95967"/>
              <a:chOff x="335759" y="4098705"/>
              <a:chExt cx="30956" cy="99439"/>
            </a:xfrm>
            <a:solidFill>
              <a:schemeClr val="accent3"/>
            </a:solidFill>
          </p:grpSpPr>
          <p:cxnSp>
            <p:nvCxnSpPr>
              <p:cNvPr id="300" name="Straight Connector 299">
                <a:extLst>
                  <a:ext uri="{FF2B5EF4-FFF2-40B4-BE49-F238E27FC236}">
                    <a16:creationId xmlns:a16="http://schemas.microsoft.com/office/drawing/2014/main" id="{7277BD0E-72B9-48BC-A264-A6DE227C91CE}"/>
                  </a:ext>
                </a:extLst>
              </p:cNvPr>
              <p:cNvCxnSpPr/>
              <p:nvPr/>
            </p:nvCxnSpPr>
            <p:spPr bwMode="auto">
              <a:xfrm>
                <a:off x="335759" y="4098705"/>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301" name="Straight Connector 300">
                <a:extLst>
                  <a:ext uri="{FF2B5EF4-FFF2-40B4-BE49-F238E27FC236}">
                    <a16:creationId xmlns:a16="http://schemas.microsoft.com/office/drawing/2014/main" id="{3F49E0D8-5000-43CE-9927-FAA95B9BDA63}"/>
                  </a:ext>
                </a:extLst>
              </p:cNvPr>
              <p:cNvCxnSpPr/>
              <p:nvPr/>
            </p:nvCxnSpPr>
            <p:spPr bwMode="auto">
              <a:xfrm>
                <a:off x="335759" y="4193381"/>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302" name="Straight Connector 301">
                <a:extLst>
                  <a:ext uri="{FF2B5EF4-FFF2-40B4-BE49-F238E27FC236}">
                    <a16:creationId xmlns:a16="http://schemas.microsoft.com/office/drawing/2014/main" id="{3F9A63DB-8F3E-4435-A05E-750078752EEA}"/>
                  </a:ext>
                </a:extLst>
              </p:cNvPr>
              <p:cNvCxnSpPr/>
              <p:nvPr/>
            </p:nvCxnSpPr>
            <p:spPr bwMode="auto">
              <a:xfrm>
                <a:off x="351237" y="4105275"/>
                <a:ext cx="0" cy="92869"/>
              </a:xfrm>
              <a:prstGeom prst="line">
                <a:avLst/>
              </a:prstGeom>
              <a:grpFill/>
              <a:ln w="9525" cap="flat" cmpd="sng" algn="ctr">
                <a:solidFill>
                  <a:schemeClr val="accent3"/>
                </a:solidFill>
                <a:prstDash val="solid"/>
                <a:round/>
                <a:headEnd type="none" w="med" len="med"/>
                <a:tailEnd type="none" w="med" len="med"/>
              </a:ln>
              <a:effectLst/>
            </p:spPr>
          </p:cxnSp>
        </p:grpSp>
        <p:grpSp>
          <p:nvGrpSpPr>
            <p:cNvPr id="236" name="Group 235">
              <a:extLst>
                <a:ext uri="{FF2B5EF4-FFF2-40B4-BE49-F238E27FC236}">
                  <a16:creationId xmlns:a16="http://schemas.microsoft.com/office/drawing/2014/main" id="{8749B6C3-6D55-4A5E-AC8E-2C57693DBC00}"/>
                </a:ext>
              </a:extLst>
            </p:cNvPr>
            <p:cNvGrpSpPr/>
            <p:nvPr/>
          </p:nvGrpSpPr>
          <p:grpSpPr>
            <a:xfrm>
              <a:off x="5438542" y="4705347"/>
              <a:ext cx="45719" cy="182880"/>
              <a:chOff x="335759" y="4103396"/>
              <a:chExt cx="30956" cy="97022"/>
            </a:xfrm>
            <a:solidFill>
              <a:schemeClr val="accent3"/>
            </a:solidFill>
          </p:grpSpPr>
          <p:cxnSp>
            <p:nvCxnSpPr>
              <p:cNvPr id="297" name="Straight Connector 296">
                <a:extLst>
                  <a:ext uri="{FF2B5EF4-FFF2-40B4-BE49-F238E27FC236}">
                    <a16:creationId xmlns:a16="http://schemas.microsoft.com/office/drawing/2014/main" id="{3FE317A9-8DA9-4041-84A8-74EDD5016D8D}"/>
                  </a:ext>
                </a:extLst>
              </p:cNvPr>
              <p:cNvCxnSpPr/>
              <p:nvPr/>
            </p:nvCxnSpPr>
            <p:spPr bwMode="auto">
              <a:xfrm>
                <a:off x="335759" y="4103396"/>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298" name="Straight Connector 297">
                <a:extLst>
                  <a:ext uri="{FF2B5EF4-FFF2-40B4-BE49-F238E27FC236}">
                    <a16:creationId xmlns:a16="http://schemas.microsoft.com/office/drawing/2014/main" id="{394174CC-E66C-4443-901A-6DF0B548DDD5}"/>
                  </a:ext>
                </a:extLst>
              </p:cNvPr>
              <p:cNvCxnSpPr/>
              <p:nvPr/>
            </p:nvCxnSpPr>
            <p:spPr bwMode="auto">
              <a:xfrm>
                <a:off x="335759" y="4200418"/>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299" name="Straight Connector 298">
                <a:extLst>
                  <a:ext uri="{FF2B5EF4-FFF2-40B4-BE49-F238E27FC236}">
                    <a16:creationId xmlns:a16="http://schemas.microsoft.com/office/drawing/2014/main" id="{1F316ADF-0DBE-4242-A3C9-FD9D1D2A7024}"/>
                  </a:ext>
                </a:extLst>
              </p:cNvPr>
              <p:cNvCxnSpPr/>
              <p:nvPr/>
            </p:nvCxnSpPr>
            <p:spPr bwMode="auto">
              <a:xfrm>
                <a:off x="351237" y="4105275"/>
                <a:ext cx="0" cy="92869"/>
              </a:xfrm>
              <a:prstGeom prst="line">
                <a:avLst/>
              </a:prstGeom>
              <a:grpFill/>
              <a:ln w="9525" cap="flat" cmpd="sng" algn="ctr">
                <a:solidFill>
                  <a:schemeClr val="accent3"/>
                </a:solidFill>
                <a:prstDash val="solid"/>
                <a:round/>
                <a:headEnd type="none" w="med" len="med"/>
                <a:tailEnd type="none" w="med" len="med"/>
              </a:ln>
              <a:effectLst/>
            </p:spPr>
          </p:cxnSp>
        </p:grpSp>
        <p:grpSp>
          <p:nvGrpSpPr>
            <p:cNvPr id="237" name="Group 236">
              <a:extLst>
                <a:ext uri="{FF2B5EF4-FFF2-40B4-BE49-F238E27FC236}">
                  <a16:creationId xmlns:a16="http://schemas.microsoft.com/office/drawing/2014/main" id="{3B7DAF4D-C0C6-46DA-95DF-5C2EEBBB328E}"/>
                </a:ext>
              </a:extLst>
            </p:cNvPr>
            <p:cNvGrpSpPr/>
            <p:nvPr/>
          </p:nvGrpSpPr>
          <p:grpSpPr>
            <a:xfrm>
              <a:off x="5295901" y="4754870"/>
              <a:ext cx="45719" cy="164592"/>
              <a:chOff x="335759" y="4103396"/>
              <a:chExt cx="30956" cy="97001"/>
            </a:xfrm>
            <a:solidFill>
              <a:schemeClr val="accent3"/>
            </a:solidFill>
          </p:grpSpPr>
          <p:cxnSp>
            <p:nvCxnSpPr>
              <p:cNvPr id="294" name="Straight Connector 293">
                <a:extLst>
                  <a:ext uri="{FF2B5EF4-FFF2-40B4-BE49-F238E27FC236}">
                    <a16:creationId xmlns:a16="http://schemas.microsoft.com/office/drawing/2014/main" id="{4D00A7A0-E09F-4F45-BEC6-2675A42A9563}"/>
                  </a:ext>
                </a:extLst>
              </p:cNvPr>
              <p:cNvCxnSpPr/>
              <p:nvPr/>
            </p:nvCxnSpPr>
            <p:spPr bwMode="auto">
              <a:xfrm>
                <a:off x="335759" y="4103396"/>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295" name="Straight Connector 294">
                <a:extLst>
                  <a:ext uri="{FF2B5EF4-FFF2-40B4-BE49-F238E27FC236}">
                    <a16:creationId xmlns:a16="http://schemas.microsoft.com/office/drawing/2014/main" id="{9A20ADD0-6173-4F0E-AE13-5B6584D7679D}"/>
                  </a:ext>
                </a:extLst>
              </p:cNvPr>
              <p:cNvCxnSpPr/>
              <p:nvPr/>
            </p:nvCxnSpPr>
            <p:spPr bwMode="auto">
              <a:xfrm>
                <a:off x="335759" y="4200397"/>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296" name="Straight Connector 295">
                <a:extLst>
                  <a:ext uri="{FF2B5EF4-FFF2-40B4-BE49-F238E27FC236}">
                    <a16:creationId xmlns:a16="http://schemas.microsoft.com/office/drawing/2014/main" id="{D6BBC8F4-2BC7-4D86-84D9-16A259224801}"/>
                  </a:ext>
                </a:extLst>
              </p:cNvPr>
              <p:cNvCxnSpPr/>
              <p:nvPr/>
            </p:nvCxnSpPr>
            <p:spPr bwMode="auto">
              <a:xfrm>
                <a:off x="351237" y="4105275"/>
                <a:ext cx="0" cy="92869"/>
              </a:xfrm>
              <a:prstGeom prst="line">
                <a:avLst/>
              </a:prstGeom>
              <a:grpFill/>
              <a:ln w="9525" cap="flat" cmpd="sng" algn="ctr">
                <a:solidFill>
                  <a:schemeClr val="accent3"/>
                </a:solidFill>
                <a:prstDash val="solid"/>
                <a:round/>
                <a:headEnd type="none" w="med" len="med"/>
                <a:tailEnd type="none" w="med" len="med"/>
              </a:ln>
              <a:effectLst/>
            </p:spPr>
          </p:cxnSp>
        </p:grpSp>
        <p:sp>
          <p:nvSpPr>
            <p:cNvPr id="238" name="Oval 237">
              <a:extLst>
                <a:ext uri="{FF2B5EF4-FFF2-40B4-BE49-F238E27FC236}">
                  <a16:creationId xmlns:a16="http://schemas.microsoft.com/office/drawing/2014/main" id="{F15ACBC4-FDCD-4872-B427-0587FFF1472E}"/>
                </a:ext>
              </a:extLst>
            </p:cNvPr>
            <p:cNvSpPr/>
            <p:nvPr/>
          </p:nvSpPr>
          <p:spPr bwMode="auto">
            <a:xfrm>
              <a:off x="8543696" y="2665875"/>
              <a:ext cx="70511" cy="7097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lIns="8441" tIns="8441" rIns="8441" bIns="8441"/>
            <a:lstStyle/>
            <a:p>
              <a:pPr defTabSz="874857" eaLnBrk="1" hangingPunct="1">
                <a:defRPr/>
              </a:pPr>
              <a:endParaRPr sz="738" dirty="0"/>
            </a:p>
          </p:txBody>
        </p:sp>
        <p:sp>
          <p:nvSpPr>
            <p:cNvPr id="239" name="Oval 238">
              <a:extLst>
                <a:ext uri="{FF2B5EF4-FFF2-40B4-BE49-F238E27FC236}">
                  <a16:creationId xmlns:a16="http://schemas.microsoft.com/office/drawing/2014/main" id="{828CAC02-C06C-4B50-96DF-45FD4E16BF3A}"/>
                </a:ext>
              </a:extLst>
            </p:cNvPr>
            <p:cNvSpPr/>
            <p:nvPr/>
          </p:nvSpPr>
          <p:spPr bwMode="auto">
            <a:xfrm>
              <a:off x="7888464" y="2852996"/>
              <a:ext cx="70510" cy="7097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lIns="8441" tIns="8441" rIns="8441" bIns="8441"/>
            <a:lstStyle/>
            <a:p>
              <a:pPr defTabSz="874857" eaLnBrk="1" hangingPunct="1">
                <a:defRPr/>
              </a:pPr>
              <a:endParaRPr sz="738" dirty="0"/>
            </a:p>
          </p:txBody>
        </p:sp>
        <p:sp>
          <p:nvSpPr>
            <p:cNvPr id="240" name="Oval 239">
              <a:extLst>
                <a:ext uri="{FF2B5EF4-FFF2-40B4-BE49-F238E27FC236}">
                  <a16:creationId xmlns:a16="http://schemas.microsoft.com/office/drawing/2014/main" id="{4D88BB42-0A91-4522-B2D8-EB96C5DD5535}"/>
                </a:ext>
              </a:extLst>
            </p:cNvPr>
            <p:cNvSpPr/>
            <p:nvPr/>
          </p:nvSpPr>
          <p:spPr bwMode="auto">
            <a:xfrm>
              <a:off x="7231511" y="3064314"/>
              <a:ext cx="70510" cy="7097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lIns="8441" tIns="8441" rIns="8441" bIns="8441"/>
            <a:lstStyle/>
            <a:p>
              <a:pPr defTabSz="874857" eaLnBrk="1" hangingPunct="1">
                <a:defRPr/>
              </a:pPr>
              <a:endParaRPr sz="738" dirty="0"/>
            </a:p>
          </p:txBody>
        </p:sp>
        <p:sp>
          <p:nvSpPr>
            <p:cNvPr id="241" name="Oval 240">
              <a:extLst>
                <a:ext uri="{FF2B5EF4-FFF2-40B4-BE49-F238E27FC236}">
                  <a16:creationId xmlns:a16="http://schemas.microsoft.com/office/drawing/2014/main" id="{73E7A39A-77D1-492C-972C-87D9DEF19683}"/>
                </a:ext>
              </a:extLst>
            </p:cNvPr>
            <p:cNvSpPr/>
            <p:nvPr/>
          </p:nvSpPr>
          <p:spPr bwMode="auto">
            <a:xfrm>
              <a:off x="6576278" y="3327251"/>
              <a:ext cx="70511" cy="7097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lIns="8441" tIns="8441" rIns="8441" bIns="8441"/>
            <a:lstStyle/>
            <a:p>
              <a:pPr defTabSz="874857" eaLnBrk="1" hangingPunct="1">
                <a:defRPr/>
              </a:pPr>
              <a:endParaRPr sz="738" dirty="0"/>
            </a:p>
          </p:txBody>
        </p:sp>
        <p:sp>
          <p:nvSpPr>
            <p:cNvPr id="242" name="Oval 241">
              <a:extLst>
                <a:ext uri="{FF2B5EF4-FFF2-40B4-BE49-F238E27FC236}">
                  <a16:creationId xmlns:a16="http://schemas.microsoft.com/office/drawing/2014/main" id="{23D9C157-A6E2-42B2-BDC0-2FAC8E26027A}"/>
                </a:ext>
              </a:extLst>
            </p:cNvPr>
            <p:cNvSpPr/>
            <p:nvPr/>
          </p:nvSpPr>
          <p:spPr bwMode="auto">
            <a:xfrm>
              <a:off x="5914166" y="3754727"/>
              <a:ext cx="70510" cy="7097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lIns="8441" tIns="8441" rIns="8441" bIns="8441"/>
            <a:lstStyle/>
            <a:p>
              <a:pPr defTabSz="874857" eaLnBrk="1" hangingPunct="1">
                <a:defRPr/>
              </a:pPr>
              <a:endParaRPr sz="738" dirty="0"/>
            </a:p>
          </p:txBody>
        </p:sp>
        <p:sp>
          <p:nvSpPr>
            <p:cNvPr id="243" name="Oval 242">
              <a:extLst>
                <a:ext uri="{FF2B5EF4-FFF2-40B4-BE49-F238E27FC236}">
                  <a16:creationId xmlns:a16="http://schemas.microsoft.com/office/drawing/2014/main" id="{1767D315-BDC0-4ADD-A051-71500422B6F4}"/>
                </a:ext>
              </a:extLst>
            </p:cNvPr>
            <p:cNvSpPr/>
            <p:nvPr/>
          </p:nvSpPr>
          <p:spPr bwMode="auto">
            <a:xfrm>
              <a:off x="6894436" y="3156261"/>
              <a:ext cx="70510" cy="69364"/>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lIns="8441" tIns="8441" rIns="8441" bIns="8441"/>
            <a:lstStyle/>
            <a:p>
              <a:pPr defTabSz="874857" eaLnBrk="1" hangingPunct="1">
                <a:defRPr/>
              </a:pPr>
              <a:endParaRPr sz="738" dirty="0"/>
            </a:p>
          </p:txBody>
        </p:sp>
        <p:sp>
          <p:nvSpPr>
            <p:cNvPr id="244" name="Oval 243">
              <a:extLst>
                <a:ext uri="{FF2B5EF4-FFF2-40B4-BE49-F238E27FC236}">
                  <a16:creationId xmlns:a16="http://schemas.microsoft.com/office/drawing/2014/main" id="{FE5FAF7A-57ED-4FDF-9708-5EC8F43D1352}"/>
                </a:ext>
              </a:extLst>
            </p:cNvPr>
            <p:cNvSpPr/>
            <p:nvPr/>
          </p:nvSpPr>
          <p:spPr bwMode="auto">
            <a:xfrm>
              <a:off x="6240923" y="3491789"/>
              <a:ext cx="70510" cy="7097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lIns="8441" tIns="8441" rIns="8441" bIns="8441"/>
            <a:lstStyle/>
            <a:p>
              <a:pPr defTabSz="874857" eaLnBrk="1" hangingPunct="1">
                <a:defRPr/>
              </a:pPr>
              <a:endParaRPr sz="738" dirty="0"/>
            </a:p>
          </p:txBody>
        </p:sp>
        <p:sp>
          <p:nvSpPr>
            <p:cNvPr id="245" name="Oval 244">
              <a:extLst>
                <a:ext uri="{FF2B5EF4-FFF2-40B4-BE49-F238E27FC236}">
                  <a16:creationId xmlns:a16="http://schemas.microsoft.com/office/drawing/2014/main" id="{CEDDED5E-E5D9-4EC3-82A9-98748B80A255}"/>
                </a:ext>
              </a:extLst>
            </p:cNvPr>
            <p:cNvSpPr/>
            <p:nvPr/>
          </p:nvSpPr>
          <p:spPr bwMode="auto">
            <a:xfrm>
              <a:off x="5577091" y="4075736"/>
              <a:ext cx="70510" cy="7097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lIns="8441" tIns="8441" rIns="8441" bIns="8441"/>
            <a:lstStyle/>
            <a:p>
              <a:pPr defTabSz="874857" eaLnBrk="1" hangingPunct="1">
                <a:defRPr/>
              </a:pPr>
              <a:endParaRPr sz="738" dirty="0"/>
            </a:p>
          </p:txBody>
        </p:sp>
        <p:sp>
          <p:nvSpPr>
            <p:cNvPr id="246" name="Oval 245">
              <a:extLst>
                <a:ext uri="{FF2B5EF4-FFF2-40B4-BE49-F238E27FC236}">
                  <a16:creationId xmlns:a16="http://schemas.microsoft.com/office/drawing/2014/main" id="{05B46683-DFF8-47C6-852C-EF40EE0C4B52}"/>
                </a:ext>
              </a:extLst>
            </p:cNvPr>
            <p:cNvSpPr/>
            <p:nvPr/>
          </p:nvSpPr>
          <p:spPr bwMode="auto">
            <a:xfrm>
              <a:off x="5415433" y="4332221"/>
              <a:ext cx="70510" cy="6936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lIns="8441" tIns="8441" rIns="8441" bIns="8441"/>
            <a:lstStyle/>
            <a:p>
              <a:pPr defTabSz="874857" eaLnBrk="1" hangingPunct="1">
                <a:defRPr/>
              </a:pPr>
              <a:endParaRPr sz="738" dirty="0"/>
            </a:p>
          </p:txBody>
        </p:sp>
        <p:sp>
          <p:nvSpPr>
            <p:cNvPr id="247" name="Oval 246">
              <a:extLst>
                <a:ext uri="{FF2B5EF4-FFF2-40B4-BE49-F238E27FC236}">
                  <a16:creationId xmlns:a16="http://schemas.microsoft.com/office/drawing/2014/main" id="{67BD0FFF-20FE-44A0-A108-E123A18C737B}"/>
                </a:ext>
              </a:extLst>
            </p:cNvPr>
            <p:cNvSpPr/>
            <p:nvPr/>
          </p:nvSpPr>
          <p:spPr bwMode="auto">
            <a:xfrm>
              <a:off x="5272691" y="4658070"/>
              <a:ext cx="70511" cy="6936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lIns="8441" tIns="8441" rIns="8441" bIns="8441"/>
            <a:lstStyle/>
            <a:p>
              <a:pPr defTabSz="874857" eaLnBrk="1" hangingPunct="1">
                <a:defRPr/>
              </a:pPr>
              <a:endParaRPr sz="738" dirty="0"/>
            </a:p>
          </p:txBody>
        </p:sp>
        <p:grpSp>
          <p:nvGrpSpPr>
            <p:cNvPr id="71900" name="Group 247">
              <a:extLst>
                <a:ext uri="{FF2B5EF4-FFF2-40B4-BE49-F238E27FC236}">
                  <a16:creationId xmlns:a16="http://schemas.microsoft.com/office/drawing/2014/main" id="{A26690E9-ECA5-4EFF-BB4C-13592C65E1BB}"/>
                </a:ext>
              </a:extLst>
            </p:cNvPr>
            <p:cNvGrpSpPr>
              <a:grpSpLocks/>
            </p:cNvGrpSpPr>
            <p:nvPr/>
          </p:nvGrpSpPr>
          <p:grpSpPr bwMode="auto">
            <a:xfrm>
              <a:off x="5285706" y="4617580"/>
              <a:ext cx="45719" cy="164592"/>
              <a:chOff x="335759" y="4105190"/>
              <a:chExt cx="30956" cy="92954"/>
            </a:xfrm>
          </p:grpSpPr>
          <p:cxnSp>
            <p:nvCxnSpPr>
              <p:cNvPr id="71943" name="Straight Connector 290">
                <a:extLst>
                  <a:ext uri="{FF2B5EF4-FFF2-40B4-BE49-F238E27FC236}">
                    <a16:creationId xmlns:a16="http://schemas.microsoft.com/office/drawing/2014/main" id="{C14F8912-5F2C-491E-B129-7A85D8655F7A}"/>
                  </a:ext>
                </a:extLst>
              </p:cNvPr>
              <p:cNvCxnSpPr>
                <a:cxnSpLocks noChangeShapeType="1"/>
              </p:cNvCxnSpPr>
              <p:nvPr/>
            </p:nvCxnSpPr>
            <p:spPr bwMode="auto">
              <a:xfrm>
                <a:off x="335759" y="4105190"/>
                <a:ext cx="30956"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1944" name="Straight Connector 291">
                <a:extLst>
                  <a:ext uri="{FF2B5EF4-FFF2-40B4-BE49-F238E27FC236}">
                    <a16:creationId xmlns:a16="http://schemas.microsoft.com/office/drawing/2014/main" id="{CC027115-2C0B-49E4-BD8A-2DA89D976CF7}"/>
                  </a:ext>
                </a:extLst>
              </p:cNvPr>
              <p:cNvCxnSpPr>
                <a:cxnSpLocks noChangeShapeType="1"/>
              </p:cNvCxnSpPr>
              <p:nvPr/>
            </p:nvCxnSpPr>
            <p:spPr bwMode="auto">
              <a:xfrm>
                <a:off x="335759" y="4195950"/>
                <a:ext cx="30956"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1945" name="Straight Connector 292">
                <a:extLst>
                  <a:ext uri="{FF2B5EF4-FFF2-40B4-BE49-F238E27FC236}">
                    <a16:creationId xmlns:a16="http://schemas.microsoft.com/office/drawing/2014/main" id="{C25107B5-8FA5-4704-A841-225BD9C5CB1B}"/>
                  </a:ext>
                </a:extLst>
              </p:cNvPr>
              <p:cNvCxnSpPr>
                <a:cxnSpLocks noChangeShapeType="1"/>
              </p:cNvCxnSpPr>
              <p:nvPr/>
            </p:nvCxnSpPr>
            <p:spPr bwMode="auto">
              <a:xfrm>
                <a:off x="351237" y="4105275"/>
                <a:ext cx="0" cy="9286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71901" name="Group 248">
              <a:extLst>
                <a:ext uri="{FF2B5EF4-FFF2-40B4-BE49-F238E27FC236}">
                  <a16:creationId xmlns:a16="http://schemas.microsoft.com/office/drawing/2014/main" id="{E99FD6A8-1180-4A5B-B1EB-7D0299CDC9FF}"/>
                </a:ext>
              </a:extLst>
            </p:cNvPr>
            <p:cNvGrpSpPr>
              <a:grpSpLocks/>
            </p:cNvGrpSpPr>
            <p:nvPr/>
          </p:nvGrpSpPr>
          <p:grpSpPr bwMode="auto">
            <a:xfrm>
              <a:off x="5428869" y="4308244"/>
              <a:ext cx="45719" cy="146304"/>
              <a:chOff x="335759" y="4104620"/>
              <a:chExt cx="30956" cy="93524"/>
            </a:xfrm>
          </p:grpSpPr>
          <p:cxnSp>
            <p:nvCxnSpPr>
              <p:cNvPr id="71940" name="Straight Connector 287">
                <a:extLst>
                  <a:ext uri="{FF2B5EF4-FFF2-40B4-BE49-F238E27FC236}">
                    <a16:creationId xmlns:a16="http://schemas.microsoft.com/office/drawing/2014/main" id="{52E48F80-488A-47B1-9CAB-23247FD4A117}"/>
                  </a:ext>
                </a:extLst>
              </p:cNvPr>
              <p:cNvCxnSpPr>
                <a:cxnSpLocks noChangeShapeType="1"/>
              </p:cNvCxnSpPr>
              <p:nvPr/>
            </p:nvCxnSpPr>
            <p:spPr bwMode="auto">
              <a:xfrm>
                <a:off x="335759" y="4104620"/>
                <a:ext cx="30956"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1941" name="Straight Connector 288">
                <a:extLst>
                  <a:ext uri="{FF2B5EF4-FFF2-40B4-BE49-F238E27FC236}">
                    <a16:creationId xmlns:a16="http://schemas.microsoft.com/office/drawing/2014/main" id="{A97C8172-9B7F-40A5-B8FA-A5449A7AE4EA}"/>
                  </a:ext>
                </a:extLst>
              </p:cNvPr>
              <p:cNvCxnSpPr>
                <a:cxnSpLocks noChangeShapeType="1"/>
              </p:cNvCxnSpPr>
              <p:nvPr/>
            </p:nvCxnSpPr>
            <p:spPr bwMode="auto">
              <a:xfrm>
                <a:off x="335759" y="4195950"/>
                <a:ext cx="30956"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1942" name="Straight Connector 289">
                <a:extLst>
                  <a:ext uri="{FF2B5EF4-FFF2-40B4-BE49-F238E27FC236}">
                    <a16:creationId xmlns:a16="http://schemas.microsoft.com/office/drawing/2014/main" id="{0B29A23E-858E-446B-A17E-6F7E8563BB6C}"/>
                  </a:ext>
                </a:extLst>
              </p:cNvPr>
              <p:cNvCxnSpPr>
                <a:cxnSpLocks noChangeShapeType="1"/>
              </p:cNvCxnSpPr>
              <p:nvPr/>
            </p:nvCxnSpPr>
            <p:spPr bwMode="auto">
              <a:xfrm>
                <a:off x="351237" y="4105275"/>
                <a:ext cx="0" cy="9286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71902" name="Group 249">
              <a:extLst>
                <a:ext uri="{FF2B5EF4-FFF2-40B4-BE49-F238E27FC236}">
                  <a16:creationId xmlns:a16="http://schemas.microsoft.com/office/drawing/2014/main" id="{AA154AB7-E956-49F6-8B03-A066579B1326}"/>
                </a:ext>
              </a:extLst>
            </p:cNvPr>
            <p:cNvGrpSpPr>
              <a:grpSpLocks/>
            </p:cNvGrpSpPr>
            <p:nvPr/>
          </p:nvGrpSpPr>
          <p:grpSpPr bwMode="auto">
            <a:xfrm>
              <a:off x="5590140" y="4066032"/>
              <a:ext cx="45719" cy="82296"/>
              <a:chOff x="335759" y="4105275"/>
              <a:chExt cx="30956" cy="92869"/>
            </a:xfrm>
          </p:grpSpPr>
          <p:cxnSp>
            <p:nvCxnSpPr>
              <p:cNvPr id="71937" name="Straight Connector 284">
                <a:extLst>
                  <a:ext uri="{FF2B5EF4-FFF2-40B4-BE49-F238E27FC236}">
                    <a16:creationId xmlns:a16="http://schemas.microsoft.com/office/drawing/2014/main" id="{7B4C5978-3381-4641-B59B-9E32D1C7C0ED}"/>
                  </a:ext>
                </a:extLst>
              </p:cNvPr>
              <p:cNvCxnSpPr>
                <a:cxnSpLocks noChangeShapeType="1"/>
              </p:cNvCxnSpPr>
              <p:nvPr/>
            </p:nvCxnSpPr>
            <p:spPr bwMode="auto">
              <a:xfrm>
                <a:off x="335759" y="4110030"/>
                <a:ext cx="30956"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1938" name="Straight Connector 285">
                <a:extLst>
                  <a:ext uri="{FF2B5EF4-FFF2-40B4-BE49-F238E27FC236}">
                    <a16:creationId xmlns:a16="http://schemas.microsoft.com/office/drawing/2014/main" id="{C4454E38-919E-4623-B76D-60174C3417C1}"/>
                  </a:ext>
                </a:extLst>
              </p:cNvPr>
              <p:cNvCxnSpPr>
                <a:cxnSpLocks noChangeShapeType="1"/>
              </p:cNvCxnSpPr>
              <p:nvPr/>
            </p:nvCxnSpPr>
            <p:spPr bwMode="auto">
              <a:xfrm>
                <a:off x="335759" y="4195950"/>
                <a:ext cx="30956"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1939" name="Straight Connector 286">
                <a:extLst>
                  <a:ext uri="{FF2B5EF4-FFF2-40B4-BE49-F238E27FC236}">
                    <a16:creationId xmlns:a16="http://schemas.microsoft.com/office/drawing/2014/main" id="{471395E3-A4D4-41D1-B780-132487670F50}"/>
                  </a:ext>
                </a:extLst>
              </p:cNvPr>
              <p:cNvCxnSpPr>
                <a:cxnSpLocks noChangeShapeType="1"/>
              </p:cNvCxnSpPr>
              <p:nvPr/>
            </p:nvCxnSpPr>
            <p:spPr bwMode="auto">
              <a:xfrm>
                <a:off x="351237" y="4105275"/>
                <a:ext cx="0" cy="9286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71903" name="Group 250">
              <a:extLst>
                <a:ext uri="{FF2B5EF4-FFF2-40B4-BE49-F238E27FC236}">
                  <a16:creationId xmlns:a16="http://schemas.microsoft.com/office/drawing/2014/main" id="{7877244E-C06B-48DE-8583-87DCF7E1FF9D}"/>
                </a:ext>
              </a:extLst>
            </p:cNvPr>
            <p:cNvGrpSpPr>
              <a:grpSpLocks/>
            </p:cNvGrpSpPr>
            <p:nvPr/>
          </p:nvGrpSpPr>
          <p:grpSpPr bwMode="auto">
            <a:xfrm>
              <a:off x="5924550" y="3733800"/>
              <a:ext cx="45719" cy="82296"/>
              <a:chOff x="335759" y="4105275"/>
              <a:chExt cx="30956" cy="92869"/>
            </a:xfrm>
          </p:grpSpPr>
          <p:cxnSp>
            <p:nvCxnSpPr>
              <p:cNvPr id="71934" name="Straight Connector 281">
                <a:extLst>
                  <a:ext uri="{FF2B5EF4-FFF2-40B4-BE49-F238E27FC236}">
                    <a16:creationId xmlns:a16="http://schemas.microsoft.com/office/drawing/2014/main" id="{64BD325B-72B6-4C59-8E17-ADB6B24923E0}"/>
                  </a:ext>
                </a:extLst>
              </p:cNvPr>
              <p:cNvCxnSpPr>
                <a:cxnSpLocks noChangeShapeType="1"/>
              </p:cNvCxnSpPr>
              <p:nvPr/>
            </p:nvCxnSpPr>
            <p:spPr bwMode="auto">
              <a:xfrm>
                <a:off x="335759" y="4110030"/>
                <a:ext cx="30956"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1935" name="Straight Connector 282">
                <a:extLst>
                  <a:ext uri="{FF2B5EF4-FFF2-40B4-BE49-F238E27FC236}">
                    <a16:creationId xmlns:a16="http://schemas.microsoft.com/office/drawing/2014/main" id="{9A8E34FD-C04F-4A1A-B3B2-89C4E38C160E}"/>
                  </a:ext>
                </a:extLst>
              </p:cNvPr>
              <p:cNvCxnSpPr>
                <a:cxnSpLocks noChangeShapeType="1"/>
              </p:cNvCxnSpPr>
              <p:nvPr/>
            </p:nvCxnSpPr>
            <p:spPr bwMode="auto">
              <a:xfrm>
                <a:off x="335759" y="4195950"/>
                <a:ext cx="30956"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1936" name="Straight Connector 283">
                <a:extLst>
                  <a:ext uri="{FF2B5EF4-FFF2-40B4-BE49-F238E27FC236}">
                    <a16:creationId xmlns:a16="http://schemas.microsoft.com/office/drawing/2014/main" id="{4B72A1D5-AD99-4029-B534-54E895DE0FD6}"/>
                  </a:ext>
                </a:extLst>
              </p:cNvPr>
              <p:cNvCxnSpPr>
                <a:cxnSpLocks noChangeShapeType="1"/>
              </p:cNvCxnSpPr>
              <p:nvPr/>
            </p:nvCxnSpPr>
            <p:spPr bwMode="auto">
              <a:xfrm>
                <a:off x="351237" y="4105275"/>
                <a:ext cx="0" cy="9286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71904" name="Group 251">
              <a:extLst>
                <a:ext uri="{FF2B5EF4-FFF2-40B4-BE49-F238E27FC236}">
                  <a16:creationId xmlns:a16="http://schemas.microsoft.com/office/drawing/2014/main" id="{0E51186A-6E01-4E61-A2DE-8B459BD5F747}"/>
                </a:ext>
              </a:extLst>
            </p:cNvPr>
            <p:cNvGrpSpPr>
              <a:grpSpLocks/>
            </p:cNvGrpSpPr>
            <p:nvPr/>
          </p:nvGrpSpPr>
          <p:grpSpPr bwMode="auto">
            <a:xfrm>
              <a:off x="6255150" y="3495294"/>
              <a:ext cx="45719" cy="82296"/>
              <a:chOff x="335759" y="4105275"/>
              <a:chExt cx="30956" cy="92869"/>
            </a:xfrm>
          </p:grpSpPr>
          <p:cxnSp>
            <p:nvCxnSpPr>
              <p:cNvPr id="71931" name="Straight Connector 278">
                <a:extLst>
                  <a:ext uri="{FF2B5EF4-FFF2-40B4-BE49-F238E27FC236}">
                    <a16:creationId xmlns:a16="http://schemas.microsoft.com/office/drawing/2014/main" id="{28FDBF3D-EB79-447C-B08F-C183D395F9B4}"/>
                  </a:ext>
                </a:extLst>
              </p:cNvPr>
              <p:cNvCxnSpPr>
                <a:cxnSpLocks noChangeShapeType="1"/>
              </p:cNvCxnSpPr>
              <p:nvPr/>
            </p:nvCxnSpPr>
            <p:spPr bwMode="auto">
              <a:xfrm>
                <a:off x="335759" y="4110030"/>
                <a:ext cx="30956"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1932" name="Straight Connector 279">
                <a:extLst>
                  <a:ext uri="{FF2B5EF4-FFF2-40B4-BE49-F238E27FC236}">
                    <a16:creationId xmlns:a16="http://schemas.microsoft.com/office/drawing/2014/main" id="{4AB62525-7A04-4277-831A-76DB2F5900D5}"/>
                  </a:ext>
                </a:extLst>
              </p:cNvPr>
              <p:cNvCxnSpPr>
                <a:cxnSpLocks noChangeShapeType="1"/>
              </p:cNvCxnSpPr>
              <p:nvPr/>
            </p:nvCxnSpPr>
            <p:spPr bwMode="auto">
              <a:xfrm>
                <a:off x="335759" y="4195950"/>
                <a:ext cx="30956"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1933" name="Straight Connector 280">
                <a:extLst>
                  <a:ext uri="{FF2B5EF4-FFF2-40B4-BE49-F238E27FC236}">
                    <a16:creationId xmlns:a16="http://schemas.microsoft.com/office/drawing/2014/main" id="{C3DDCA99-541A-412C-B181-B9A7387DEEA3}"/>
                  </a:ext>
                </a:extLst>
              </p:cNvPr>
              <p:cNvCxnSpPr>
                <a:cxnSpLocks noChangeShapeType="1"/>
              </p:cNvCxnSpPr>
              <p:nvPr/>
            </p:nvCxnSpPr>
            <p:spPr bwMode="auto">
              <a:xfrm>
                <a:off x="351237" y="4105275"/>
                <a:ext cx="0" cy="9286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71905" name="Group 252">
              <a:extLst>
                <a:ext uri="{FF2B5EF4-FFF2-40B4-BE49-F238E27FC236}">
                  <a16:creationId xmlns:a16="http://schemas.microsoft.com/office/drawing/2014/main" id="{9E28E40E-DE28-4E3F-B2CC-2A1C52366A66}"/>
                </a:ext>
              </a:extLst>
            </p:cNvPr>
            <p:cNvGrpSpPr>
              <a:grpSpLocks/>
            </p:cNvGrpSpPr>
            <p:nvPr/>
          </p:nvGrpSpPr>
          <p:grpSpPr bwMode="auto">
            <a:xfrm>
              <a:off x="6585750" y="3310890"/>
              <a:ext cx="45719" cy="82296"/>
              <a:chOff x="335759" y="4105275"/>
              <a:chExt cx="30956" cy="92869"/>
            </a:xfrm>
          </p:grpSpPr>
          <p:cxnSp>
            <p:nvCxnSpPr>
              <p:cNvPr id="71928" name="Straight Connector 275">
                <a:extLst>
                  <a:ext uri="{FF2B5EF4-FFF2-40B4-BE49-F238E27FC236}">
                    <a16:creationId xmlns:a16="http://schemas.microsoft.com/office/drawing/2014/main" id="{555A60C2-C517-4AD5-9CF5-36AC68DF4A2B}"/>
                  </a:ext>
                </a:extLst>
              </p:cNvPr>
              <p:cNvCxnSpPr>
                <a:cxnSpLocks noChangeShapeType="1"/>
              </p:cNvCxnSpPr>
              <p:nvPr/>
            </p:nvCxnSpPr>
            <p:spPr bwMode="auto">
              <a:xfrm>
                <a:off x="335759" y="4110030"/>
                <a:ext cx="30956"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1929" name="Straight Connector 276">
                <a:extLst>
                  <a:ext uri="{FF2B5EF4-FFF2-40B4-BE49-F238E27FC236}">
                    <a16:creationId xmlns:a16="http://schemas.microsoft.com/office/drawing/2014/main" id="{57D3E974-30E0-4B9F-B39D-1FB17214ED30}"/>
                  </a:ext>
                </a:extLst>
              </p:cNvPr>
              <p:cNvCxnSpPr>
                <a:cxnSpLocks noChangeShapeType="1"/>
              </p:cNvCxnSpPr>
              <p:nvPr/>
            </p:nvCxnSpPr>
            <p:spPr bwMode="auto">
              <a:xfrm>
                <a:off x="335759" y="4195950"/>
                <a:ext cx="30956"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1930" name="Straight Connector 277">
                <a:extLst>
                  <a:ext uri="{FF2B5EF4-FFF2-40B4-BE49-F238E27FC236}">
                    <a16:creationId xmlns:a16="http://schemas.microsoft.com/office/drawing/2014/main" id="{A074A18E-7713-4A68-9E61-629DD18E0499}"/>
                  </a:ext>
                </a:extLst>
              </p:cNvPr>
              <p:cNvCxnSpPr>
                <a:cxnSpLocks noChangeShapeType="1"/>
              </p:cNvCxnSpPr>
              <p:nvPr/>
            </p:nvCxnSpPr>
            <p:spPr bwMode="auto">
              <a:xfrm>
                <a:off x="351237" y="4105275"/>
                <a:ext cx="0" cy="9286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71906" name="Group 253">
              <a:extLst>
                <a:ext uri="{FF2B5EF4-FFF2-40B4-BE49-F238E27FC236}">
                  <a16:creationId xmlns:a16="http://schemas.microsoft.com/office/drawing/2014/main" id="{D88B955D-EB43-4ABA-A761-E226AF4BAE05}"/>
                </a:ext>
              </a:extLst>
            </p:cNvPr>
            <p:cNvGrpSpPr>
              <a:grpSpLocks/>
            </p:cNvGrpSpPr>
            <p:nvPr/>
          </p:nvGrpSpPr>
          <p:grpSpPr bwMode="auto">
            <a:xfrm>
              <a:off x="6907296" y="3163824"/>
              <a:ext cx="45719" cy="82296"/>
              <a:chOff x="335759" y="4105275"/>
              <a:chExt cx="30956" cy="92869"/>
            </a:xfrm>
          </p:grpSpPr>
          <p:cxnSp>
            <p:nvCxnSpPr>
              <p:cNvPr id="71925" name="Straight Connector 272">
                <a:extLst>
                  <a:ext uri="{FF2B5EF4-FFF2-40B4-BE49-F238E27FC236}">
                    <a16:creationId xmlns:a16="http://schemas.microsoft.com/office/drawing/2014/main" id="{3DF50B66-CE24-4BB5-A9F2-84243FAEA5B9}"/>
                  </a:ext>
                </a:extLst>
              </p:cNvPr>
              <p:cNvCxnSpPr>
                <a:cxnSpLocks noChangeShapeType="1"/>
              </p:cNvCxnSpPr>
              <p:nvPr/>
            </p:nvCxnSpPr>
            <p:spPr bwMode="auto">
              <a:xfrm>
                <a:off x="335759" y="4110030"/>
                <a:ext cx="30956"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1926" name="Straight Connector 273">
                <a:extLst>
                  <a:ext uri="{FF2B5EF4-FFF2-40B4-BE49-F238E27FC236}">
                    <a16:creationId xmlns:a16="http://schemas.microsoft.com/office/drawing/2014/main" id="{A9828984-A90C-4218-B480-3F446C21461F}"/>
                  </a:ext>
                </a:extLst>
              </p:cNvPr>
              <p:cNvCxnSpPr>
                <a:cxnSpLocks noChangeShapeType="1"/>
              </p:cNvCxnSpPr>
              <p:nvPr/>
            </p:nvCxnSpPr>
            <p:spPr bwMode="auto">
              <a:xfrm>
                <a:off x="335759" y="4195950"/>
                <a:ext cx="30956"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1927" name="Straight Connector 274">
                <a:extLst>
                  <a:ext uri="{FF2B5EF4-FFF2-40B4-BE49-F238E27FC236}">
                    <a16:creationId xmlns:a16="http://schemas.microsoft.com/office/drawing/2014/main" id="{B36A7326-E99F-4ADB-B8E0-92F87F752ECB}"/>
                  </a:ext>
                </a:extLst>
              </p:cNvPr>
              <p:cNvCxnSpPr>
                <a:cxnSpLocks noChangeShapeType="1"/>
              </p:cNvCxnSpPr>
              <p:nvPr/>
            </p:nvCxnSpPr>
            <p:spPr bwMode="auto">
              <a:xfrm>
                <a:off x="351237" y="4105275"/>
                <a:ext cx="0" cy="9286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71907" name="Group 254">
              <a:extLst>
                <a:ext uri="{FF2B5EF4-FFF2-40B4-BE49-F238E27FC236}">
                  <a16:creationId xmlns:a16="http://schemas.microsoft.com/office/drawing/2014/main" id="{12BD1C49-E363-4B5C-83AE-1D0956301731}"/>
                </a:ext>
              </a:extLst>
            </p:cNvPr>
            <p:cNvGrpSpPr>
              <a:grpSpLocks/>
            </p:cNvGrpSpPr>
            <p:nvPr/>
          </p:nvGrpSpPr>
          <p:grpSpPr bwMode="auto">
            <a:xfrm>
              <a:off x="7243140" y="3049524"/>
              <a:ext cx="45719" cy="102018"/>
              <a:chOff x="335759" y="4105275"/>
              <a:chExt cx="30956" cy="94193"/>
            </a:xfrm>
          </p:grpSpPr>
          <p:cxnSp>
            <p:nvCxnSpPr>
              <p:cNvPr id="71922" name="Straight Connector 269">
                <a:extLst>
                  <a:ext uri="{FF2B5EF4-FFF2-40B4-BE49-F238E27FC236}">
                    <a16:creationId xmlns:a16="http://schemas.microsoft.com/office/drawing/2014/main" id="{750139DE-89EF-4033-96C4-45D2269762FB}"/>
                  </a:ext>
                </a:extLst>
              </p:cNvPr>
              <p:cNvCxnSpPr>
                <a:cxnSpLocks noChangeShapeType="1"/>
              </p:cNvCxnSpPr>
              <p:nvPr/>
            </p:nvCxnSpPr>
            <p:spPr bwMode="auto">
              <a:xfrm>
                <a:off x="335759" y="4110030"/>
                <a:ext cx="30956"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1923" name="Straight Connector 270">
                <a:extLst>
                  <a:ext uri="{FF2B5EF4-FFF2-40B4-BE49-F238E27FC236}">
                    <a16:creationId xmlns:a16="http://schemas.microsoft.com/office/drawing/2014/main" id="{83FBE867-1CF0-4DBD-82F8-032EA03CFD49}"/>
                  </a:ext>
                </a:extLst>
              </p:cNvPr>
              <p:cNvCxnSpPr>
                <a:cxnSpLocks noChangeShapeType="1"/>
              </p:cNvCxnSpPr>
              <p:nvPr/>
            </p:nvCxnSpPr>
            <p:spPr bwMode="auto">
              <a:xfrm>
                <a:off x="335759" y="4199468"/>
                <a:ext cx="30956"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1924" name="Straight Connector 271">
                <a:extLst>
                  <a:ext uri="{FF2B5EF4-FFF2-40B4-BE49-F238E27FC236}">
                    <a16:creationId xmlns:a16="http://schemas.microsoft.com/office/drawing/2014/main" id="{358CB06E-19E9-42E5-98C8-9065B3163E5E}"/>
                  </a:ext>
                </a:extLst>
              </p:cNvPr>
              <p:cNvCxnSpPr>
                <a:cxnSpLocks noChangeShapeType="1"/>
              </p:cNvCxnSpPr>
              <p:nvPr/>
            </p:nvCxnSpPr>
            <p:spPr bwMode="auto">
              <a:xfrm>
                <a:off x="351237" y="4105275"/>
                <a:ext cx="0" cy="9286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71908" name="Group 255">
              <a:extLst>
                <a:ext uri="{FF2B5EF4-FFF2-40B4-BE49-F238E27FC236}">
                  <a16:creationId xmlns:a16="http://schemas.microsoft.com/office/drawing/2014/main" id="{3E0B3688-B7BE-4E1C-A8AD-5A4B9F67CFB5}"/>
                </a:ext>
              </a:extLst>
            </p:cNvPr>
            <p:cNvGrpSpPr>
              <a:grpSpLocks/>
            </p:cNvGrpSpPr>
            <p:nvPr/>
          </p:nvGrpSpPr>
          <p:grpSpPr bwMode="auto">
            <a:xfrm>
              <a:off x="7898131" y="2842260"/>
              <a:ext cx="45719" cy="118872"/>
              <a:chOff x="335759" y="4105275"/>
              <a:chExt cx="30956" cy="94193"/>
            </a:xfrm>
          </p:grpSpPr>
          <p:cxnSp>
            <p:nvCxnSpPr>
              <p:cNvPr id="71919" name="Straight Connector 266">
                <a:extLst>
                  <a:ext uri="{FF2B5EF4-FFF2-40B4-BE49-F238E27FC236}">
                    <a16:creationId xmlns:a16="http://schemas.microsoft.com/office/drawing/2014/main" id="{9E064438-C612-4A25-9977-2BD556E150E0}"/>
                  </a:ext>
                </a:extLst>
              </p:cNvPr>
              <p:cNvCxnSpPr>
                <a:cxnSpLocks noChangeShapeType="1"/>
              </p:cNvCxnSpPr>
              <p:nvPr/>
            </p:nvCxnSpPr>
            <p:spPr bwMode="auto">
              <a:xfrm>
                <a:off x="335759" y="4107011"/>
                <a:ext cx="30956"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1920" name="Straight Connector 267">
                <a:extLst>
                  <a:ext uri="{FF2B5EF4-FFF2-40B4-BE49-F238E27FC236}">
                    <a16:creationId xmlns:a16="http://schemas.microsoft.com/office/drawing/2014/main" id="{F4E8BA77-6797-4501-A74A-CB7029A6B74A}"/>
                  </a:ext>
                </a:extLst>
              </p:cNvPr>
              <p:cNvCxnSpPr>
                <a:cxnSpLocks noChangeShapeType="1"/>
              </p:cNvCxnSpPr>
              <p:nvPr/>
            </p:nvCxnSpPr>
            <p:spPr bwMode="auto">
              <a:xfrm>
                <a:off x="335759" y="4199468"/>
                <a:ext cx="30956"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1921" name="Straight Connector 268">
                <a:extLst>
                  <a:ext uri="{FF2B5EF4-FFF2-40B4-BE49-F238E27FC236}">
                    <a16:creationId xmlns:a16="http://schemas.microsoft.com/office/drawing/2014/main" id="{F6131D90-140D-48FC-8552-A2AEDBD56741}"/>
                  </a:ext>
                </a:extLst>
              </p:cNvPr>
              <p:cNvCxnSpPr>
                <a:cxnSpLocks noChangeShapeType="1"/>
              </p:cNvCxnSpPr>
              <p:nvPr/>
            </p:nvCxnSpPr>
            <p:spPr bwMode="auto">
              <a:xfrm>
                <a:off x="351237" y="4105275"/>
                <a:ext cx="0" cy="9286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71909" name="Group 256">
              <a:extLst>
                <a:ext uri="{FF2B5EF4-FFF2-40B4-BE49-F238E27FC236}">
                  <a16:creationId xmlns:a16="http://schemas.microsoft.com/office/drawing/2014/main" id="{FB6A5931-A2FD-4312-BBD1-B7D410B112A3}"/>
                </a:ext>
              </a:extLst>
            </p:cNvPr>
            <p:cNvGrpSpPr>
              <a:grpSpLocks/>
            </p:cNvGrpSpPr>
            <p:nvPr/>
          </p:nvGrpSpPr>
          <p:grpSpPr bwMode="auto">
            <a:xfrm>
              <a:off x="8560354" y="2626257"/>
              <a:ext cx="45719" cy="146304"/>
              <a:chOff x="335759" y="4105275"/>
              <a:chExt cx="30956" cy="94193"/>
            </a:xfrm>
          </p:grpSpPr>
          <p:cxnSp>
            <p:nvCxnSpPr>
              <p:cNvPr id="71916" name="Straight Connector 263">
                <a:extLst>
                  <a:ext uri="{FF2B5EF4-FFF2-40B4-BE49-F238E27FC236}">
                    <a16:creationId xmlns:a16="http://schemas.microsoft.com/office/drawing/2014/main" id="{51A18EFB-3231-4DE8-86AE-33F9505873DB}"/>
                  </a:ext>
                </a:extLst>
              </p:cNvPr>
              <p:cNvCxnSpPr>
                <a:cxnSpLocks noChangeShapeType="1"/>
              </p:cNvCxnSpPr>
              <p:nvPr/>
            </p:nvCxnSpPr>
            <p:spPr bwMode="auto">
              <a:xfrm>
                <a:off x="335759" y="4107011"/>
                <a:ext cx="30956"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1917" name="Straight Connector 264">
                <a:extLst>
                  <a:ext uri="{FF2B5EF4-FFF2-40B4-BE49-F238E27FC236}">
                    <a16:creationId xmlns:a16="http://schemas.microsoft.com/office/drawing/2014/main" id="{CD602877-BD84-4D49-B9F8-B18866587C94}"/>
                  </a:ext>
                </a:extLst>
              </p:cNvPr>
              <p:cNvCxnSpPr>
                <a:cxnSpLocks noChangeShapeType="1"/>
              </p:cNvCxnSpPr>
              <p:nvPr/>
            </p:nvCxnSpPr>
            <p:spPr bwMode="auto">
              <a:xfrm>
                <a:off x="335759" y="4199468"/>
                <a:ext cx="30956"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1918" name="Straight Connector 265">
                <a:extLst>
                  <a:ext uri="{FF2B5EF4-FFF2-40B4-BE49-F238E27FC236}">
                    <a16:creationId xmlns:a16="http://schemas.microsoft.com/office/drawing/2014/main" id="{ACD19817-93EC-4686-B3C7-261F2063F279}"/>
                  </a:ext>
                </a:extLst>
              </p:cNvPr>
              <p:cNvCxnSpPr>
                <a:cxnSpLocks noChangeShapeType="1"/>
              </p:cNvCxnSpPr>
              <p:nvPr/>
            </p:nvCxnSpPr>
            <p:spPr bwMode="auto">
              <a:xfrm>
                <a:off x="351237" y="4105275"/>
                <a:ext cx="0" cy="9286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258" name="Oval 257">
              <a:extLst>
                <a:ext uri="{FF2B5EF4-FFF2-40B4-BE49-F238E27FC236}">
                  <a16:creationId xmlns:a16="http://schemas.microsoft.com/office/drawing/2014/main" id="{57CA5D0F-A593-4A05-BC4B-5EC193E9110D}"/>
                </a:ext>
              </a:extLst>
            </p:cNvPr>
            <p:cNvSpPr/>
            <p:nvPr/>
          </p:nvSpPr>
          <p:spPr bwMode="auto">
            <a:xfrm>
              <a:off x="5240016" y="4830673"/>
              <a:ext cx="70510" cy="7097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lIns="8441" tIns="8441" rIns="8441" bIns="8441"/>
            <a:lstStyle/>
            <a:p>
              <a:pPr defTabSz="874857" eaLnBrk="1" hangingPunct="1">
                <a:defRPr/>
              </a:pPr>
              <a:endParaRPr sz="738" dirty="0"/>
            </a:p>
          </p:txBody>
        </p:sp>
        <p:sp>
          <p:nvSpPr>
            <p:cNvPr id="259" name="TextBox 258">
              <a:extLst>
                <a:ext uri="{FF2B5EF4-FFF2-40B4-BE49-F238E27FC236}">
                  <a16:creationId xmlns:a16="http://schemas.microsoft.com/office/drawing/2014/main" id="{DA7888D6-66AD-48C0-B537-7066E8673485}"/>
                </a:ext>
              </a:extLst>
            </p:cNvPr>
            <p:cNvSpPr txBox="1"/>
            <p:nvPr/>
          </p:nvSpPr>
          <p:spPr>
            <a:xfrm>
              <a:off x="8498982" y="2756209"/>
              <a:ext cx="552047" cy="266164"/>
            </a:xfrm>
            <a:prstGeom prst="rect">
              <a:avLst/>
            </a:prstGeom>
            <a:noFill/>
          </p:spPr>
          <p:txBody>
            <a:bodyPr wrap="none">
              <a:spAutoFit/>
            </a:bodyPr>
            <a:lstStyle/>
            <a:p>
              <a:pPr eaLnBrk="1" hangingPunct="1">
                <a:defRPr/>
              </a:pPr>
              <a:r>
                <a:rPr sz="1108" b="1" dirty="0"/>
                <a:t>9</a:t>
              </a:r>
              <a:r>
                <a:rPr lang="de-DE" sz="1108" b="1" dirty="0"/>
                <a:t>,</a:t>
              </a:r>
              <a:r>
                <a:rPr sz="1108" b="1" dirty="0"/>
                <a:t>2%</a:t>
              </a:r>
              <a:endParaRPr sz="1108" b="1" baseline="30000" dirty="0"/>
            </a:p>
          </p:txBody>
        </p:sp>
        <p:sp>
          <p:nvSpPr>
            <p:cNvPr id="260" name="TextBox 259">
              <a:extLst>
                <a:ext uri="{FF2B5EF4-FFF2-40B4-BE49-F238E27FC236}">
                  <a16:creationId xmlns:a16="http://schemas.microsoft.com/office/drawing/2014/main" id="{A9467FE8-C672-49BB-8A0F-3727CC317EA4}"/>
                </a:ext>
              </a:extLst>
            </p:cNvPr>
            <p:cNvSpPr txBox="1"/>
            <p:nvPr/>
          </p:nvSpPr>
          <p:spPr>
            <a:xfrm>
              <a:off x="8519619" y="3470819"/>
              <a:ext cx="550327" cy="267777"/>
            </a:xfrm>
            <a:prstGeom prst="rect">
              <a:avLst/>
            </a:prstGeom>
            <a:noFill/>
          </p:spPr>
          <p:txBody>
            <a:bodyPr wrap="none">
              <a:spAutoFit/>
            </a:bodyPr>
            <a:lstStyle/>
            <a:p>
              <a:pPr eaLnBrk="1" hangingPunct="1">
                <a:defRPr/>
              </a:pPr>
              <a:r>
                <a:rPr sz="1108" b="1" dirty="0"/>
                <a:t>7</a:t>
              </a:r>
              <a:r>
                <a:rPr lang="de-DE" sz="1108" b="1" dirty="0"/>
                <a:t>,</a:t>
              </a:r>
              <a:r>
                <a:rPr sz="1108" b="1" dirty="0"/>
                <a:t>4%</a:t>
              </a:r>
              <a:endParaRPr sz="1108" b="1" baseline="30000" dirty="0"/>
            </a:p>
          </p:txBody>
        </p:sp>
        <p:sp>
          <p:nvSpPr>
            <p:cNvPr id="261" name="Freeform 1">
              <a:extLst>
                <a:ext uri="{FF2B5EF4-FFF2-40B4-BE49-F238E27FC236}">
                  <a16:creationId xmlns:a16="http://schemas.microsoft.com/office/drawing/2014/main" id="{CDEDC2D1-FDE2-498D-B51C-6551B70A55B3}"/>
                </a:ext>
              </a:extLst>
            </p:cNvPr>
            <p:cNvSpPr/>
            <p:nvPr/>
          </p:nvSpPr>
          <p:spPr bwMode="auto">
            <a:xfrm>
              <a:off x="5270972" y="2698137"/>
              <a:ext cx="3319158" cy="2164798"/>
            </a:xfrm>
            <a:custGeom>
              <a:avLst/>
              <a:gdLst>
                <a:gd name="connsiteX0" fmla="*/ 0 w 3318320"/>
                <a:gd name="connsiteY0" fmla="*/ 2163942 h 2163942"/>
                <a:gd name="connsiteX1" fmla="*/ 37238 w 3318320"/>
                <a:gd name="connsiteY1" fmla="*/ 1994303 h 2163942"/>
                <a:gd name="connsiteX2" fmla="*/ 186190 w 3318320"/>
                <a:gd name="connsiteY2" fmla="*/ 1667436 h 2163942"/>
                <a:gd name="connsiteX3" fmla="*/ 347555 w 3318320"/>
                <a:gd name="connsiteY3" fmla="*/ 1402632 h 2163942"/>
                <a:gd name="connsiteX4" fmla="*/ 686834 w 3318320"/>
                <a:gd name="connsiteY4" fmla="*/ 1079903 h 2163942"/>
                <a:gd name="connsiteX5" fmla="*/ 1005426 w 3318320"/>
                <a:gd name="connsiteY5" fmla="*/ 827512 h 2163942"/>
                <a:gd name="connsiteX6" fmla="*/ 1348843 w 3318320"/>
                <a:gd name="connsiteY6" fmla="*/ 657872 h 2163942"/>
                <a:gd name="connsiteX7" fmla="*/ 1667435 w 3318320"/>
                <a:gd name="connsiteY7" fmla="*/ 488232 h 2163942"/>
                <a:gd name="connsiteX8" fmla="*/ 2002577 w 3318320"/>
                <a:gd name="connsiteY8" fmla="*/ 397206 h 2163942"/>
                <a:gd name="connsiteX9" fmla="*/ 2664586 w 3318320"/>
                <a:gd name="connsiteY9" fmla="*/ 186190 h 2163942"/>
                <a:gd name="connsiteX10" fmla="*/ 3318320 w 3318320"/>
                <a:gd name="connsiteY10" fmla="*/ 0 h 2163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18320" h="2163942">
                  <a:moveTo>
                    <a:pt x="0" y="2163942"/>
                  </a:moveTo>
                  <a:lnTo>
                    <a:pt x="37238" y="1994303"/>
                  </a:lnTo>
                  <a:lnTo>
                    <a:pt x="186190" y="1667436"/>
                  </a:lnTo>
                  <a:lnTo>
                    <a:pt x="347555" y="1402632"/>
                  </a:lnTo>
                  <a:lnTo>
                    <a:pt x="686834" y="1079903"/>
                  </a:lnTo>
                  <a:lnTo>
                    <a:pt x="1005426" y="827512"/>
                  </a:lnTo>
                  <a:lnTo>
                    <a:pt x="1348843" y="657872"/>
                  </a:lnTo>
                  <a:lnTo>
                    <a:pt x="1667435" y="488232"/>
                  </a:lnTo>
                  <a:lnTo>
                    <a:pt x="2002577" y="397206"/>
                  </a:lnTo>
                  <a:lnTo>
                    <a:pt x="2664586" y="186190"/>
                  </a:lnTo>
                  <a:lnTo>
                    <a:pt x="3318320" y="0"/>
                  </a:lnTo>
                </a:path>
              </a:pathLst>
            </a:custGeom>
            <a:noFill/>
            <a:ln w="25400" cap="flat" cmpd="sng" algn="ctr">
              <a:solidFill>
                <a:schemeClr val="tx1"/>
              </a:solidFill>
              <a:prstDash val="solid"/>
              <a:round/>
              <a:headEnd type="none" w="med" len="med"/>
              <a:tailEnd type="none" w="med" len="med"/>
            </a:ln>
            <a:effectLst/>
          </p:spPr>
          <p:txBody>
            <a:bodyPr anchor="ctr"/>
            <a:lstStyle/>
            <a:p>
              <a:pPr algn="ctr" eaLnBrk="1" hangingPunct="1">
                <a:defRPr/>
              </a:pPr>
              <a:endParaRPr sz="1662" dirty="0"/>
            </a:p>
          </p:txBody>
        </p:sp>
        <p:sp>
          <p:nvSpPr>
            <p:cNvPr id="262" name="Freeform 6">
              <a:extLst>
                <a:ext uri="{FF2B5EF4-FFF2-40B4-BE49-F238E27FC236}">
                  <a16:creationId xmlns:a16="http://schemas.microsoft.com/office/drawing/2014/main" id="{374E25E3-B32D-40A8-9C91-568FE111D1FB}"/>
                </a:ext>
              </a:extLst>
            </p:cNvPr>
            <p:cNvSpPr/>
            <p:nvPr/>
          </p:nvSpPr>
          <p:spPr bwMode="auto">
            <a:xfrm>
              <a:off x="5324284" y="4804863"/>
              <a:ext cx="971671" cy="388761"/>
            </a:xfrm>
            <a:custGeom>
              <a:avLst/>
              <a:gdLst>
                <a:gd name="connsiteX0" fmla="*/ 0 w 973247"/>
                <a:gd name="connsiteY0" fmla="*/ 31687 h 389299"/>
                <a:gd name="connsiteX1" fmla="*/ 131275 w 973247"/>
                <a:gd name="connsiteY1" fmla="*/ 0 h 389299"/>
                <a:gd name="connsiteX2" fmla="*/ 312344 w 973247"/>
                <a:gd name="connsiteY2" fmla="*/ 31687 h 389299"/>
                <a:gd name="connsiteX3" fmla="*/ 642796 w 973247"/>
                <a:gd name="connsiteY3" fmla="*/ 167489 h 389299"/>
                <a:gd name="connsiteX4" fmla="*/ 973247 w 973247"/>
                <a:gd name="connsiteY4" fmla="*/ 389299 h 389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247" h="389299">
                  <a:moveTo>
                    <a:pt x="0" y="31687"/>
                  </a:moveTo>
                  <a:lnTo>
                    <a:pt x="131275" y="0"/>
                  </a:lnTo>
                  <a:lnTo>
                    <a:pt x="312344" y="31687"/>
                  </a:lnTo>
                  <a:lnTo>
                    <a:pt x="642796" y="167489"/>
                  </a:lnTo>
                  <a:lnTo>
                    <a:pt x="973247" y="389299"/>
                  </a:lnTo>
                </a:path>
              </a:pathLst>
            </a:custGeom>
            <a:noFill/>
            <a:ln w="25400" cap="flat" cmpd="sng" algn="ctr">
              <a:solidFill>
                <a:schemeClr val="accent3"/>
              </a:solidFill>
              <a:prstDash val="solid"/>
              <a:round/>
              <a:headEnd type="none" w="med" len="med"/>
              <a:tailEnd type="none" w="med" len="med"/>
            </a:ln>
            <a:effectLst/>
          </p:spPr>
          <p:txBody>
            <a:bodyPr anchor="ctr"/>
            <a:lstStyle/>
            <a:p>
              <a:pPr algn="ctr" eaLnBrk="1" hangingPunct="1">
                <a:defRPr/>
              </a:pPr>
              <a:endParaRPr sz="1662" dirty="0"/>
            </a:p>
          </p:txBody>
        </p:sp>
        <p:sp>
          <p:nvSpPr>
            <p:cNvPr id="263" name="Freeform 8">
              <a:extLst>
                <a:ext uri="{FF2B5EF4-FFF2-40B4-BE49-F238E27FC236}">
                  <a16:creationId xmlns:a16="http://schemas.microsoft.com/office/drawing/2014/main" id="{7DEA4538-DF3A-4389-8573-90FD08A195C2}"/>
                </a:ext>
              </a:extLst>
            </p:cNvPr>
            <p:cNvSpPr/>
            <p:nvPr/>
          </p:nvSpPr>
          <p:spPr bwMode="auto">
            <a:xfrm>
              <a:off x="6301114" y="3443395"/>
              <a:ext cx="2290735" cy="1734097"/>
            </a:xfrm>
            <a:custGeom>
              <a:avLst/>
              <a:gdLst>
                <a:gd name="connsiteX0" fmla="*/ 0 w 2290762"/>
                <a:gd name="connsiteY0" fmla="*/ 1733550 h 1733550"/>
                <a:gd name="connsiteX1" fmla="*/ 304800 w 2290762"/>
                <a:gd name="connsiteY1" fmla="*/ 1038225 h 1733550"/>
                <a:gd name="connsiteX2" fmla="*/ 633412 w 2290762"/>
                <a:gd name="connsiteY2" fmla="*/ 762000 h 1733550"/>
                <a:gd name="connsiteX3" fmla="*/ 971550 w 2290762"/>
                <a:gd name="connsiteY3" fmla="*/ 590550 h 1733550"/>
                <a:gd name="connsiteX4" fmla="*/ 1638300 w 2290762"/>
                <a:gd name="connsiteY4" fmla="*/ 276225 h 1733550"/>
                <a:gd name="connsiteX5" fmla="*/ 2290762 w 2290762"/>
                <a:gd name="connsiteY5" fmla="*/ 0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762" h="1733550">
                  <a:moveTo>
                    <a:pt x="0" y="1733550"/>
                  </a:moveTo>
                  <a:lnTo>
                    <a:pt x="304800" y="1038225"/>
                  </a:lnTo>
                  <a:lnTo>
                    <a:pt x="633412" y="762000"/>
                  </a:lnTo>
                  <a:lnTo>
                    <a:pt x="971550" y="590550"/>
                  </a:lnTo>
                  <a:lnTo>
                    <a:pt x="1638300" y="276225"/>
                  </a:lnTo>
                  <a:lnTo>
                    <a:pt x="2290762" y="0"/>
                  </a:lnTo>
                </a:path>
              </a:pathLst>
            </a:custGeom>
            <a:noFill/>
            <a:ln w="25400" cap="flat" cmpd="sng" algn="ctr">
              <a:solidFill>
                <a:schemeClr val="accent2"/>
              </a:solidFill>
              <a:prstDash val="sysDot"/>
              <a:round/>
              <a:headEnd type="none" w="med" len="med"/>
              <a:tailEnd type="none" w="med" len="med"/>
            </a:ln>
            <a:effectLst/>
          </p:spPr>
          <p:txBody>
            <a:bodyPr anchor="ctr"/>
            <a:lstStyle/>
            <a:p>
              <a:pPr algn="ctr" eaLnBrk="1" hangingPunct="1">
                <a:defRPr/>
              </a:pPr>
              <a:endParaRPr sz="1662" dirty="0"/>
            </a:p>
          </p:txBody>
        </p:sp>
      </p:grpSp>
      <p:grpSp>
        <p:nvGrpSpPr>
          <p:cNvPr id="71773" name="Group 323">
            <a:extLst>
              <a:ext uri="{FF2B5EF4-FFF2-40B4-BE49-F238E27FC236}">
                <a16:creationId xmlns:a16="http://schemas.microsoft.com/office/drawing/2014/main" id="{1241AE18-8443-4F78-8C18-4EFAF67AD8D1}"/>
              </a:ext>
            </a:extLst>
          </p:cNvPr>
          <p:cNvGrpSpPr>
            <a:grpSpLocks/>
          </p:cNvGrpSpPr>
          <p:nvPr/>
        </p:nvGrpSpPr>
        <p:grpSpPr bwMode="auto">
          <a:xfrm>
            <a:off x="1087438" y="2390775"/>
            <a:ext cx="61912" cy="2806700"/>
            <a:chOff x="1026227" y="2305263"/>
            <a:chExt cx="65744" cy="3039966"/>
          </a:xfrm>
        </p:grpSpPr>
        <p:cxnSp>
          <p:nvCxnSpPr>
            <p:cNvPr id="71814" name="Straight Connector 324">
              <a:extLst>
                <a:ext uri="{FF2B5EF4-FFF2-40B4-BE49-F238E27FC236}">
                  <a16:creationId xmlns:a16="http://schemas.microsoft.com/office/drawing/2014/main" id="{7115165C-E0B0-476A-8400-1BB1A8649181}"/>
                </a:ext>
              </a:extLst>
            </p:cNvPr>
            <p:cNvCxnSpPr>
              <a:cxnSpLocks/>
            </p:cNvCxnSpPr>
            <p:nvPr/>
          </p:nvCxnSpPr>
          <p:spPr bwMode="auto">
            <a:xfrm flipV="1">
              <a:off x="1091971" y="2308860"/>
              <a:ext cx="0" cy="302638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26" name="Line 150">
              <a:extLst>
                <a:ext uri="{FF2B5EF4-FFF2-40B4-BE49-F238E27FC236}">
                  <a16:creationId xmlns:a16="http://schemas.microsoft.com/office/drawing/2014/main" id="{0DE4C4D3-3656-4626-A832-6E146BCE8C99}"/>
                </a:ext>
              </a:extLst>
            </p:cNvPr>
            <p:cNvSpPr>
              <a:spLocks noChangeShapeType="1"/>
            </p:cNvSpPr>
            <p:nvPr/>
          </p:nvSpPr>
          <p:spPr bwMode="auto">
            <a:xfrm flipH="1">
              <a:off x="1026227" y="5106228"/>
              <a:ext cx="65744" cy="0"/>
            </a:xfrm>
            <a:prstGeom prst="line">
              <a:avLst/>
            </a:prstGeom>
            <a:noFill/>
            <a:ln w="12700">
              <a:solidFill>
                <a:schemeClr val="tx1"/>
              </a:solidFill>
              <a:prstDash val="solid"/>
              <a:round/>
              <a:headEnd/>
              <a:tailEnd/>
            </a:ln>
          </p:spPr>
          <p:txBody>
            <a:bodyPr lIns="84406" tIns="42203" rIns="84406" bIns="42203"/>
            <a:lstStyle/>
            <a:p>
              <a:pPr algn="ctr" eaLnBrk="1" hangingPunct="1">
                <a:defRPr/>
              </a:pPr>
              <a:endParaRPr sz="1108" b="1" dirty="0">
                <a:ea typeface="ＭＳ Ｐゴシック" pitchFamily="34" charset="-128"/>
              </a:endParaRPr>
            </a:p>
          </p:txBody>
        </p:sp>
        <p:sp>
          <p:nvSpPr>
            <p:cNvPr id="327" name="Line 151">
              <a:extLst>
                <a:ext uri="{FF2B5EF4-FFF2-40B4-BE49-F238E27FC236}">
                  <a16:creationId xmlns:a16="http://schemas.microsoft.com/office/drawing/2014/main" id="{50520867-4115-492F-9C35-C921896AE305}"/>
                </a:ext>
              </a:extLst>
            </p:cNvPr>
            <p:cNvSpPr>
              <a:spLocks noChangeShapeType="1"/>
            </p:cNvSpPr>
            <p:nvPr/>
          </p:nvSpPr>
          <p:spPr bwMode="auto">
            <a:xfrm flipH="1">
              <a:off x="1026227" y="4638541"/>
              <a:ext cx="65744" cy="0"/>
            </a:xfrm>
            <a:prstGeom prst="line">
              <a:avLst/>
            </a:prstGeom>
            <a:noFill/>
            <a:ln w="12700">
              <a:solidFill>
                <a:schemeClr val="tx1"/>
              </a:solidFill>
              <a:prstDash val="solid"/>
              <a:round/>
              <a:headEnd/>
              <a:tailEnd/>
            </a:ln>
          </p:spPr>
          <p:txBody>
            <a:bodyPr lIns="84406" tIns="42203" rIns="84406" bIns="42203"/>
            <a:lstStyle/>
            <a:p>
              <a:pPr algn="ctr" eaLnBrk="1" hangingPunct="1">
                <a:defRPr/>
              </a:pPr>
              <a:endParaRPr sz="1108" b="1" dirty="0">
                <a:ea typeface="ＭＳ Ｐゴシック" pitchFamily="34" charset="-128"/>
              </a:endParaRPr>
            </a:p>
          </p:txBody>
        </p:sp>
        <p:sp>
          <p:nvSpPr>
            <p:cNvPr id="328" name="Line 152">
              <a:extLst>
                <a:ext uri="{FF2B5EF4-FFF2-40B4-BE49-F238E27FC236}">
                  <a16:creationId xmlns:a16="http://schemas.microsoft.com/office/drawing/2014/main" id="{31BAF2FA-150D-42A7-AF49-7810EFA7492A}"/>
                </a:ext>
              </a:extLst>
            </p:cNvPr>
            <p:cNvSpPr>
              <a:spLocks noChangeShapeType="1"/>
            </p:cNvSpPr>
            <p:nvPr/>
          </p:nvSpPr>
          <p:spPr bwMode="auto">
            <a:xfrm flipH="1">
              <a:off x="1026227" y="3938729"/>
              <a:ext cx="65744" cy="0"/>
            </a:xfrm>
            <a:prstGeom prst="line">
              <a:avLst/>
            </a:prstGeom>
            <a:noFill/>
            <a:ln w="12700">
              <a:solidFill>
                <a:schemeClr val="tx1"/>
              </a:solidFill>
              <a:prstDash val="solid"/>
              <a:round/>
              <a:headEnd/>
              <a:tailEnd/>
            </a:ln>
          </p:spPr>
          <p:txBody>
            <a:bodyPr lIns="84406" tIns="42203" rIns="84406" bIns="42203"/>
            <a:lstStyle/>
            <a:p>
              <a:pPr algn="ctr" eaLnBrk="1" hangingPunct="1">
                <a:defRPr/>
              </a:pPr>
              <a:endParaRPr sz="1108" b="1" dirty="0">
                <a:ea typeface="ＭＳ Ｐゴシック" pitchFamily="34" charset="-128"/>
              </a:endParaRPr>
            </a:p>
          </p:txBody>
        </p:sp>
        <p:sp>
          <p:nvSpPr>
            <p:cNvPr id="329" name="Line 153">
              <a:extLst>
                <a:ext uri="{FF2B5EF4-FFF2-40B4-BE49-F238E27FC236}">
                  <a16:creationId xmlns:a16="http://schemas.microsoft.com/office/drawing/2014/main" id="{784D274B-8CCE-48E5-911F-42B953430B1D}"/>
                </a:ext>
              </a:extLst>
            </p:cNvPr>
            <p:cNvSpPr>
              <a:spLocks noChangeShapeType="1"/>
            </p:cNvSpPr>
            <p:nvPr/>
          </p:nvSpPr>
          <p:spPr bwMode="auto">
            <a:xfrm flipH="1">
              <a:off x="1026227" y="3472762"/>
              <a:ext cx="65744" cy="0"/>
            </a:xfrm>
            <a:prstGeom prst="line">
              <a:avLst/>
            </a:prstGeom>
            <a:noFill/>
            <a:ln w="12700">
              <a:solidFill>
                <a:schemeClr val="tx1"/>
              </a:solidFill>
              <a:prstDash val="solid"/>
              <a:round/>
              <a:headEnd/>
              <a:tailEnd/>
            </a:ln>
          </p:spPr>
          <p:txBody>
            <a:bodyPr lIns="84406" tIns="42203" rIns="84406" bIns="42203"/>
            <a:lstStyle/>
            <a:p>
              <a:pPr algn="ctr" eaLnBrk="1" hangingPunct="1">
                <a:defRPr/>
              </a:pPr>
              <a:endParaRPr sz="1108" b="1" dirty="0">
                <a:ea typeface="ＭＳ Ｐゴシック" pitchFamily="34" charset="-128"/>
              </a:endParaRPr>
            </a:p>
          </p:txBody>
        </p:sp>
        <p:sp>
          <p:nvSpPr>
            <p:cNvPr id="330" name="Line 154">
              <a:extLst>
                <a:ext uri="{FF2B5EF4-FFF2-40B4-BE49-F238E27FC236}">
                  <a16:creationId xmlns:a16="http://schemas.microsoft.com/office/drawing/2014/main" id="{EFCB4368-1DEA-4A92-8E63-9B359D1B144C}"/>
                </a:ext>
              </a:extLst>
            </p:cNvPr>
            <p:cNvSpPr>
              <a:spLocks noChangeShapeType="1"/>
            </p:cNvSpPr>
            <p:nvPr/>
          </p:nvSpPr>
          <p:spPr bwMode="auto">
            <a:xfrm flipH="1">
              <a:off x="1026227" y="3238918"/>
              <a:ext cx="65744" cy="0"/>
            </a:xfrm>
            <a:prstGeom prst="line">
              <a:avLst/>
            </a:prstGeom>
            <a:noFill/>
            <a:ln w="12700">
              <a:solidFill>
                <a:schemeClr val="tx1"/>
              </a:solidFill>
              <a:prstDash val="solid"/>
              <a:round/>
              <a:headEnd/>
              <a:tailEnd/>
            </a:ln>
          </p:spPr>
          <p:txBody>
            <a:bodyPr lIns="84406" tIns="42203" rIns="84406" bIns="42203"/>
            <a:lstStyle/>
            <a:p>
              <a:pPr algn="ctr" eaLnBrk="1" hangingPunct="1">
                <a:defRPr/>
              </a:pPr>
              <a:endParaRPr sz="1108" b="1" dirty="0">
                <a:ea typeface="ＭＳ Ｐゴシック" pitchFamily="34" charset="-128"/>
              </a:endParaRPr>
            </a:p>
          </p:txBody>
        </p:sp>
        <p:sp>
          <p:nvSpPr>
            <p:cNvPr id="331" name="Line 155">
              <a:extLst>
                <a:ext uri="{FF2B5EF4-FFF2-40B4-BE49-F238E27FC236}">
                  <a16:creationId xmlns:a16="http://schemas.microsoft.com/office/drawing/2014/main" id="{CD0B700E-FD47-4324-B54B-91BE8BE728ED}"/>
                </a:ext>
              </a:extLst>
            </p:cNvPr>
            <p:cNvSpPr>
              <a:spLocks noChangeShapeType="1"/>
            </p:cNvSpPr>
            <p:nvPr/>
          </p:nvSpPr>
          <p:spPr bwMode="auto">
            <a:xfrm flipH="1">
              <a:off x="1026227" y="3005075"/>
              <a:ext cx="65744" cy="0"/>
            </a:xfrm>
            <a:prstGeom prst="line">
              <a:avLst/>
            </a:prstGeom>
            <a:noFill/>
            <a:ln w="12700">
              <a:solidFill>
                <a:schemeClr val="tx1"/>
              </a:solidFill>
              <a:prstDash val="solid"/>
              <a:round/>
              <a:headEnd/>
              <a:tailEnd/>
            </a:ln>
          </p:spPr>
          <p:txBody>
            <a:bodyPr lIns="84406" tIns="42203" rIns="84406" bIns="42203"/>
            <a:lstStyle/>
            <a:p>
              <a:pPr algn="ctr" eaLnBrk="1" hangingPunct="1">
                <a:defRPr/>
              </a:pPr>
              <a:endParaRPr sz="1108" b="1" dirty="0">
                <a:ea typeface="ＭＳ Ｐゴシック" pitchFamily="34" charset="-128"/>
              </a:endParaRPr>
            </a:p>
          </p:txBody>
        </p:sp>
        <p:sp>
          <p:nvSpPr>
            <p:cNvPr id="332" name="Line 156">
              <a:extLst>
                <a:ext uri="{FF2B5EF4-FFF2-40B4-BE49-F238E27FC236}">
                  <a16:creationId xmlns:a16="http://schemas.microsoft.com/office/drawing/2014/main" id="{EAAE9D01-A196-4561-BD98-ED38CCC07927}"/>
                </a:ext>
              </a:extLst>
            </p:cNvPr>
            <p:cNvSpPr>
              <a:spLocks noChangeShapeType="1"/>
            </p:cNvSpPr>
            <p:nvPr/>
          </p:nvSpPr>
          <p:spPr bwMode="auto">
            <a:xfrm flipH="1">
              <a:off x="1026227" y="2771231"/>
              <a:ext cx="65744" cy="0"/>
            </a:xfrm>
            <a:prstGeom prst="line">
              <a:avLst/>
            </a:prstGeom>
            <a:noFill/>
            <a:ln w="12700">
              <a:solidFill>
                <a:schemeClr val="tx1"/>
              </a:solidFill>
              <a:prstDash val="solid"/>
              <a:round/>
              <a:headEnd/>
              <a:tailEnd/>
            </a:ln>
          </p:spPr>
          <p:txBody>
            <a:bodyPr lIns="84406" tIns="42203" rIns="84406" bIns="42203"/>
            <a:lstStyle/>
            <a:p>
              <a:pPr algn="ctr" eaLnBrk="1" hangingPunct="1">
                <a:defRPr/>
              </a:pPr>
              <a:endParaRPr sz="1108" b="1" dirty="0">
                <a:ea typeface="ＭＳ Ｐゴシック" pitchFamily="34" charset="-128"/>
              </a:endParaRPr>
            </a:p>
          </p:txBody>
        </p:sp>
        <p:sp>
          <p:nvSpPr>
            <p:cNvPr id="333" name="Line 157">
              <a:extLst>
                <a:ext uri="{FF2B5EF4-FFF2-40B4-BE49-F238E27FC236}">
                  <a16:creationId xmlns:a16="http://schemas.microsoft.com/office/drawing/2014/main" id="{DE077DCA-3086-46E8-80F6-12EE851FF382}"/>
                </a:ext>
              </a:extLst>
            </p:cNvPr>
            <p:cNvSpPr>
              <a:spLocks noChangeShapeType="1"/>
            </p:cNvSpPr>
            <p:nvPr/>
          </p:nvSpPr>
          <p:spPr bwMode="auto">
            <a:xfrm flipH="1">
              <a:off x="1026227" y="2539107"/>
              <a:ext cx="65744" cy="0"/>
            </a:xfrm>
            <a:prstGeom prst="line">
              <a:avLst/>
            </a:prstGeom>
            <a:noFill/>
            <a:ln w="12700">
              <a:solidFill>
                <a:schemeClr val="tx1"/>
              </a:solidFill>
              <a:prstDash val="solid"/>
              <a:round/>
              <a:headEnd/>
              <a:tailEnd/>
            </a:ln>
          </p:spPr>
          <p:txBody>
            <a:bodyPr lIns="84406" tIns="42203" rIns="84406" bIns="42203"/>
            <a:lstStyle/>
            <a:p>
              <a:pPr algn="ctr" eaLnBrk="1" hangingPunct="1">
                <a:defRPr/>
              </a:pPr>
              <a:endParaRPr sz="1108" b="1" dirty="0">
                <a:ea typeface="ＭＳ Ｐゴシック" pitchFamily="34" charset="-128"/>
              </a:endParaRPr>
            </a:p>
          </p:txBody>
        </p:sp>
        <p:sp>
          <p:nvSpPr>
            <p:cNvPr id="334" name="Line 159">
              <a:extLst>
                <a:ext uri="{FF2B5EF4-FFF2-40B4-BE49-F238E27FC236}">
                  <a16:creationId xmlns:a16="http://schemas.microsoft.com/office/drawing/2014/main" id="{7B74CAB6-D284-48E0-962D-C8C7EABE8F98}"/>
                </a:ext>
              </a:extLst>
            </p:cNvPr>
            <p:cNvSpPr>
              <a:spLocks noChangeShapeType="1"/>
            </p:cNvSpPr>
            <p:nvPr/>
          </p:nvSpPr>
          <p:spPr bwMode="auto">
            <a:xfrm flipH="1">
              <a:off x="1026227" y="2305263"/>
              <a:ext cx="65744" cy="0"/>
            </a:xfrm>
            <a:prstGeom prst="line">
              <a:avLst/>
            </a:prstGeom>
            <a:noFill/>
            <a:ln w="12700">
              <a:solidFill>
                <a:schemeClr val="tx1"/>
              </a:solidFill>
              <a:prstDash val="solid"/>
              <a:round/>
              <a:headEnd/>
              <a:tailEnd/>
            </a:ln>
          </p:spPr>
          <p:txBody>
            <a:bodyPr lIns="84406" tIns="42203" rIns="84406" bIns="42203"/>
            <a:lstStyle/>
            <a:p>
              <a:pPr algn="ctr" eaLnBrk="1" hangingPunct="1">
                <a:defRPr/>
              </a:pPr>
              <a:endParaRPr sz="1108" b="1" dirty="0">
                <a:ea typeface="ＭＳ Ｐゴシック" pitchFamily="34" charset="-128"/>
              </a:endParaRPr>
            </a:p>
          </p:txBody>
        </p:sp>
        <p:sp>
          <p:nvSpPr>
            <p:cNvPr id="335" name="Line 153">
              <a:extLst>
                <a:ext uri="{FF2B5EF4-FFF2-40B4-BE49-F238E27FC236}">
                  <a16:creationId xmlns:a16="http://schemas.microsoft.com/office/drawing/2014/main" id="{94570F62-9FC1-4C3B-947A-F61697FF1697}"/>
                </a:ext>
              </a:extLst>
            </p:cNvPr>
            <p:cNvSpPr>
              <a:spLocks noChangeShapeType="1"/>
            </p:cNvSpPr>
            <p:nvPr/>
          </p:nvSpPr>
          <p:spPr bwMode="auto">
            <a:xfrm flipH="1">
              <a:off x="1026227" y="3704885"/>
              <a:ext cx="65744" cy="0"/>
            </a:xfrm>
            <a:prstGeom prst="line">
              <a:avLst/>
            </a:prstGeom>
            <a:noFill/>
            <a:ln w="12700">
              <a:solidFill>
                <a:schemeClr val="tx1"/>
              </a:solidFill>
              <a:prstDash val="solid"/>
              <a:round/>
              <a:headEnd/>
              <a:tailEnd/>
            </a:ln>
          </p:spPr>
          <p:txBody>
            <a:bodyPr lIns="84406" tIns="42203" rIns="84406" bIns="42203"/>
            <a:lstStyle/>
            <a:p>
              <a:pPr algn="ctr" eaLnBrk="1" hangingPunct="1">
                <a:defRPr/>
              </a:pPr>
              <a:endParaRPr sz="1108" b="1" dirty="0">
                <a:ea typeface="ＭＳ Ｐゴシック" pitchFamily="34" charset="-128"/>
              </a:endParaRPr>
            </a:p>
          </p:txBody>
        </p:sp>
        <p:sp>
          <p:nvSpPr>
            <p:cNvPr id="336" name="Line 153">
              <a:extLst>
                <a:ext uri="{FF2B5EF4-FFF2-40B4-BE49-F238E27FC236}">
                  <a16:creationId xmlns:a16="http://schemas.microsoft.com/office/drawing/2014/main" id="{837885CE-9DC1-41BC-AFB3-ACFFB3BD84E3}"/>
                </a:ext>
              </a:extLst>
            </p:cNvPr>
            <p:cNvSpPr>
              <a:spLocks noChangeShapeType="1"/>
            </p:cNvSpPr>
            <p:nvPr/>
          </p:nvSpPr>
          <p:spPr bwMode="auto">
            <a:xfrm flipH="1">
              <a:off x="1026227" y="4172572"/>
              <a:ext cx="65744" cy="0"/>
            </a:xfrm>
            <a:prstGeom prst="line">
              <a:avLst/>
            </a:prstGeom>
            <a:noFill/>
            <a:ln w="12700">
              <a:solidFill>
                <a:schemeClr val="tx1"/>
              </a:solidFill>
              <a:prstDash val="solid"/>
              <a:round/>
              <a:headEnd/>
              <a:tailEnd/>
            </a:ln>
          </p:spPr>
          <p:txBody>
            <a:bodyPr lIns="84406" tIns="42203" rIns="84406" bIns="42203"/>
            <a:lstStyle/>
            <a:p>
              <a:pPr algn="ctr" eaLnBrk="1" hangingPunct="1">
                <a:defRPr/>
              </a:pPr>
              <a:endParaRPr sz="1108" b="1" dirty="0">
                <a:ea typeface="ＭＳ Ｐゴシック" pitchFamily="34" charset="-128"/>
              </a:endParaRPr>
            </a:p>
          </p:txBody>
        </p:sp>
        <p:sp>
          <p:nvSpPr>
            <p:cNvPr id="337" name="Line 150">
              <a:extLst>
                <a:ext uri="{FF2B5EF4-FFF2-40B4-BE49-F238E27FC236}">
                  <a16:creationId xmlns:a16="http://schemas.microsoft.com/office/drawing/2014/main" id="{4E335846-6A3C-468E-9FC5-F74CF96C4728}"/>
                </a:ext>
              </a:extLst>
            </p:cNvPr>
            <p:cNvSpPr>
              <a:spLocks noChangeShapeType="1"/>
            </p:cNvSpPr>
            <p:nvPr/>
          </p:nvSpPr>
          <p:spPr bwMode="auto">
            <a:xfrm flipH="1">
              <a:off x="1026227" y="4872384"/>
              <a:ext cx="65744" cy="0"/>
            </a:xfrm>
            <a:prstGeom prst="line">
              <a:avLst/>
            </a:prstGeom>
            <a:noFill/>
            <a:ln w="12700">
              <a:solidFill>
                <a:schemeClr val="tx1"/>
              </a:solidFill>
              <a:prstDash val="solid"/>
              <a:round/>
              <a:headEnd/>
              <a:tailEnd/>
            </a:ln>
          </p:spPr>
          <p:txBody>
            <a:bodyPr lIns="84406" tIns="42203" rIns="84406" bIns="42203"/>
            <a:lstStyle/>
            <a:p>
              <a:pPr algn="ctr" eaLnBrk="1" hangingPunct="1">
                <a:defRPr/>
              </a:pPr>
              <a:endParaRPr sz="1108" b="1" dirty="0">
                <a:ea typeface="ＭＳ Ｐゴシック" pitchFamily="34" charset="-128"/>
              </a:endParaRPr>
            </a:p>
          </p:txBody>
        </p:sp>
        <p:sp>
          <p:nvSpPr>
            <p:cNvPr id="338" name="Line 151">
              <a:extLst>
                <a:ext uri="{FF2B5EF4-FFF2-40B4-BE49-F238E27FC236}">
                  <a16:creationId xmlns:a16="http://schemas.microsoft.com/office/drawing/2014/main" id="{741AFAFE-49B7-48E6-BBF1-A752E447C065}"/>
                </a:ext>
              </a:extLst>
            </p:cNvPr>
            <p:cNvSpPr>
              <a:spLocks noChangeShapeType="1"/>
            </p:cNvSpPr>
            <p:nvPr/>
          </p:nvSpPr>
          <p:spPr bwMode="auto">
            <a:xfrm flipH="1">
              <a:off x="1026227" y="4406416"/>
              <a:ext cx="65744" cy="0"/>
            </a:xfrm>
            <a:prstGeom prst="line">
              <a:avLst/>
            </a:prstGeom>
            <a:noFill/>
            <a:ln w="12700">
              <a:solidFill>
                <a:schemeClr val="tx1"/>
              </a:solidFill>
              <a:prstDash val="solid"/>
              <a:round/>
              <a:headEnd/>
              <a:tailEnd/>
            </a:ln>
          </p:spPr>
          <p:txBody>
            <a:bodyPr lIns="84406" tIns="42203" rIns="84406" bIns="42203"/>
            <a:lstStyle/>
            <a:p>
              <a:pPr algn="ctr" eaLnBrk="1" hangingPunct="1">
                <a:defRPr/>
              </a:pPr>
              <a:endParaRPr sz="1108" b="1" dirty="0">
                <a:ea typeface="ＭＳ Ｐゴシック" pitchFamily="34" charset="-128"/>
              </a:endParaRPr>
            </a:p>
          </p:txBody>
        </p:sp>
        <p:sp>
          <p:nvSpPr>
            <p:cNvPr id="339" name="Line 150">
              <a:extLst>
                <a:ext uri="{FF2B5EF4-FFF2-40B4-BE49-F238E27FC236}">
                  <a16:creationId xmlns:a16="http://schemas.microsoft.com/office/drawing/2014/main" id="{B3BA4903-161A-43C9-8E2B-EE91AC44C7F0}"/>
                </a:ext>
              </a:extLst>
            </p:cNvPr>
            <p:cNvSpPr>
              <a:spLocks noChangeShapeType="1"/>
            </p:cNvSpPr>
            <p:nvPr/>
          </p:nvSpPr>
          <p:spPr bwMode="auto">
            <a:xfrm flipH="1">
              <a:off x="1026227" y="5345229"/>
              <a:ext cx="65744" cy="0"/>
            </a:xfrm>
            <a:prstGeom prst="line">
              <a:avLst/>
            </a:prstGeom>
            <a:noFill/>
            <a:ln w="12700">
              <a:solidFill>
                <a:schemeClr val="tx1"/>
              </a:solidFill>
              <a:prstDash val="solid"/>
              <a:round/>
              <a:headEnd/>
              <a:tailEnd/>
            </a:ln>
          </p:spPr>
          <p:txBody>
            <a:bodyPr lIns="84406" tIns="42203" rIns="84406" bIns="42203"/>
            <a:lstStyle/>
            <a:p>
              <a:pPr algn="ctr" eaLnBrk="1" hangingPunct="1">
                <a:defRPr/>
              </a:pPr>
              <a:endParaRPr sz="1108" b="1" dirty="0">
                <a:ea typeface="ＭＳ Ｐゴシック" pitchFamily="34" charset="-128"/>
              </a:endParaRPr>
            </a:p>
          </p:txBody>
        </p:sp>
      </p:grpSp>
      <p:sp>
        <p:nvSpPr>
          <p:cNvPr id="340" name="Rectangle 507">
            <a:extLst>
              <a:ext uri="{FF2B5EF4-FFF2-40B4-BE49-F238E27FC236}">
                <a16:creationId xmlns:a16="http://schemas.microsoft.com/office/drawing/2014/main" id="{5539185D-F86F-4B1E-B620-48CF77F10F76}"/>
              </a:ext>
            </a:extLst>
          </p:cNvPr>
          <p:cNvSpPr>
            <a:spLocks noChangeArrowheads="1"/>
          </p:cNvSpPr>
          <p:nvPr/>
        </p:nvSpPr>
        <p:spPr bwMode="auto">
          <a:xfrm>
            <a:off x="1339850" y="4330700"/>
            <a:ext cx="53975" cy="114300"/>
          </a:xfrm>
          <a:prstGeom prst="rect">
            <a:avLst/>
          </a:prstGeom>
          <a:noFill/>
          <a:ln w="9525">
            <a:noFill/>
            <a:miter lim="800000"/>
            <a:headEnd/>
            <a:tailEnd/>
          </a:ln>
        </p:spPr>
        <p:txBody>
          <a:bodyPr wrap="none" lIns="0" tIns="0" rIns="0" bIns="0">
            <a:spAutoFit/>
          </a:bodyPr>
          <a:lstStyle/>
          <a:p>
            <a:pPr eaLnBrk="1" hangingPunct="1">
              <a:defRPr/>
            </a:pPr>
            <a:r>
              <a:rPr lang="en-US" sz="738" dirty="0"/>
              <a:t>a</a:t>
            </a:r>
            <a:endParaRPr sz="738" dirty="0">
              <a:ea typeface="ＭＳ Ｐゴシック" pitchFamily="34" charset="-128"/>
            </a:endParaRPr>
          </a:p>
        </p:txBody>
      </p:sp>
      <p:sp>
        <p:nvSpPr>
          <p:cNvPr id="341" name="Rectangle 507">
            <a:extLst>
              <a:ext uri="{FF2B5EF4-FFF2-40B4-BE49-F238E27FC236}">
                <a16:creationId xmlns:a16="http://schemas.microsoft.com/office/drawing/2014/main" id="{9227A911-7ECA-4090-B4C9-0E6AF8371A36}"/>
              </a:ext>
            </a:extLst>
          </p:cNvPr>
          <p:cNvSpPr>
            <a:spLocks noChangeArrowheads="1"/>
          </p:cNvSpPr>
          <p:nvPr/>
        </p:nvSpPr>
        <p:spPr bwMode="auto">
          <a:xfrm>
            <a:off x="1819275" y="3879850"/>
            <a:ext cx="53975" cy="114300"/>
          </a:xfrm>
          <a:prstGeom prst="rect">
            <a:avLst/>
          </a:prstGeom>
          <a:noFill/>
          <a:ln w="9525">
            <a:noFill/>
            <a:miter lim="800000"/>
            <a:headEnd/>
            <a:tailEnd/>
          </a:ln>
        </p:spPr>
        <p:txBody>
          <a:bodyPr wrap="none" lIns="0" tIns="0" rIns="0" bIns="0">
            <a:spAutoFit/>
          </a:bodyPr>
          <a:lstStyle/>
          <a:p>
            <a:pPr eaLnBrk="1" hangingPunct="1">
              <a:defRPr/>
            </a:pPr>
            <a:r>
              <a:rPr lang="en-US" sz="738" dirty="0"/>
              <a:t>a</a:t>
            </a:r>
            <a:endParaRPr sz="738" dirty="0">
              <a:ea typeface="ＭＳ Ｐゴシック" pitchFamily="34" charset="-128"/>
            </a:endParaRPr>
          </a:p>
        </p:txBody>
      </p:sp>
      <p:sp>
        <p:nvSpPr>
          <p:cNvPr id="342" name="Rectangle 507">
            <a:extLst>
              <a:ext uri="{FF2B5EF4-FFF2-40B4-BE49-F238E27FC236}">
                <a16:creationId xmlns:a16="http://schemas.microsoft.com/office/drawing/2014/main" id="{7E960CAB-D77A-4D86-9C2B-D4A8E83B4FB3}"/>
              </a:ext>
            </a:extLst>
          </p:cNvPr>
          <p:cNvSpPr>
            <a:spLocks noChangeArrowheads="1"/>
          </p:cNvSpPr>
          <p:nvPr/>
        </p:nvSpPr>
        <p:spPr bwMode="auto">
          <a:xfrm>
            <a:off x="2092325" y="3668713"/>
            <a:ext cx="52388" cy="114300"/>
          </a:xfrm>
          <a:prstGeom prst="rect">
            <a:avLst/>
          </a:prstGeom>
          <a:noFill/>
          <a:ln w="9525">
            <a:noFill/>
            <a:miter lim="800000"/>
            <a:headEnd/>
            <a:tailEnd/>
          </a:ln>
        </p:spPr>
        <p:txBody>
          <a:bodyPr wrap="none" lIns="0" tIns="0" rIns="0" bIns="0">
            <a:spAutoFit/>
          </a:bodyPr>
          <a:lstStyle/>
          <a:p>
            <a:pPr eaLnBrk="1" hangingPunct="1">
              <a:defRPr/>
            </a:pPr>
            <a:r>
              <a:rPr lang="en-US" sz="738" dirty="0"/>
              <a:t>a</a:t>
            </a:r>
            <a:endParaRPr sz="738" dirty="0">
              <a:ea typeface="ＭＳ Ｐゴシック" pitchFamily="34" charset="-128"/>
            </a:endParaRPr>
          </a:p>
        </p:txBody>
      </p:sp>
      <p:sp>
        <p:nvSpPr>
          <p:cNvPr id="343" name="Rectangle 507">
            <a:extLst>
              <a:ext uri="{FF2B5EF4-FFF2-40B4-BE49-F238E27FC236}">
                <a16:creationId xmlns:a16="http://schemas.microsoft.com/office/drawing/2014/main" id="{B6B2C468-2F2E-4613-B2E8-A8A531750F77}"/>
              </a:ext>
            </a:extLst>
          </p:cNvPr>
          <p:cNvSpPr>
            <a:spLocks noChangeArrowheads="1"/>
          </p:cNvSpPr>
          <p:nvPr/>
        </p:nvSpPr>
        <p:spPr bwMode="auto">
          <a:xfrm>
            <a:off x="2097088" y="4738688"/>
            <a:ext cx="52387" cy="112712"/>
          </a:xfrm>
          <a:prstGeom prst="rect">
            <a:avLst/>
          </a:prstGeom>
          <a:noFill/>
          <a:ln w="9525">
            <a:noFill/>
            <a:miter lim="800000"/>
            <a:headEnd/>
            <a:tailEnd/>
          </a:ln>
        </p:spPr>
        <p:txBody>
          <a:bodyPr wrap="none" lIns="0" tIns="0" rIns="0" bIns="0">
            <a:spAutoFit/>
          </a:bodyPr>
          <a:lstStyle/>
          <a:p>
            <a:pPr eaLnBrk="1" hangingPunct="1">
              <a:defRPr/>
            </a:pPr>
            <a:r>
              <a:rPr lang="en-US" sz="738" dirty="0"/>
              <a:t>a</a:t>
            </a:r>
            <a:endParaRPr sz="738" dirty="0">
              <a:ea typeface="ＭＳ Ｐゴシック" pitchFamily="34" charset="-128"/>
            </a:endParaRPr>
          </a:p>
        </p:txBody>
      </p:sp>
      <p:sp>
        <p:nvSpPr>
          <p:cNvPr id="344" name="Rectangle 507">
            <a:extLst>
              <a:ext uri="{FF2B5EF4-FFF2-40B4-BE49-F238E27FC236}">
                <a16:creationId xmlns:a16="http://schemas.microsoft.com/office/drawing/2014/main" id="{98B921ED-61F1-4647-8DB6-7E786CCFF93F}"/>
              </a:ext>
            </a:extLst>
          </p:cNvPr>
          <p:cNvSpPr>
            <a:spLocks noChangeArrowheads="1"/>
          </p:cNvSpPr>
          <p:nvPr/>
        </p:nvSpPr>
        <p:spPr bwMode="auto">
          <a:xfrm>
            <a:off x="1500188" y="4151313"/>
            <a:ext cx="53975" cy="114300"/>
          </a:xfrm>
          <a:prstGeom prst="rect">
            <a:avLst/>
          </a:prstGeom>
          <a:noFill/>
          <a:ln w="9525">
            <a:noFill/>
            <a:miter lim="800000"/>
            <a:headEnd/>
            <a:tailEnd/>
          </a:ln>
        </p:spPr>
        <p:txBody>
          <a:bodyPr wrap="none" lIns="0" tIns="0" rIns="0" bIns="0">
            <a:spAutoFit/>
          </a:bodyPr>
          <a:lstStyle/>
          <a:p>
            <a:pPr eaLnBrk="1" hangingPunct="1">
              <a:defRPr/>
            </a:pPr>
            <a:r>
              <a:rPr lang="en-US" sz="738" dirty="0"/>
              <a:t>a</a:t>
            </a:r>
            <a:endParaRPr sz="738" dirty="0">
              <a:ea typeface="ＭＳ Ｐゴシック" pitchFamily="34" charset="-128"/>
            </a:endParaRPr>
          </a:p>
        </p:txBody>
      </p:sp>
      <p:sp>
        <p:nvSpPr>
          <p:cNvPr id="345" name="Rectangle 507">
            <a:extLst>
              <a:ext uri="{FF2B5EF4-FFF2-40B4-BE49-F238E27FC236}">
                <a16:creationId xmlns:a16="http://schemas.microsoft.com/office/drawing/2014/main" id="{2212CF7A-5617-463A-900F-6B857188AF8F}"/>
              </a:ext>
            </a:extLst>
          </p:cNvPr>
          <p:cNvSpPr>
            <a:spLocks noChangeArrowheads="1"/>
          </p:cNvSpPr>
          <p:nvPr/>
        </p:nvSpPr>
        <p:spPr bwMode="auto">
          <a:xfrm>
            <a:off x="1219200" y="4624388"/>
            <a:ext cx="53975" cy="114300"/>
          </a:xfrm>
          <a:prstGeom prst="rect">
            <a:avLst/>
          </a:prstGeom>
          <a:noFill/>
          <a:ln w="9525">
            <a:noFill/>
            <a:miter lim="800000"/>
            <a:headEnd/>
            <a:tailEnd/>
          </a:ln>
        </p:spPr>
        <p:txBody>
          <a:bodyPr wrap="none" lIns="0" tIns="0" rIns="0" bIns="0">
            <a:spAutoFit/>
          </a:bodyPr>
          <a:lstStyle/>
          <a:p>
            <a:pPr eaLnBrk="1" hangingPunct="1">
              <a:defRPr/>
            </a:pPr>
            <a:r>
              <a:rPr lang="en-US" sz="738" dirty="0"/>
              <a:t>a</a:t>
            </a:r>
            <a:endParaRPr sz="738" dirty="0">
              <a:ea typeface="ＭＳ Ｐゴシック" pitchFamily="34" charset="-128"/>
            </a:endParaRPr>
          </a:p>
        </p:txBody>
      </p:sp>
      <p:sp>
        <p:nvSpPr>
          <p:cNvPr id="346" name="Rectangle 507">
            <a:extLst>
              <a:ext uri="{FF2B5EF4-FFF2-40B4-BE49-F238E27FC236}">
                <a16:creationId xmlns:a16="http://schemas.microsoft.com/office/drawing/2014/main" id="{8AB1714F-1553-4578-9B7F-CD8C9D5ABB8B}"/>
              </a:ext>
            </a:extLst>
          </p:cNvPr>
          <p:cNvSpPr>
            <a:spLocks noChangeArrowheads="1"/>
          </p:cNvSpPr>
          <p:nvPr/>
        </p:nvSpPr>
        <p:spPr bwMode="auto">
          <a:xfrm>
            <a:off x="2711450" y="3829050"/>
            <a:ext cx="52388" cy="114300"/>
          </a:xfrm>
          <a:prstGeom prst="rect">
            <a:avLst/>
          </a:prstGeom>
          <a:noFill/>
          <a:ln w="9525">
            <a:noFill/>
            <a:miter lim="800000"/>
            <a:headEnd/>
            <a:tailEnd/>
          </a:ln>
        </p:spPr>
        <p:txBody>
          <a:bodyPr wrap="none" lIns="0" tIns="0" rIns="0" bIns="0">
            <a:spAutoFit/>
          </a:bodyPr>
          <a:lstStyle/>
          <a:p>
            <a:pPr eaLnBrk="1" hangingPunct="1">
              <a:defRPr/>
            </a:pPr>
            <a:r>
              <a:rPr lang="en-US" sz="738" dirty="0">
                <a:ea typeface="ＭＳ Ｐゴシック" pitchFamily="34" charset="-128"/>
              </a:rPr>
              <a:t>b</a:t>
            </a:r>
            <a:endParaRPr sz="738" dirty="0">
              <a:ea typeface="ＭＳ Ｐゴシック" pitchFamily="34" charset="-128"/>
            </a:endParaRPr>
          </a:p>
        </p:txBody>
      </p:sp>
      <p:sp>
        <p:nvSpPr>
          <p:cNvPr id="347" name="Rectangle 507">
            <a:extLst>
              <a:ext uri="{FF2B5EF4-FFF2-40B4-BE49-F238E27FC236}">
                <a16:creationId xmlns:a16="http://schemas.microsoft.com/office/drawing/2014/main" id="{C7157C49-A07A-4530-8827-33DB1764FF99}"/>
              </a:ext>
            </a:extLst>
          </p:cNvPr>
          <p:cNvSpPr>
            <a:spLocks noChangeArrowheads="1"/>
          </p:cNvSpPr>
          <p:nvPr/>
        </p:nvSpPr>
        <p:spPr bwMode="auto">
          <a:xfrm>
            <a:off x="2714625" y="3259138"/>
            <a:ext cx="52388" cy="114300"/>
          </a:xfrm>
          <a:prstGeom prst="rect">
            <a:avLst/>
          </a:prstGeom>
          <a:noFill/>
          <a:ln w="9525">
            <a:noFill/>
            <a:miter lim="800000"/>
            <a:headEnd/>
            <a:tailEnd/>
          </a:ln>
        </p:spPr>
        <p:txBody>
          <a:bodyPr wrap="none" lIns="0" tIns="0" rIns="0" bIns="0">
            <a:spAutoFit/>
          </a:bodyPr>
          <a:lstStyle/>
          <a:p>
            <a:pPr eaLnBrk="1" hangingPunct="1">
              <a:defRPr/>
            </a:pPr>
            <a:r>
              <a:rPr lang="en-US" sz="738" dirty="0">
                <a:ea typeface="ＭＳ Ｐゴシック" pitchFamily="34" charset="-128"/>
              </a:rPr>
              <a:t>b</a:t>
            </a:r>
            <a:endParaRPr sz="738" dirty="0">
              <a:ea typeface="ＭＳ Ｐゴシック" pitchFamily="34" charset="-128"/>
            </a:endParaRPr>
          </a:p>
        </p:txBody>
      </p:sp>
      <p:sp>
        <p:nvSpPr>
          <p:cNvPr id="348" name="Rectangle 507">
            <a:extLst>
              <a:ext uri="{FF2B5EF4-FFF2-40B4-BE49-F238E27FC236}">
                <a16:creationId xmlns:a16="http://schemas.microsoft.com/office/drawing/2014/main" id="{E724CC83-7240-4438-8592-C349F24CEF71}"/>
              </a:ext>
            </a:extLst>
          </p:cNvPr>
          <p:cNvSpPr>
            <a:spLocks noChangeArrowheads="1"/>
          </p:cNvSpPr>
          <p:nvPr/>
        </p:nvSpPr>
        <p:spPr bwMode="auto">
          <a:xfrm>
            <a:off x="3027363" y="3095625"/>
            <a:ext cx="52387" cy="114300"/>
          </a:xfrm>
          <a:prstGeom prst="rect">
            <a:avLst/>
          </a:prstGeom>
          <a:noFill/>
          <a:ln w="9525">
            <a:noFill/>
            <a:miter lim="800000"/>
            <a:headEnd/>
            <a:tailEnd/>
          </a:ln>
        </p:spPr>
        <p:txBody>
          <a:bodyPr wrap="none" lIns="0" tIns="0" rIns="0" bIns="0">
            <a:spAutoFit/>
          </a:bodyPr>
          <a:lstStyle/>
          <a:p>
            <a:pPr eaLnBrk="1" hangingPunct="1">
              <a:defRPr/>
            </a:pPr>
            <a:r>
              <a:rPr lang="en-US" sz="738" dirty="0">
                <a:ea typeface="ＭＳ Ｐゴシック" pitchFamily="34" charset="-128"/>
              </a:rPr>
              <a:t>b</a:t>
            </a:r>
            <a:endParaRPr sz="738" dirty="0">
              <a:ea typeface="ＭＳ Ｐゴシック" pitchFamily="34" charset="-128"/>
            </a:endParaRPr>
          </a:p>
        </p:txBody>
      </p:sp>
      <p:sp>
        <p:nvSpPr>
          <p:cNvPr id="349" name="Rectangle 507">
            <a:extLst>
              <a:ext uri="{FF2B5EF4-FFF2-40B4-BE49-F238E27FC236}">
                <a16:creationId xmlns:a16="http://schemas.microsoft.com/office/drawing/2014/main" id="{D734A40C-8B17-4E68-AB56-F5A05BA6F09F}"/>
              </a:ext>
            </a:extLst>
          </p:cNvPr>
          <p:cNvSpPr>
            <a:spLocks noChangeArrowheads="1"/>
          </p:cNvSpPr>
          <p:nvPr/>
        </p:nvSpPr>
        <p:spPr bwMode="auto">
          <a:xfrm>
            <a:off x="3636963" y="2744788"/>
            <a:ext cx="53975" cy="112712"/>
          </a:xfrm>
          <a:prstGeom prst="rect">
            <a:avLst/>
          </a:prstGeom>
          <a:noFill/>
          <a:ln w="9525">
            <a:noFill/>
            <a:miter lim="800000"/>
            <a:headEnd/>
            <a:tailEnd/>
          </a:ln>
        </p:spPr>
        <p:txBody>
          <a:bodyPr wrap="none" lIns="0" tIns="0" rIns="0" bIns="0">
            <a:spAutoFit/>
          </a:bodyPr>
          <a:lstStyle/>
          <a:p>
            <a:pPr eaLnBrk="1" hangingPunct="1">
              <a:defRPr/>
            </a:pPr>
            <a:r>
              <a:rPr lang="en-US" sz="738" dirty="0">
                <a:ea typeface="ＭＳ Ｐゴシック" pitchFamily="34" charset="-128"/>
              </a:rPr>
              <a:t>b</a:t>
            </a:r>
            <a:endParaRPr sz="738" dirty="0">
              <a:ea typeface="ＭＳ Ｐゴシック" pitchFamily="34" charset="-128"/>
            </a:endParaRPr>
          </a:p>
        </p:txBody>
      </p:sp>
      <p:sp>
        <p:nvSpPr>
          <p:cNvPr id="350" name="Rectangle 507">
            <a:extLst>
              <a:ext uri="{FF2B5EF4-FFF2-40B4-BE49-F238E27FC236}">
                <a16:creationId xmlns:a16="http://schemas.microsoft.com/office/drawing/2014/main" id="{392A0BD6-C1F1-48C3-A833-E4FC52EDC068}"/>
              </a:ext>
            </a:extLst>
          </p:cNvPr>
          <p:cNvSpPr>
            <a:spLocks noChangeArrowheads="1"/>
          </p:cNvSpPr>
          <p:nvPr/>
        </p:nvSpPr>
        <p:spPr bwMode="auto">
          <a:xfrm>
            <a:off x="4232275" y="2425700"/>
            <a:ext cx="52388" cy="112713"/>
          </a:xfrm>
          <a:prstGeom prst="rect">
            <a:avLst/>
          </a:prstGeom>
          <a:noFill/>
          <a:ln w="9525">
            <a:noFill/>
            <a:miter lim="800000"/>
            <a:headEnd/>
            <a:tailEnd/>
          </a:ln>
        </p:spPr>
        <p:txBody>
          <a:bodyPr wrap="none" lIns="0" tIns="0" rIns="0" bIns="0">
            <a:spAutoFit/>
          </a:bodyPr>
          <a:lstStyle/>
          <a:p>
            <a:pPr eaLnBrk="1" hangingPunct="1">
              <a:defRPr/>
            </a:pPr>
            <a:r>
              <a:rPr lang="en-US" sz="738" dirty="0">
                <a:ea typeface="ＭＳ Ｐゴシック" pitchFamily="34" charset="-128"/>
              </a:rPr>
              <a:t>b</a:t>
            </a:r>
            <a:endParaRPr sz="738" dirty="0">
              <a:ea typeface="ＭＳ Ｐゴシック" pitchFamily="34" charset="-128"/>
            </a:endParaRPr>
          </a:p>
        </p:txBody>
      </p:sp>
      <p:sp>
        <p:nvSpPr>
          <p:cNvPr id="351" name="Rectangle 507">
            <a:extLst>
              <a:ext uri="{FF2B5EF4-FFF2-40B4-BE49-F238E27FC236}">
                <a16:creationId xmlns:a16="http://schemas.microsoft.com/office/drawing/2014/main" id="{3A0A4D46-36D6-4AFF-8362-996C4EBC32D5}"/>
              </a:ext>
            </a:extLst>
          </p:cNvPr>
          <p:cNvSpPr>
            <a:spLocks noChangeArrowheads="1"/>
          </p:cNvSpPr>
          <p:nvPr/>
        </p:nvSpPr>
        <p:spPr bwMode="auto">
          <a:xfrm>
            <a:off x="2420938" y="4119563"/>
            <a:ext cx="52387" cy="114300"/>
          </a:xfrm>
          <a:prstGeom prst="rect">
            <a:avLst/>
          </a:prstGeom>
          <a:noFill/>
          <a:ln w="9525">
            <a:noFill/>
            <a:miter lim="800000"/>
            <a:headEnd/>
            <a:tailEnd/>
          </a:ln>
        </p:spPr>
        <p:txBody>
          <a:bodyPr wrap="none" lIns="0" tIns="0" rIns="0" bIns="0">
            <a:spAutoFit/>
          </a:bodyPr>
          <a:lstStyle/>
          <a:p>
            <a:pPr eaLnBrk="1" hangingPunct="1">
              <a:defRPr/>
            </a:pPr>
            <a:r>
              <a:rPr lang="en-US" sz="738" dirty="0">
                <a:ea typeface="ＭＳ Ｐゴシック" pitchFamily="34" charset="-128"/>
              </a:rPr>
              <a:t>b</a:t>
            </a:r>
            <a:endParaRPr sz="738" dirty="0">
              <a:ea typeface="ＭＳ Ｐゴシック" pitchFamily="34" charset="-128"/>
            </a:endParaRPr>
          </a:p>
        </p:txBody>
      </p:sp>
      <p:sp>
        <p:nvSpPr>
          <p:cNvPr id="352" name="Rectangle 507">
            <a:extLst>
              <a:ext uri="{FF2B5EF4-FFF2-40B4-BE49-F238E27FC236}">
                <a16:creationId xmlns:a16="http://schemas.microsoft.com/office/drawing/2014/main" id="{7C142E35-BDB8-4134-8973-640B622CCC0F}"/>
              </a:ext>
            </a:extLst>
          </p:cNvPr>
          <p:cNvSpPr>
            <a:spLocks noChangeArrowheads="1"/>
          </p:cNvSpPr>
          <p:nvPr/>
        </p:nvSpPr>
        <p:spPr bwMode="auto">
          <a:xfrm>
            <a:off x="2413000" y="3444875"/>
            <a:ext cx="52388" cy="114300"/>
          </a:xfrm>
          <a:prstGeom prst="rect">
            <a:avLst/>
          </a:prstGeom>
          <a:noFill/>
          <a:ln w="9525">
            <a:noFill/>
            <a:miter lim="800000"/>
            <a:headEnd/>
            <a:tailEnd/>
          </a:ln>
        </p:spPr>
        <p:txBody>
          <a:bodyPr wrap="none" lIns="0" tIns="0" rIns="0" bIns="0">
            <a:spAutoFit/>
          </a:bodyPr>
          <a:lstStyle/>
          <a:p>
            <a:pPr eaLnBrk="1" hangingPunct="1">
              <a:defRPr/>
            </a:pPr>
            <a:r>
              <a:rPr lang="en-US" sz="738" dirty="0">
                <a:ea typeface="ＭＳ Ｐゴシック" pitchFamily="34" charset="-128"/>
              </a:rPr>
              <a:t>b</a:t>
            </a:r>
            <a:endParaRPr sz="738" dirty="0">
              <a:ea typeface="ＭＳ Ｐゴシック" pitchFamily="34" charset="-128"/>
            </a:endParaRPr>
          </a:p>
        </p:txBody>
      </p:sp>
      <p:sp>
        <p:nvSpPr>
          <p:cNvPr id="353" name="Rectangle 507">
            <a:extLst>
              <a:ext uri="{FF2B5EF4-FFF2-40B4-BE49-F238E27FC236}">
                <a16:creationId xmlns:a16="http://schemas.microsoft.com/office/drawing/2014/main" id="{84C0EA29-B60D-478A-8F0E-6497F3CD12B1}"/>
              </a:ext>
            </a:extLst>
          </p:cNvPr>
          <p:cNvSpPr>
            <a:spLocks noChangeArrowheads="1"/>
          </p:cNvSpPr>
          <p:nvPr/>
        </p:nvSpPr>
        <p:spPr bwMode="auto">
          <a:xfrm>
            <a:off x="3033713" y="3656013"/>
            <a:ext cx="53975" cy="112712"/>
          </a:xfrm>
          <a:prstGeom prst="rect">
            <a:avLst/>
          </a:prstGeom>
          <a:noFill/>
          <a:ln w="9525">
            <a:noFill/>
            <a:miter lim="800000"/>
            <a:headEnd/>
            <a:tailEnd/>
          </a:ln>
        </p:spPr>
        <p:txBody>
          <a:bodyPr wrap="none" lIns="0" tIns="0" rIns="0" bIns="0">
            <a:spAutoFit/>
          </a:bodyPr>
          <a:lstStyle/>
          <a:p>
            <a:pPr eaLnBrk="1" hangingPunct="1">
              <a:defRPr/>
            </a:pPr>
            <a:r>
              <a:rPr lang="en-US" sz="738" dirty="0">
                <a:ea typeface="ＭＳ Ｐゴシック" pitchFamily="34" charset="-128"/>
              </a:rPr>
              <a:t>b</a:t>
            </a:r>
            <a:endParaRPr sz="738" dirty="0">
              <a:ea typeface="ＭＳ Ｐゴシック" pitchFamily="34" charset="-128"/>
            </a:endParaRPr>
          </a:p>
        </p:txBody>
      </p:sp>
      <p:sp>
        <p:nvSpPr>
          <p:cNvPr id="354" name="Rectangle 507">
            <a:extLst>
              <a:ext uri="{FF2B5EF4-FFF2-40B4-BE49-F238E27FC236}">
                <a16:creationId xmlns:a16="http://schemas.microsoft.com/office/drawing/2014/main" id="{46BEE8D0-FB6F-4EB5-A6A4-B3AF3D6B2BD9}"/>
              </a:ext>
            </a:extLst>
          </p:cNvPr>
          <p:cNvSpPr>
            <a:spLocks noChangeArrowheads="1"/>
          </p:cNvSpPr>
          <p:nvPr/>
        </p:nvSpPr>
        <p:spPr bwMode="auto">
          <a:xfrm>
            <a:off x="3630613" y="3246438"/>
            <a:ext cx="52387" cy="114300"/>
          </a:xfrm>
          <a:prstGeom prst="rect">
            <a:avLst/>
          </a:prstGeom>
          <a:noFill/>
          <a:ln w="9525">
            <a:noFill/>
            <a:miter lim="800000"/>
            <a:headEnd/>
            <a:tailEnd/>
          </a:ln>
        </p:spPr>
        <p:txBody>
          <a:bodyPr wrap="none" lIns="0" tIns="0" rIns="0" bIns="0">
            <a:spAutoFit/>
          </a:bodyPr>
          <a:lstStyle/>
          <a:p>
            <a:pPr eaLnBrk="1" hangingPunct="1">
              <a:defRPr/>
            </a:pPr>
            <a:r>
              <a:rPr lang="en-US" sz="738" dirty="0">
                <a:ea typeface="ＭＳ Ｐゴシック" pitchFamily="34" charset="-128"/>
              </a:rPr>
              <a:t>b</a:t>
            </a:r>
            <a:endParaRPr sz="738" dirty="0">
              <a:ea typeface="ＭＳ Ｐゴシック" pitchFamily="34" charset="-128"/>
            </a:endParaRPr>
          </a:p>
        </p:txBody>
      </p:sp>
      <p:sp>
        <p:nvSpPr>
          <p:cNvPr id="355" name="Rectangle 507">
            <a:extLst>
              <a:ext uri="{FF2B5EF4-FFF2-40B4-BE49-F238E27FC236}">
                <a16:creationId xmlns:a16="http://schemas.microsoft.com/office/drawing/2014/main" id="{466E956E-9F72-4F3B-8ADD-4000E52E5D2A}"/>
              </a:ext>
            </a:extLst>
          </p:cNvPr>
          <p:cNvSpPr>
            <a:spLocks noChangeArrowheads="1"/>
          </p:cNvSpPr>
          <p:nvPr/>
        </p:nvSpPr>
        <p:spPr bwMode="auto">
          <a:xfrm>
            <a:off x="4211638" y="2895600"/>
            <a:ext cx="52387" cy="112713"/>
          </a:xfrm>
          <a:prstGeom prst="rect">
            <a:avLst/>
          </a:prstGeom>
          <a:noFill/>
          <a:ln w="9525">
            <a:noFill/>
            <a:miter lim="800000"/>
            <a:headEnd/>
            <a:tailEnd/>
          </a:ln>
        </p:spPr>
        <p:txBody>
          <a:bodyPr wrap="none" lIns="0" tIns="0" rIns="0" bIns="0">
            <a:spAutoFit/>
          </a:bodyPr>
          <a:lstStyle/>
          <a:p>
            <a:pPr eaLnBrk="1" hangingPunct="1">
              <a:defRPr/>
            </a:pPr>
            <a:r>
              <a:rPr lang="en-US" sz="738" dirty="0">
                <a:ea typeface="ＭＳ Ｐゴシック" pitchFamily="34" charset="-128"/>
              </a:rPr>
              <a:t>b</a:t>
            </a:r>
            <a:endParaRPr sz="738" dirty="0">
              <a:ea typeface="ＭＳ Ｐゴシック" pitchFamily="34" charset="-128"/>
            </a:endParaRPr>
          </a:p>
        </p:txBody>
      </p:sp>
      <p:sp>
        <p:nvSpPr>
          <p:cNvPr id="356" name="Rectangle 507">
            <a:extLst>
              <a:ext uri="{FF2B5EF4-FFF2-40B4-BE49-F238E27FC236}">
                <a16:creationId xmlns:a16="http://schemas.microsoft.com/office/drawing/2014/main" id="{AAA4EDB2-FD02-4A5B-BA8B-3895CBD9C0E0}"/>
              </a:ext>
            </a:extLst>
          </p:cNvPr>
          <p:cNvSpPr>
            <a:spLocks noChangeArrowheads="1"/>
          </p:cNvSpPr>
          <p:nvPr/>
        </p:nvSpPr>
        <p:spPr bwMode="auto">
          <a:xfrm>
            <a:off x="5133975" y="4287838"/>
            <a:ext cx="52388" cy="114300"/>
          </a:xfrm>
          <a:prstGeom prst="rect">
            <a:avLst/>
          </a:prstGeom>
          <a:noFill/>
          <a:ln w="9525">
            <a:noFill/>
            <a:miter lim="800000"/>
            <a:headEnd/>
            <a:tailEnd/>
          </a:ln>
        </p:spPr>
        <p:txBody>
          <a:bodyPr wrap="none" lIns="0" tIns="0" rIns="0" bIns="0">
            <a:spAutoFit/>
          </a:bodyPr>
          <a:lstStyle/>
          <a:p>
            <a:pPr eaLnBrk="1" hangingPunct="1">
              <a:defRPr/>
            </a:pPr>
            <a:r>
              <a:rPr lang="en-US" sz="738" dirty="0"/>
              <a:t>a</a:t>
            </a:r>
            <a:endParaRPr sz="738" dirty="0">
              <a:ea typeface="ＭＳ Ｐゴシック" pitchFamily="34" charset="-128"/>
            </a:endParaRPr>
          </a:p>
        </p:txBody>
      </p:sp>
      <p:sp>
        <p:nvSpPr>
          <p:cNvPr id="357" name="Rectangle 507">
            <a:extLst>
              <a:ext uri="{FF2B5EF4-FFF2-40B4-BE49-F238E27FC236}">
                <a16:creationId xmlns:a16="http://schemas.microsoft.com/office/drawing/2014/main" id="{C1BEBBA8-7636-4158-B02F-DDB0368A61F3}"/>
              </a:ext>
            </a:extLst>
          </p:cNvPr>
          <p:cNvSpPr>
            <a:spLocks noChangeArrowheads="1"/>
          </p:cNvSpPr>
          <p:nvPr/>
        </p:nvSpPr>
        <p:spPr bwMode="auto">
          <a:xfrm>
            <a:off x="5262563" y="4006850"/>
            <a:ext cx="52387" cy="112713"/>
          </a:xfrm>
          <a:prstGeom prst="rect">
            <a:avLst/>
          </a:prstGeom>
          <a:noFill/>
          <a:ln w="9525">
            <a:noFill/>
            <a:miter lim="800000"/>
            <a:headEnd/>
            <a:tailEnd/>
          </a:ln>
        </p:spPr>
        <p:txBody>
          <a:bodyPr wrap="none" lIns="0" tIns="0" rIns="0" bIns="0">
            <a:spAutoFit/>
          </a:bodyPr>
          <a:lstStyle/>
          <a:p>
            <a:pPr eaLnBrk="1" hangingPunct="1">
              <a:defRPr/>
            </a:pPr>
            <a:r>
              <a:rPr lang="en-US" sz="738" dirty="0"/>
              <a:t>a</a:t>
            </a:r>
            <a:endParaRPr sz="738" dirty="0">
              <a:ea typeface="ＭＳ Ｐゴシック" pitchFamily="34" charset="-128"/>
            </a:endParaRPr>
          </a:p>
        </p:txBody>
      </p:sp>
      <p:sp>
        <p:nvSpPr>
          <p:cNvPr id="358" name="Rectangle 507">
            <a:extLst>
              <a:ext uri="{FF2B5EF4-FFF2-40B4-BE49-F238E27FC236}">
                <a16:creationId xmlns:a16="http://schemas.microsoft.com/office/drawing/2014/main" id="{73E5C4C4-03A3-4F39-8CE7-F5EDC0094389}"/>
              </a:ext>
            </a:extLst>
          </p:cNvPr>
          <p:cNvSpPr>
            <a:spLocks noChangeArrowheads="1"/>
          </p:cNvSpPr>
          <p:nvPr/>
        </p:nvSpPr>
        <p:spPr bwMode="auto">
          <a:xfrm>
            <a:off x="5422900" y="3738563"/>
            <a:ext cx="52388" cy="112712"/>
          </a:xfrm>
          <a:prstGeom prst="rect">
            <a:avLst/>
          </a:prstGeom>
          <a:noFill/>
          <a:ln w="9525">
            <a:noFill/>
            <a:miter lim="800000"/>
            <a:headEnd/>
            <a:tailEnd/>
          </a:ln>
        </p:spPr>
        <p:txBody>
          <a:bodyPr wrap="none" lIns="0" tIns="0" rIns="0" bIns="0">
            <a:spAutoFit/>
          </a:bodyPr>
          <a:lstStyle/>
          <a:p>
            <a:pPr eaLnBrk="1" hangingPunct="1">
              <a:defRPr/>
            </a:pPr>
            <a:r>
              <a:rPr lang="en-US" sz="738" dirty="0"/>
              <a:t>a</a:t>
            </a:r>
            <a:endParaRPr sz="738" dirty="0">
              <a:ea typeface="ＭＳ Ｐゴシック" pitchFamily="34" charset="-128"/>
            </a:endParaRPr>
          </a:p>
        </p:txBody>
      </p:sp>
      <p:sp>
        <p:nvSpPr>
          <p:cNvPr id="359" name="Rectangle 507">
            <a:extLst>
              <a:ext uri="{FF2B5EF4-FFF2-40B4-BE49-F238E27FC236}">
                <a16:creationId xmlns:a16="http://schemas.microsoft.com/office/drawing/2014/main" id="{2CF0341E-195B-4CAD-8B63-E70FC9761B5E}"/>
              </a:ext>
            </a:extLst>
          </p:cNvPr>
          <p:cNvSpPr>
            <a:spLocks noChangeArrowheads="1"/>
          </p:cNvSpPr>
          <p:nvPr/>
        </p:nvSpPr>
        <p:spPr bwMode="auto">
          <a:xfrm>
            <a:off x="5740400" y="3433763"/>
            <a:ext cx="52388" cy="112712"/>
          </a:xfrm>
          <a:prstGeom prst="rect">
            <a:avLst/>
          </a:prstGeom>
          <a:noFill/>
          <a:ln w="9525">
            <a:noFill/>
            <a:miter lim="800000"/>
            <a:headEnd/>
            <a:tailEnd/>
          </a:ln>
        </p:spPr>
        <p:txBody>
          <a:bodyPr wrap="none" lIns="0" tIns="0" rIns="0" bIns="0">
            <a:spAutoFit/>
          </a:bodyPr>
          <a:lstStyle/>
          <a:p>
            <a:pPr eaLnBrk="1" hangingPunct="1">
              <a:defRPr/>
            </a:pPr>
            <a:r>
              <a:rPr lang="en-US" sz="738" dirty="0"/>
              <a:t>a</a:t>
            </a:r>
            <a:endParaRPr sz="738" dirty="0">
              <a:ea typeface="ＭＳ Ｐゴシック" pitchFamily="34" charset="-128"/>
            </a:endParaRPr>
          </a:p>
        </p:txBody>
      </p:sp>
      <p:sp>
        <p:nvSpPr>
          <p:cNvPr id="360" name="Rectangle 507">
            <a:extLst>
              <a:ext uri="{FF2B5EF4-FFF2-40B4-BE49-F238E27FC236}">
                <a16:creationId xmlns:a16="http://schemas.microsoft.com/office/drawing/2014/main" id="{FA06AFB9-11FE-49F1-9563-DF4E14181FA7}"/>
              </a:ext>
            </a:extLst>
          </p:cNvPr>
          <p:cNvSpPr>
            <a:spLocks noChangeArrowheads="1"/>
          </p:cNvSpPr>
          <p:nvPr/>
        </p:nvSpPr>
        <p:spPr bwMode="auto">
          <a:xfrm>
            <a:off x="6007100" y="3190875"/>
            <a:ext cx="52388" cy="112713"/>
          </a:xfrm>
          <a:prstGeom prst="rect">
            <a:avLst/>
          </a:prstGeom>
          <a:noFill/>
          <a:ln w="9525">
            <a:noFill/>
            <a:miter lim="800000"/>
            <a:headEnd/>
            <a:tailEnd/>
          </a:ln>
        </p:spPr>
        <p:txBody>
          <a:bodyPr wrap="none" lIns="0" tIns="0" rIns="0" bIns="0">
            <a:spAutoFit/>
          </a:bodyPr>
          <a:lstStyle/>
          <a:p>
            <a:pPr eaLnBrk="1" hangingPunct="1">
              <a:defRPr/>
            </a:pPr>
            <a:r>
              <a:rPr lang="en-US" sz="738" dirty="0"/>
              <a:t>a</a:t>
            </a:r>
            <a:endParaRPr sz="738" dirty="0">
              <a:ea typeface="ＭＳ Ｐゴシック" pitchFamily="34" charset="-128"/>
            </a:endParaRPr>
          </a:p>
        </p:txBody>
      </p:sp>
      <p:sp>
        <p:nvSpPr>
          <p:cNvPr id="361" name="Rectangle 507">
            <a:extLst>
              <a:ext uri="{FF2B5EF4-FFF2-40B4-BE49-F238E27FC236}">
                <a16:creationId xmlns:a16="http://schemas.microsoft.com/office/drawing/2014/main" id="{669E87FA-8D65-4079-97F1-D9DC9E5A5571}"/>
              </a:ext>
            </a:extLst>
          </p:cNvPr>
          <p:cNvSpPr>
            <a:spLocks noChangeArrowheads="1"/>
          </p:cNvSpPr>
          <p:nvPr/>
        </p:nvSpPr>
        <p:spPr bwMode="auto">
          <a:xfrm>
            <a:off x="5313363" y="4384675"/>
            <a:ext cx="53975" cy="114300"/>
          </a:xfrm>
          <a:prstGeom prst="rect">
            <a:avLst/>
          </a:prstGeom>
          <a:noFill/>
          <a:ln w="9525">
            <a:noFill/>
            <a:miter lim="800000"/>
            <a:headEnd/>
            <a:tailEnd/>
          </a:ln>
        </p:spPr>
        <p:txBody>
          <a:bodyPr wrap="none" lIns="0" tIns="0" rIns="0" bIns="0">
            <a:spAutoFit/>
          </a:bodyPr>
          <a:lstStyle/>
          <a:p>
            <a:pPr eaLnBrk="1" hangingPunct="1">
              <a:defRPr/>
            </a:pPr>
            <a:r>
              <a:rPr lang="en-US" sz="738" dirty="0"/>
              <a:t>a</a:t>
            </a:r>
            <a:endParaRPr sz="738" dirty="0">
              <a:ea typeface="ＭＳ Ｐゴシック" pitchFamily="34" charset="-128"/>
            </a:endParaRPr>
          </a:p>
        </p:txBody>
      </p:sp>
      <p:sp>
        <p:nvSpPr>
          <p:cNvPr id="362" name="Rectangle 507">
            <a:extLst>
              <a:ext uri="{FF2B5EF4-FFF2-40B4-BE49-F238E27FC236}">
                <a16:creationId xmlns:a16="http://schemas.microsoft.com/office/drawing/2014/main" id="{623A8D85-6102-4C26-A30F-42516B6BCE80}"/>
              </a:ext>
            </a:extLst>
          </p:cNvPr>
          <p:cNvSpPr>
            <a:spLocks noChangeArrowheads="1"/>
          </p:cNvSpPr>
          <p:nvPr/>
        </p:nvSpPr>
        <p:spPr bwMode="auto">
          <a:xfrm>
            <a:off x="5459413" y="4470400"/>
            <a:ext cx="53975" cy="112713"/>
          </a:xfrm>
          <a:prstGeom prst="rect">
            <a:avLst/>
          </a:prstGeom>
          <a:noFill/>
          <a:ln w="9525">
            <a:noFill/>
            <a:miter lim="800000"/>
            <a:headEnd/>
            <a:tailEnd/>
          </a:ln>
        </p:spPr>
        <p:txBody>
          <a:bodyPr wrap="none" lIns="0" tIns="0" rIns="0" bIns="0">
            <a:spAutoFit/>
          </a:bodyPr>
          <a:lstStyle/>
          <a:p>
            <a:pPr eaLnBrk="1" hangingPunct="1">
              <a:defRPr/>
            </a:pPr>
            <a:r>
              <a:rPr lang="en-US" sz="738" dirty="0"/>
              <a:t>a</a:t>
            </a:r>
            <a:endParaRPr sz="738" dirty="0">
              <a:ea typeface="ＭＳ Ｐゴシック" pitchFamily="34" charset="-128"/>
            </a:endParaRPr>
          </a:p>
        </p:txBody>
      </p:sp>
      <p:sp>
        <p:nvSpPr>
          <p:cNvPr id="363" name="Rectangle 507">
            <a:extLst>
              <a:ext uri="{FF2B5EF4-FFF2-40B4-BE49-F238E27FC236}">
                <a16:creationId xmlns:a16="http://schemas.microsoft.com/office/drawing/2014/main" id="{5E61FBA8-DF22-4FE5-BFC8-EAF2EB981947}"/>
              </a:ext>
            </a:extLst>
          </p:cNvPr>
          <p:cNvSpPr>
            <a:spLocks noChangeArrowheads="1"/>
          </p:cNvSpPr>
          <p:nvPr/>
        </p:nvSpPr>
        <p:spPr bwMode="auto">
          <a:xfrm>
            <a:off x="6049963" y="4806950"/>
            <a:ext cx="53975" cy="114300"/>
          </a:xfrm>
          <a:prstGeom prst="rect">
            <a:avLst/>
          </a:prstGeom>
          <a:noFill/>
          <a:ln w="9525">
            <a:noFill/>
            <a:miter lim="800000"/>
            <a:headEnd/>
            <a:tailEnd/>
          </a:ln>
        </p:spPr>
        <p:txBody>
          <a:bodyPr wrap="none" lIns="0" tIns="0" rIns="0" bIns="0">
            <a:spAutoFit/>
          </a:bodyPr>
          <a:lstStyle/>
          <a:p>
            <a:pPr eaLnBrk="1" hangingPunct="1">
              <a:defRPr/>
            </a:pPr>
            <a:r>
              <a:rPr lang="en-US" sz="738" dirty="0"/>
              <a:t>a</a:t>
            </a:r>
            <a:endParaRPr sz="738" dirty="0">
              <a:ea typeface="ＭＳ Ｐゴシック" pitchFamily="34" charset="-128"/>
            </a:endParaRPr>
          </a:p>
        </p:txBody>
      </p:sp>
      <p:sp>
        <p:nvSpPr>
          <p:cNvPr id="364" name="Rectangle 507">
            <a:extLst>
              <a:ext uri="{FF2B5EF4-FFF2-40B4-BE49-F238E27FC236}">
                <a16:creationId xmlns:a16="http://schemas.microsoft.com/office/drawing/2014/main" id="{C52247E9-1AAC-46F5-8A06-4934DDD746BF}"/>
              </a:ext>
            </a:extLst>
          </p:cNvPr>
          <p:cNvSpPr>
            <a:spLocks noChangeArrowheads="1"/>
          </p:cNvSpPr>
          <p:nvPr/>
        </p:nvSpPr>
        <p:spPr bwMode="auto">
          <a:xfrm>
            <a:off x="6372225" y="3019425"/>
            <a:ext cx="52388" cy="112713"/>
          </a:xfrm>
          <a:prstGeom prst="rect">
            <a:avLst/>
          </a:prstGeom>
          <a:noFill/>
          <a:ln w="9525">
            <a:noFill/>
            <a:miter lim="800000"/>
            <a:headEnd/>
            <a:tailEnd/>
          </a:ln>
        </p:spPr>
        <p:txBody>
          <a:bodyPr wrap="none" lIns="0" tIns="0" rIns="0" bIns="0">
            <a:spAutoFit/>
          </a:bodyPr>
          <a:lstStyle/>
          <a:p>
            <a:pPr eaLnBrk="1" hangingPunct="1">
              <a:defRPr/>
            </a:pPr>
            <a:r>
              <a:rPr lang="en-US" sz="738" dirty="0">
                <a:ea typeface="ＭＳ Ｐゴシック" pitchFamily="34" charset="-128"/>
              </a:rPr>
              <a:t>b</a:t>
            </a:r>
            <a:endParaRPr sz="738" dirty="0">
              <a:ea typeface="ＭＳ Ｐゴシック" pitchFamily="34" charset="-128"/>
            </a:endParaRPr>
          </a:p>
        </p:txBody>
      </p:sp>
      <p:sp>
        <p:nvSpPr>
          <p:cNvPr id="365" name="Rectangle 507">
            <a:extLst>
              <a:ext uri="{FF2B5EF4-FFF2-40B4-BE49-F238E27FC236}">
                <a16:creationId xmlns:a16="http://schemas.microsoft.com/office/drawing/2014/main" id="{296FC6AF-D0CD-46F5-9812-158D1DADFF1D}"/>
              </a:ext>
            </a:extLst>
          </p:cNvPr>
          <p:cNvSpPr>
            <a:spLocks noChangeArrowheads="1"/>
          </p:cNvSpPr>
          <p:nvPr/>
        </p:nvSpPr>
        <p:spPr bwMode="auto">
          <a:xfrm>
            <a:off x="6669088" y="2879725"/>
            <a:ext cx="52387" cy="112713"/>
          </a:xfrm>
          <a:prstGeom prst="rect">
            <a:avLst/>
          </a:prstGeom>
          <a:noFill/>
          <a:ln w="9525">
            <a:noFill/>
            <a:miter lim="800000"/>
            <a:headEnd/>
            <a:tailEnd/>
          </a:ln>
        </p:spPr>
        <p:txBody>
          <a:bodyPr wrap="none" lIns="0" tIns="0" rIns="0" bIns="0">
            <a:spAutoFit/>
          </a:bodyPr>
          <a:lstStyle/>
          <a:p>
            <a:pPr eaLnBrk="1" hangingPunct="1">
              <a:defRPr/>
            </a:pPr>
            <a:r>
              <a:rPr lang="en-GB" sz="738" dirty="0">
                <a:ea typeface="ＭＳ Ｐゴシック" pitchFamily="34" charset="-128"/>
              </a:rPr>
              <a:t>b</a:t>
            </a:r>
            <a:endParaRPr sz="738" dirty="0">
              <a:ea typeface="ＭＳ Ｐゴシック" pitchFamily="34" charset="-128"/>
            </a:endParaRPr>
          </a:p>
        </p:txBody>
      </p:sp>
      <p:sp>
        <p:nvSpPr>
          <p:cNvPr id="366" name="Rectangle 507">
            <a:extLst>
              <a:ext uri="{FF2B5EF4-FFF2-40B4-BE49-F238E27FC236}">
                <a16:creationId xmlns:a16="http://schemas.microsoft.com/office/drawing/2014/main" id="{4A5920AF-3672-4F14-9CA6-A5C5DA185CE3}"/>
              </a:ext>
            </a:extLst>
          </p:cNvPr>
          <p:cNvSpPr>
            <a:spLocks noChangeArrowheads="1"/>
          </p:cNvSpPr>
          <p:nvPr/>
        </p:nvSpPr>
        <p:spPr bwMode="auto">
          <a:xfrm>
            <a:off x="6980238" y="2789238"/>
            <a:ext cx="52387" cy="112712"/>
          </a:xfrm>
          <a:prstGeom prst="rect">
            <a:avLst/>
          </a:prstGeom>
          <a:noFill/>
          <a:ln w="9525">
            <a:noFill/>
            <a:miter lim="800000"/>
            <a:headEnd/>
            <a:tailEnd/>
          </a:ln>
        </p:spPr>
        <p:txBody>
          <a:bodyPr wrap="none" lIns="0" tIns="0" rIns="0" bIns="0">
            <a:spAutoFit/>
          </a:bodyPr>
          <a:lstStyle/>
          <a:p>
            <a:pPr eaLnBrk="1" hangingPunct="1">
              <a:defRPr/>
            </a:pPr>
            <a:r>
              <a:rPr lang="en-GB" sz="738" dirty="0">
                <a:ea typeface="ＭＳ Ｐゴシック" pitchFamily="34" charset="-128"/>
              </a:rPr>
              <a:t>b</a:t>
            </a:r>
            <a:endParaRPr sz="738" dirty="0">
              <a:ea typeface="ＭＳ Ｐゴシック" pitchFamily="34" charset="-128"/>
            </a:endParaRPr>
          </a:p>
        </p:txBody>
      </p:sp>
      <p:sp>
        <p:nvSpPr>
          <p:cNvPr id="367" name="Rectangle 507">
            <a:extLst>
              <a:ext uri="{FF2B5EF4-FFF2-40B4-BE49-F238E27FC236}">
                <a16:creationId xmlns:a16="http://schemas.microsoft.com/office/drawing/2014/main" id="{6C77AABC-C904-49B9-BA1A-7CF4693B9EE9}"/>
              </a:ext>
            </a:extLst>
          </p:cNvPr>
          <p:cNvSpPr>
            <a:spLocks noChangeArrowheads="1"/>
          </p:cNvSpPr>
          <p:nvPr/>
        </p:nvSpPr>
        <p:spPr bwMode="auto">
          <a:xfrm>
            <a:off x="7586663" y="2576513"/>
            <a:ext cx="52387" cy="114300"/>
          </a:xfrm>
          <a:prstGeom prst="rect">
            <a:avLst/>
          </a:prstGeom>
          <a:noFill/>
          <a:ln w="9525">
            <a:noFill/>
            <a:miter lim="800000"/>
            <a:headEnd/>
            <a:tailEnd/>
          </a:ln>
        </p:spPr>
        <p:txBody>
          <a:bodyPr wrap="none" lIns="0" tIns="0" rIns="0" bIns="0">
            <a:spAutoFit/>
          </a:bodyPr>
          <a:lstStyle/>
          <a:p>
            <a:pPr eaLnBrk="1" hangingPunct="1">
              <a:defRPr/>
            </a:pPr>
            <a:r>
              <a:rPr lang="en-GB" sz="738" dirty="0">
                <a:ea typeface="ＭＳ Ｐゴシック" pitchFamily="34" charset="-128"/>
              </a:rPr>
              <a:t>b</a:t>
            </a:r>
            <a:endParaRPr sz="738" dirty="0">
              <a:ea typeface="ＭＳ Ｐゴシック" pitchFamily="34" charset="-128"/>
            </a:endParaRPr>
          </a:p>
        </p:txBody>
      </p:sp>
      <p:sp>
        <p:nvSpPr>
          <p:cNvPr id="368" name="Rectangle 507">
            <a:extLst>
              <a:ext uri="{FF2B5EF4-FFF2-40B4-BE49-F238E27FC236}">
                <a16:creationId xmlns:a16="http://schemas.microsoft.com/office/drawing/2014/main" id="{A7C26CBA-9940-4507-9CDD-4B5E286987F3}"/>
              </a:ext>
            </a:extLst>
          </p:cNvPr>
          <p:cNvSpPr>
            <a:spLocks noChangeArrowheads="1"/>
          </p:cNvSpPr>
          <p:nvPr/>
        </p:nvSpPr>
        <p:spPr bwMode="auto">
          <a:xfrm>
            <a:off x="6372225" y="4125913"/>
            <a:ext cx="52388" cy="114300"/>
          </a:xfrm>
          <a:prstGeom prst="rect">
            <a:avLst/>
          </a:prstGeom>
          <a:noFill/>
          <a:ln w="9525">
            <a:noFill/>
            <a:miter lim="800000"/>
            <a:headEnd/>
            <a:tailEnd/>
          </a:ln>
        </p:spPr>
        <p:txBody>
          <a:bodyPr wrap="none" lIns="0" tIns="0" rIns="0" bIns="0">
            <a:spAutoFit/>
          </a:bodyPr>
          <a:lstStyle/>
          <a:p>
            <a:pPr eaLnBrk="1" hangingPunct="1">
              <a:defRPr/>
            </a:pPr>
            <a:r>
              <a:rPr lang="en-US" sz="738" dirty="0">
                <a:ea typeface="ＭＳ Ｐゴシック" pitchFamily="34" charset="-128"/>
              </a:rPr>
              <a:t>b</a:t>
            </a:r>
            <a:endParaRPr sz="738" dirty="0">
              <a:ea typeface="ＭＳ Ｐゴシック" pitchFamily="34" charset="-128"/>
            </a:endParaRPr>
          </a:p>
        </p:txBody>
      </p:sp>
      <p:sp>
        <p:nvSpPr>
          <p:cNvPr id="369" name="Rectangle 507">
            <a:extLst>
              <a:ext uri="{FF2B5EF4-FFF2-40B4-BE49-F238E27FC236}">
                <a16:creationId xmlns:a16="http://schemas.microsoft.com/office/drawing/2014/main" id="{B094D9A5-C4D6-4883-BA34-A6E0747A15AA}"/>
              </a:ext>
            </a:extLst>
          </p:cNvPr>
          <p:cNvSpPr>
            <a:spLocks noChangeArrowheads="1"/>
          </p:cNvSpPr>
          <p:nvPr/>
        </p:nvSpPr>
        <p:spPr bwMode="auto">
          <a:xfrm>
            <a:off x="6681788" y="3871913"/>
            <a:ext cx="52387" cy="112712"/>
          </a:xfrm>
          <a:prstGeom prst="rect">
            <a:avLst/>
          </a:prstGeom>
          <a:noFill/>
          <a:ln w="9525">
            <a:noFill/>
            <a:miter lim="800000"/>
            <a:headEnd/>
            <a:tailEnd/>
          </a:ln>
        </p:spPr>
        <p:txBody>
          <a:bodyPr wrap="none" lIns="0" tIns="0" rIns="0" bIns="0">
            <a:spAutoFit/>
          </a:bodyPr>
          <a:lstStyle/>
          <a:p>
            <a:pPr eaLnBrk="1" hangingPunct="1">
              <a:defRPr/>
            </a:pPr>
            <a:r>
              <a:rPr lang="en-GB" sz="738" dirty="0">
                <a:ea typeface="ＭＳ Ｐゴシック" pitchFamily="34" charset="-128"/>
              </a:rPr>
              <a:t>b</a:t>
            </a:r>
            <a:endParaRPr sz="738" dirty="0">
              <a:ea typeface="ＭＳ Ｐゴシック" pitchFamily="34" charset="-128"/>
            </a:endParaRPr>
          </a:p>
        </p:txBody>
      </p:sp>
      <p:sp>
        <p:nvSpPr>
          <p:cNvPr id="370" name="Rectangle 507">
            <a:extLst>
              <a:ext uri="{FF2B5EF4-FFF2-40B4-BE49-F238E27FC236}">
                <a16:creationId xmlns:a16="http://schemas.microsoft.com/office/drawing/2014/main" id="{6054D9A1-B129-4EF8-842D-6AEC1DE09C93}"/>
              </a:ext>
            </a:extLst>
          </p:cNvPr>
          <p:cNvSpPr>
            <a:spLocks noChangeArrowheads="1"/>
          </p:cNvSpPr>
          <p:nvPr/>
        </p:nvSpPr>
        <p:spPr bwMode="auto">
          <a:xfrm>
            <a:off x="6980238" y="3675063"/>
            <a:ext cx="52387" cy="114300"/>
          </a:xfrm>
          <a:prstGeom prst="rect">
            <a:avLst/>
          </a:prstGeom>
          <a:noFill/>
          <a:ln w="9525">
            <a:noFill/>
            <a:miter lim="800000"/>
            <a:headEnd/>
            <a:tailEnd/>
          </a:ln>
        </p:spPr>
        <p:txBody>
          <a:bodyPr wrap="none" lIns="0" tIns="0" rIns="0" bIns="0">
            <a:spAutoFit/>
          </a:bodyPr>
          <a:lstStyle/>
          <a:p>
            <a:pPr eaLnBrk="1" hangingPunct="1">
              <a:defRPr/>
            </a:pPr>
            <a:r>
              <a:rPr lang="en-US" sz="738" dirty="0">
                <a:ea typeface="ＭＳ Ｐゴシック" pitchFamily="34" charset="-128"/>
              </a:rPr>
              <a:t>b</a:t>
            </a:r>
            <a:endParaRPr sz="738" dirty="0">
              <a:ea typeface="ＭＳ Ｐゴシック" pitchFamily="34" charset="-128"/>
            </a:endParaRPr>
          </a:p>
        </p:txBody>
      </p:sp>
      <p:sp>
        <p:nvSpPr>
          <p:cNvPr id="371" name="Rectangle 507">
            <a:extLst>
              <a:ext uri="{FF2B5EF4-FFF2-40B4-BE49-F238E27FC236}">
                <a16:creationId xmlns:a16="http://schemas.microsoft.com/office/drawing/2014/main" id="{9D60E3F4-1E97-4020-8B70-69E698AA87FD}"/>
              </a:ext>
            </a:extLst>
          </p:cNvPr>
          <p:cNvSpPr>
            <a:spLocks noChangeArrowheads="1"/>
          </p:cNvSpPr>
          <p:nvPr/>
        </p:nvSpPr>
        <p:spPr bwMode="auto">
          <a:xfrm>
            <a:off x="7580313" y="3368675"/>
            <a:ext cx="52387" cy="114300"/>
          </a:xfrm>
          <a:prstGeom prst="rect">
            <a:avLst/>
          </a:prstGeom>
          <a:noFill/>
          <a:ln w="9525">
            <a:noFill/>
            <a:miter lim="800000"/>
            <a:headEnd/>
            <a:tailEnd/>
          </a:ln>
        </p:spPr>
        <p:txBody>
          <a:bodyPr wrap="none" lIns="0" tIns="0" rIns="0" bIns="0">
            <a:spAutoFit/>
          </a:bodyPr>
          <a:lstStyle/>
          <a:p>
            <a:pPr eaLnBrk="1" hangingPunct="1">
              <a:defRPr/>
            </a:pPr>
            <a:r>
              <a:rPr lang="en-US" sz="738" dirty="0">
                <a:ea typeface="ＭＳ Ｐゴシック" pitchFamily="34" charset="-128"/>
              </a:rPr>
              <a:t>b</a:t>
            </a:r>
            <a:endParaRPr sz="738" dirty="0">
              <a:ea typeface="ＭＳ Ｐゴシック" pitchFamily="34" charset="-128"/>
            </a:endParaRPr>
          </a:p>
        </p:txBody>
      </p:sp>
      <p:sp>
        <p:nvSpPr>
          <p:cNvPr id="372" name="Rectangle 507">
            <a:extLst>
              <a:ext uri="{FF2B5EF4-FFF2-40B4-BE49-F238E27FC236}">
                <a16:creationId xmlns:a16="http://schemas.microsoft.com/office/drawing/2014/main" id="{90EDA4BC-172D-4F4F-A003-4C2569D73300}"/>
              </a:ext>
            </a:extLst>
          </p:cNvPr>
          <p:cNvSpPr>
            <a:spLocks noChangeArrowheads="1"/>
          </p:cNvSpPr>
          <p:nvPr/>
        </p:nvSpPr>
        <p:spPr bwMode="auto">
          <a:xfrm>
            <a:off x="8193088" y="2359025"/>
            <a:ext cx="53975" cy="112713"/>
          </a:xfrm>
          <a:prstGeom prst="rect">
            <a:avLst/>
          </a:prstGeom>
          <a:noFill/>
          <a:ln w="9525">
            <a:noFill/>
            <a:miter lim="800000"/>
            <a:headEnd/>
            <a:tailEnd/>
          </a:ln>
        </p:spPr>
        <p:txBody>
          <a:bodyPr wrap="none" lIns="0" tIns="0" rIns="0" bIns="0">
            <a:spAutoFit/>
          </a:bodyPr>
          <a:lstStyle/>
          <a:p>
            <a:pPr eaLnBrk="1" hangingPunct="1">
              <a:defRPr/>
            </a:pPr>
            <a:r>
              <a:rPr lang="en-US" sz="738" dirty="0">
                <a:ea typeface="ＭＳ Ｐゴシック" pitchFamily="34" charset="-128"/>
              </a:rPr>
              <a:t>b</a:t>
            </a:r>
            <a:endParaRPr sz="738" dirty="0">
              <a:ea typeface="ＭＳ Ｐゴシック" pitchFamily="34" charset="-128"/>
            </a:endParaRPr>
          </a:p>
        </p:txBody>
      </p:sp>
      <p:sp>
        <p:nvSpPr>
          <p:cNvPr id="373" name="Rectangle 507">
            <a:extLst>
              <a:ext uri="{FF2B5EF4-FFF2-40B4-BE49-F238E27FC236}">
                <a16:creationId xmlns:a16="http://schemas.microsoft.com/office/drawing/2014/main" id="{FD96C07B-0739-4E5C-A81D-97FF9C535AFF}"/>
              </a:ext>
            </a:extLst>
          </p:cNvPr>
          <p:cNvSpPr>
            <a:spLocks noChangeArrowheads="1"/>
          </p:cNvSpPr>
          <p:nvPr/>
        </p:nvSpPr>
        <p:spPr bwMode="auto">
          <a:xfrm>
            <a:off x="8196263" y="3089275"/>
            <a:ext cx="52387" cy="114300"/>
          </a:xfrm>
          <a:prstGeom prst="rect">
            <a:avLst/>
          </a:prstGeom>
          <a:noFill/>
          <a:ln w="9525">
            <a:noFill/>
            <a:miter lim="800000"/>
            <a:headEnd/>
            <a:tailEnd/>
          </a:ln>
        </p:spPr>
        <p:txBody>
          <a:bodyPr wrap="none" lIns="0" tIns="0" rIns="0" bIns="0">
            <a:spAutoFit/>
          </a:bodyPr>
          <a:lstStyle/>
          <a:p>
            <a:pPr eaLnBrk="1" hangingPunct="1">
              <a:defRPr/>
            </a:pPr>
            <a:r>
              <a:rPr lang="en-US" sz="738" dirty="0">
                <a:ea typeface="ＭＳ Ｐゴシック" pitchFamily="34" charset="-128"/>
              </a:rPr>
              <a:t>b</a:t>
            </a:r>
            <a:endParaRPr sz="738" dirty="0">
              <a:ea typeface="ＭＳ Ｐゴシック" pitchFamily="34" charset="-128"/>
            </a:endParaRPr>
          </a:p>
        </p:txBody>
      </p:sp>
      <p:sp>
        <p:nvSpPr>
          <p:cNvPr id="374" name="Rectangle 507">
            <a:extLst>
              <a:ext uri="{FF2B5EF4-FFF2-40B4-BE49-F238E27FC236}">
                <a16:creationId xmlns:a16="http://schemas.microsoft.com/office/drawing/2014/main" id="{DDCFB780-A461-4470-94A7-0EC8B01A4844}"/>
              </a:ext>
            </a:extLst>
          </p:cNvPr>
          <p:cNvSpPr>
            <a:spLocks noChangeArrowheads="1"/>
          </p:cNvSpPr>
          <p:nvPr/>
        </p:nvSpPr>
        <p:spPr bwMode="auto">
          <a:xfrm>
            <a:off x="5773738" y="4573588"/>
            <a:ext cx="52387" cy="114300"/>
          </a:xfrm>
          <a:prstGeom prst="rect">
            <a:avLst/>
          </a:prstGeom>
          <a:noFill/>
          <a:ln w="9525">
            <a:noFill/>
            <a:miter lim="800000"/>
            <a:headEnd/>
            <a:tailEnd/>
          </a:ln>
        </p:spPr>
        <p:txBody>
          <a:bodyPr wrap="none" lIns="0" tIns="0" rIns="0" bIns="0">
            <a:spAutoFit/>
          </a:bodyPr>
          <a:lstStyle/>
          <a:p>
            <a:pPr eaLnBrk="1" hangingPunct="1">
              <a:defRPr/>
            </a:pPr>
            <a:r>
              <a:rPr lang="en-US" sz="738" dirty="0"/>
              <a:t>a</a:t>
            </a:r>
            <a:endParaRPr sz="738" dirty="0">
              <a:ea typeface="ＭＳ Ｐゴシック" pitchFamily="34" charset="-128"/>
            </a:endParaRPr>
          </a:p>
        </p:txBody>
      </p:sp>
      <p:sp>
        <p:nvSpPr>
          <p:cNvPr id="378" name="Rectangle 4270">
            <a:extLst>
              <a:ext uri="{FF2B5EF4-FFF2-40B4-BE49-F238E27FC236}">
                <a16:creationId xmlns:a16="http://schemas.microsoft.com/office/drawing/2014/main" id="{AA994950-520F-4AF5-ABB2-464D8080213D}"/>
              </a:ext>
            </a:extLst>
          </p:cNvPr>
          <p:cNvSpPr>
            <a:spLocks noChangeArrowheads="1"/>
          </p:cNvSpPr>
          <p:nvPr/>
        </p:nvSpPr>
        <p:spPr bwMode="auto">
          <a:xfrm>
            <a:off x="6716713" y="2413000"/>
            <a:ext cx="911225" cy="169863"/>
          </a:xfrm>
          <a:prstGeom prst="rect">
            <a:avLst/>
          </a:prstGeom>
          <a:noFill/>
          <a:ln w="9525">
            <a:noFill/>
            <a:miter lim="800000"/>
            <a:headEnd/>
            <a:tailEnd/>
          </a:ln>
        </p:spPr>
        <p:txBody>
          <a:bodyPr wrap="none" lIns="0" tIns="0" rIns="0" bIns="0">
            <a:spAutoFit/>
          </a:bodyPr>
          <a:lstStyle/>
          <a:p>
            <a:pPr eaLnBrk="1" hangingPunct="1">
              <a:defRPr/>
            </a:pPr>
            <a:r>
              <a:rPr lang="de-DE" sz="1108" b="1" kern="0" dirty="0"/>
              <a:t>Verlängerung</a:t>
            </a:r>
            <a:endParaRPr sz="1108" b="1" kern="0" dirty="0"/>
          </a:p>
        </p:txBody>
      </p:sp>
      <p:sp>
        <p:nvSpPr>
          <p:cNvPr id="379" name="Rectangle 4229">
            <a:extLst>
              <a:ext uri="{FF2B5EF4-FFF2-40B4-BE49-F238E27FC236}">
                <a16:creationId xmlns:a16="http://schemas.microsoft.com/office/drawing/2014/main" id="{2560806E-EF31-440B-96C2-FF1D7087D453}"/>
              </a:ext>
            </a:extLst>
          </p:cNvPr>
          <p:cNvSpPr>
            <a:spLocks noChangeArrowheads="1"/>
          </p:cNvSpPr>
          <p:nvPr/>
        </p:nvSpPr>
        <p:spPr bwMode="auto">
          <a:xfrm rot="16200000">
            <a:off x="3345657" y="3626644"/>
            <a:ext cx="2830512" cy="171450"/>
          </a:xfrm>
          <a:prstGeom prst="rect">
            <a:avLst/>
          </a:prstGeom>
          <a:noFill/>
          <a:ln w="9525">
            <a:noFill/>
            <a:miter lim="800000"/>
            <a:headEnd/>
            <a:tailEnd/>
          </a:ln>
        </p:spPr>
        <p:txBody>
          <a:bodyPr lIns="0" tIns="0" rIns="0" bIns="0">
            <a:spAutoFit/>
          </a:bodyPr>
          <a:lstStyle/>
          <a:p>
            <a:pPr algn="ctr" eaLnBrk="1" hangingPunct="1">
              <a:defRPr/>
            </a:pPr>
            <a:r>
              <a:rPr lang="en-GB" sz="1108" b="1" dirty="0"/>
              <a:t>BMD-</a:t>
            </a:r>
            <a:r>
              <a:rPr lang="en-GB" sz="1108" b="1" dirty="0" err="1"/>
              <a:t>Änderung</a:t>
            </a:r>
            <a:r>
              <a:rPr lang="en-GB" sz="1108" b="1" dirty="0"/>
              <a:t> vs. Base</a:t>
            </a:r>
            <a:r>
              <a:rPr sz="1108" b="1" dirty="0"/>
              <a:t>line</a:t>
            </a:r>
            <a:r>
              <a:rPr lang="de-DE" sz="1108" b="1" dirty="0"/>
              <a:t> (%)</a:t>
            </a:r>
            <a:endParaRPr sz="1108" b="1" dirty="0"/>
          </a:p>
        </p:txBody>
      </p:sp>
      <p:sp>
        <p:nvSpPr>
          <p:cNvPr id="71811" name="TextBox 374">
            <a:extLst>
              <a:ext uri="{FF2B5EF4-FFF2-40B4-BE49-F238E27FC236}">
                <a16:creationId xmlns:a16="http://schemas.microsoft.com/office/drawing/2014/main" id="{EB3A961C-10EE-44B0-B514-5A3703E245EA}"/>
              </a:ext>
            </a:extLst>
          </p:cNvPr>
          <p:cNvSpPr txBox="1">
            <a:spLocks noChangeArrowheads="1"/>
          </p:cNvSpPr>
          <p:nvPr/>
        </p:nvSpPr>
        <p:spPr bwMode="auto">
          <a:xfrm>
            <a:off x="193675" y="6616700"/>
            <a:ext cx="2189163" cy="19843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Bef>
                <a:spcPct val="0"/>
              </a:spcBef>
              <a:buClrTx/>
              <a:buFontTx/>
              <a:buNone/>
            </a:pPr>
            <a:endParaRPr lang="de-DE" altLang="de-DE" sz="1800"/>
          </a:p>
        </p:txBody>
      </p:sp>
      <p:sp>
        <p:nvSpPr>
          <p:cNvPr id="71812" name="TextBox 376">
            <a:extLst>
              <a:ext uri="{FF2B5EF4-FFF2-40B4-BE49-F238E27FC236}">
                <a16:creationId xmlns:a16="http://schemas.microsoft.com/office/drawing/2014/main" id="{22B130DC-6F6D-4DA6-B772-1A553B095BE4}"/>
              </a:ext>
            </a:extLst>
          </p:cNvPr>
          <p:cNvSpPr txBox="1">
            <a:spLocks noChangeArrowheads="1"/>
          </p:cNvSpPr>
          <p:nvPr/>
        </p:nvSpPr>
        <p:spPr bwMode="auto">
          <a:xfrm>
            <a:off x="6951663" y="6669088"/>
            <a:ext cx="2189162" cy="19685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Bef>
                <a:spcPct val="0"/>
              </a:spcBef>
              <a:buClrTx/>
              <a:buFontTx/>
              <a:buNone/>
            </a:pPr>
            <a:endParaRPr lang="de-DE" altLang="de-DE" sz="1800"/>
          </a:p>
        </p:txBody>
      </p:sp>
      <p:sp>
        <p:nvSpPr>
          <p:cNvPr id="376" name="TextBox 375">
            <a:extLst>
              <a:ext uri="{FF2B5EF4-FFF2-40B4-BE49-F238E27FC236}">
                <a16:creationId xmlns:a16="http://schemas.microsoft.com/office/drawing/2014/main" id="{DBB62C86-9C5D-48E6-BDFF-E85ABA6D3B4B}"/>
              </a:ext>
            </a:extLst>
          </p:cNvPr>
          <p:cNvSpPr txBox="1"/>
          <p:nvPr/>
        </p:nvSpPr>
        <p:spPr>
          <a:xfrm>
            <a:off x="147638" y="6489700"/>
            <a:ext cx="4019550" cy="254000"/>
          </a:xfrm>
          <a:prstGeom prst="rect">
            <a:avLst/>
          </a:prstGeom>
          <a:noFill/>
        </p:spPr>
        <p:txBody>
          <a:bodyPr wrap="none">
            <a:spAutoFit/>
          </a:bodyPr>
          <a:lstStyle/>
          <a:p>
            <a:pPr eaLnBrk="1" hangingPunct="1">
              <a:defRPr/>
            </a:pPr>
            <a:r>
              <a:rPr lang="de-CH" sz="1050" dirty="0" err="1"/>
              <a:t>Bone</a:t>
            </a:r>
            <a:r>
              <a:rPr lang="de-CH" sz="1050" dirty="0"/>
              <a:t> HG, et al. </a:t>
            </a:r>
            <a:r>
              <a:rPr lang="de-CH" sz="1050" i="1" dirty="0"/>
              <a:t>Lancet Diabetes </a:t>
            </a:r>
            <a:r>
              <a:rPr lang="de-CH" sz="1050" i="1" dirty="0" err="1"/>
              <a:t>Endocrinol</a:t>
            </a:r>
            <a:r>
              <a:rPr lang="de-CH" sz="1050" dirty="0"/>
              <a:t>. 2017;5(7):513-523.</a:t>
            </a: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7">
            <a:extLst>
              <a:ext uri="{FF2B5EF4-FFF2-40B4-BE49-F238E27FC236}">
                <a16:creationId xmlns:a16="http://schemas.microsoft.com/office/drawing/2014/main" id="{5A47F8C1-396D-45B3-A0AB-ADBA798FCFA5}"/>
              </a:ext>
            </a:extLst>
          </p:cNvPr>
          <p:cNvSpPr>
            <a:spLocks noChangeArrowheads="1"/>
          </p:cNvSpPr>
          <p:nvPr/>
        </p:nvSpPr>
        <p:spPr bwMode="gray">
          <a:xfrm>
            <a:off x="457200" y="80963"/>
            <a:ext cx="8229600"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95000"/>
              </a:lnSpc>
              <a:spcBef>
                <a:spcPct val="0"/>
              </a:spcBef>
              <a:buClrTx/>
              <a:buFontTx/>
              <a:buNone/>
            </a:pPr>
            <a:endParaRPr lang="de-DE" altLang="de-DE" sz="3200">
              <a:solidFill>
                <a:srgbClr val="FFFFFF"/>
              </a:solidFill>
            </a:endParaRPr>
          </a:p>
        </p:txBody>
      </p:sp>
      <p:sp>
        <p:nvSpPr>
          <p:cNvPr id="20483" name="Title 3">
            <a:extLst>
              <a:ext uri="{FF2B5EF4-FFF2-40B4-BE49-F238E27FC236}">
                <a16:creationId xmlns:a16="http://schemas.microsoft.com/office/drawing/2014/main" id="{CB1961D9-F29F-4C51-A43F-D175CF5DEB47}"/>
              </a:ext>
            </a:extLst>
          </p:cNvPr>
          <p:cNvSpPr>
            <a:spLocks/>
          </p:cNvSpPr>
          <p:nvPr/>
        </p:nvSpPr>
        <p:spPr bwMode="gray">
          <a:xfrm>
            <a:off x="269875" y="587375"/>
            <a:ext cx="8474075"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95000"/>
              </a:lnSpc>
              <a:spcBef>
                <a:spcPct val="0"/>
              </a:spcBef>
              <a:buClrTx/>
              <a:buFontTx/>
              <a:buNone/>
            </a:pPr>
            <a:r>
              <a:rPr lang="en-GB" altLang="de-DE" sz="3600" b="1">
                <a:solidFill>
                  <a:srgbClr val="FFFFFF"/>
                </a:solidFill>
              </a:rPr>
              <a:t>Die Bedeutung von kortikalem und trabekulärem Knochen</a:t>
            </a:r>
          </a:p>
          <a:p>
            <a:pPr eaLnBrk="1" hangingPunct="1">
              <a:lnSpc>
                <a:spcPct val="95000"/>
              </a:lnSpc>
              <a:spcBef>
                <a:spcPct val="0"/>
              </a:spcBef>
              <a:buClrTx/>
              <a:buFontTx/>
              <a:buNone/>
            </a:pPr>
            <a:endParaRPr lang="en-GB" altLang="de-DE" sz="3600" b="1">
              <a:solidFill>
                <a:srgbClr val="FFFFFF"/>
              </a:solidFill>
            </a:endParaRPr>
          </a:p>
        </p:txBody>
      </p:sp>
      <p:sp useBgFill="1">
        <p:nvSpPr>
          <p:cNvPr id="20484" name="Rectangle 3">
            <a:extLst>
              <a:ext uri="{FF2B5EF4-FFF2-40B4-BE49-F238E27FC236}">
                <a16:creationId xmlns:a16="http://schemas.microsoft.com/office/drawing/2014/main" id="{99D24FC0-E8DC-4CBC-A16F-A1A90DA1E8EF}"/>
              </a:ext>
            </a:extLst>
          </p:cNvPr>
          <p:cNvSpPr>
            <a:spLocks noChangeArrowheads="1"/>
          </p:cNvSpPr>
          <p:nvPr/>
        </p:nvSpPr>
        <p:spPr bwMode="auto">
          <a:xfrm>
            <a:off x="7413625" y="6692900"/>
            <a:ext cx="1695450" cy="165100"/>
          </a:xfrm>
          <a:prstGeom prst="rect">
            <a:avLst/>
          </a:prstGeom>
          <a:ln>
            <a:noFill/>
          </a:ln>
          <a:extLst>
            <a:ext uri="{91240B29-F687-4F45-9708-019B960494DF}">
              <a14:hiddenLine xmlns:a14="http://schemas.microsoft.com/office/drawing/2010/main" w="9525" algn="ctr">
                <a:solidFill>
                  <a:srgbClr val="000000"/>
                </a:solidFill>
                <a:round/>
                <a:headEnd/>
                <a:tailEnd/>
              </a14:hiddenLine>
            </a:ext>
          </a:extLst>
        </p:spPr>
        <p:txBody>
          <a:bodyPr wrap="none" lIns="18288" tIns="18288" rIns="18288" bIns="18288"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de-DE" altLang="de-DE" sz="2000"/>
          </a:p>
        </p:txBody>
      </p:sp>
    </p:spTree>
    <p:custDataLst>
      <p:tags r:id="rId1"/>
    </p:custData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EA602-0746-4B5B-8A5B-B89BB37A1C0C}"/>
              </a:ext>
            </a:extLst>
          </p:cNvPr>
          <p:cNvSpPr>
            <a:spLocks noGrp="1"/>
          </p:cNvSpPr>
          <p:nvPr>
            <p:ph type="title"/>
          </p:nvPr>
        </p:nvSpPr>
        <p:spPr>
          <a:xfrm>
            <a:off x="638175" y="282575"/>
            <a:ext cx="6767513" cy="838200"/>
          </a:xfrm>
        </p:spPr>
        <p:txBody>
          <a:bodyPr>
            <a:normAutofit/>
          </a:bodyPr>
          <a:lstStyle/>
          <a:p>
            <a:pPr>
              <a:defRPr/>
            </a:pPr>
            <a:r>
              <a:rPr lang="en-US" sz="2215" b="1" dirty="0" err="1">
                <a:cs typeface="Arial" panose="020B0604020202020204" pitchFamily="34" charset="0"/>
              </a:rPr>
              <a:t>Jährliche</a:t>
            </a:r>
            <a:r>
              <a:rPr lang="en-US" sz="2215" b="1" dirty="0">
                <a:cs typeface="Arial" panose="020B0604020202020204" pitchFamily="34" charset="0"/>
              </a:rPr>
              <a:t> </a:t>
            </a:r>
            <a:r>
              <a:rPr lang="en-US" sz="2215" b="1" dirty="0" err="1">
                <a:cs typeface="Arial" panose="020B0604020202020204" pitchFamily="34" charset="0"/>
              </a:rPr>
              <a:t>Inzidenz</a:t>
            </a:r>
            <a:r>
              <a:rPr lang="en-US" sz="2215" b="1" dirty="0">
                <a:cs typeface="Arial" panose="020B0604020202020204" pitchFamily="34" charset="0"/>
              </a:rPr>
              <a:t> </a:t>
            </a:r>
            <a:r>
              <a:rPr lang="en-US" sz="2215" b="1" dirty="0" err="1">
                <a:cs typeface="Arial" panose="020B0604020202020204" pitchFamily="34" charset="0"/>
              </a:rPr>
              <a:t>neuer</a:t>
            </a:r>
            <a:r>
              <a:rPr lang="en-US" sz="2215" b="1" dirty="0">
                <a:cs typeface="Arial" panose="020B0604020202020204" pitchFamily="34" charset="0"/>
              </a:rPr>
              <a:t> </a:t>
            </a:r>
            <a:r>
              <a:rPr lang="en-US" sz="2215" b="1" dirty="0" err="1">
                <a:cs typeface="Arial" panose="020B0604020202020204" pitchFamily="34" charset="0"/>
              </a:rPr>
              <a:t>vertebraler</a:t>
            </a:r>
            <a:r>
              <a:rPr lang="en-US" sz="2215" b="1" dirty="0">
                <a:cs typeface="Arial" panose="020B0604020202020204" pitchFamily="34" charset="0"/>
              </a:rPr>
              <a:t> </a:t>
            </a:r>
            <a:r>
              <a:rPr lang="en-US" sz="2215" b="1" dirty="0" err="1">
                <a:cs typeface="Arial" panose="020B0604020202020204" pitchFamily="34" charset="0"/>
              </a:rPr>
              <a:t>Frakturen</a:t>
            </a:r>
            <a:endParaRPr lang="de-CH" sz="2215" b="1" dirty="0">
              <a:cs typeface="Arial" panose="020B0604020202020204" pitchFamily="34" charset="0"/>
            </a:endParaRPr>
          </a:p>
        </p:txBody>
      </p:sp>
      <p:sp>
        <p:nvSpPr>
          <p:cNvPr id="4" name="Rectangle 3">
            <a:extLst>
              <a:ext uri="{FF2B5EF4-FFF2-40B4-BE49-F238E27FC236}">
                <a16:creationId xmlns:a16="http://schemas.microsoft.com/office/drawing/2014/main" id="{B27BF065-160A-4F1D-AF1C-FC23B380992E}"/>
              </a:ext>
            </a:extLst>
          </p:cNvPr>
          <p:cNvSpPr/>
          <p:nvPr/>
        </p:nvSpPr>
        <p:spPr bwMode="auto">
          <a:xfrm>
            <a:off x="4246563" y="2257425"/>
            <a:ext cx="3806825" cy="2927350"/>
          </a:xfrm>
          <a:prstGeom prst="rect">
            <a:avLst/>
          </a:prstGeom>
          <a:solidFill>
            <a:schemeClr val="bg2">
              <a:alpha val="54000"/>
            </a:schemeClr>
          </a:solidFill>
          <a:ln w="9525" cap="flat" cmpd="sng" algn="ctr">
            <a:noFill/>
            <a:prstDash val="solid"/>
            <a:round/>
            <a:headEnd type="none" w="med" len="med"/>
            <a:tailEnd type="none" w="med" len="med"/>
          </a:ln>
          <a:effectLst/>
        </p:spPr>
        <p:txBody>
          <a:bodyPr lIns="8441" tIns="8441" rIns="8441" bIns="8441"/>
          <a:lstStyle/>
          <a:p>
            <a:pPr defTabSz="874857" eaLnBrk="1" hangingPunct="1">
              <a:defRPr/>
            </a:pPr>
            <a:endParaRPr lang="en-US" sz="738" dirty="0"/>
          </a:p>
        </p:txBody>
      </p:sp>
      <p:graphicFrame>
        <p:nvGraphicFramePr>
          <p:cNvPr id="73732" name="Chart 4">
            <a:extLst>
              <a:ext uri="{FF2B5EF4-FFF2-40B4-BE49-F238E27FC236}">
                <a16:creationId xmlns:a16="http://schemas.microsoft.com/office/drawing/2014/main" id="{58E3920F-DFE8-45B8-B687-ACB3D15CDF08}"/>
              </a:ext>
            </a:extLst>
          </p:cNvPr>
          <p:cNvGraphicFramePr>
            <a:graphicFrameLocks/>
          </p:cNvGraphicFramePr>
          <p:nvPr/>
        </p:nvGraphicFramePr>
        <p:xfrm>
          <a:off x="666750" y="2051050"/>
          <a:ext cx="7699375" cy="3617913"/>
        </p:xfrm>
        <a:graphic>
          <a:graphicData uri="http://schemas.openxmlformats.org/presentationml/2006/ole">
            <mc:AlternateContent xmlns:mc="http://schemas.openxmlformats.org/markup-compatibility/2006">
              <mc:Choice xmlns:v="urn:schemas-microsoft-com:vml" Requires="v">
                <p:oleObj spid="_x0000_s1026" name="Chart" r:id="rId4" imgW="7706012" imgH="3621338" progId="Excel.Chart.8">
                  <p:embed/>
                </p:oleObj>
              </mc:Choice>
              <mc:Fallback>
                <p:oleObj name="Chart" r:id="rId4" imgW="7706012" imgH="3621338" progId="Excel.Chart.8">
                  <p:embed/>
                  <p:pic>
                    <p:nvPicPr>
                      <p:cNvPr id="73732" name="Chart 4">
                        <a:extLst>
                          <a:ext uri="{FF2B5EF4-FFF2-40B4-BE49-F238E27FC236}">
                            <a16:creationId xmlns:a16="http://schemas.microsoft.com/office/drawing/2014/main" id="{58E3920F-DFE8-45B8-B687-ACB3D15CDF08}"/>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750" y="2051050"/>
                        <a:ext cx="7699375" cy="361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a:extLst>
              <a:ext uri="{FF2B5EF4-FFF2-40B4-BE49-F238E27FC236}">
                <a16:creationId xmlns:a16="http://schemas.microsoft.com/office/drawing/2014/main" id="{F65D8CD2-2F72-4EB6-A02F-055EACBF7369}"/>
              </a:ext>
            </a:extLst>
          </p:cNvPr>
          <p:cNvSpPr txBox="1"/>
          <p:nvPr/>
        </p:nvSpPr>
        <p:spPr>
          <a:xfrm>
            <a:off x="3962400" y="5443538"/>
            <a:ext cx="754063" cy="347662"/>
          </a:xfrm>
          <a:prstGeom prst="rect">
            <a:avLst/>
          </a:prstGeom>
          <a:noFill/>
        </p:spPr>
        <p:txBody>
          <a:bodyPr wrap="none">
            <a:spAutoFit/>
          </a:bodyPr>
          <a:lstStyle/>
          <a:p>
            <a:pPr eaLnBrk="1" hangingPunct="1">
              <a:defRPr/>
            </a:pPr>
            <a:r>
              <a:rPr lang="en-US" sz="1662" b="1" dirty="0" err="1"/>
              <a:t>Jahre</a:t>
            </a:r>
            <a:endParaRPr lang="en-US" sz="1662" b="1" dirty="0"/>
          </a:p>
        </p:txBody>
      </p:sp>
      <p:sp>
        <p:nvSpPr>
          <p:cNvPr id="73734" name="Rectangle 17">
            <a:extLst>
              <a:ext uri="{FF2B5EF4-FFF2-40B4-BE49-F238E27FC236}">
                <a16:creationId xmlns:a16="http://schemas.microsoft.com/office/drawing/2014/main" id="{6DD46063-823A-4466-B365-BBD1B7ED4AE8}"/>
              </a:ext>
            </a:extLst>
          </p:cNvPr>
          <p:cNvSpPr>
            <a:spLocks noChangeArrowheads="1"/>
          </p:cNvSpPr>
          <p:nvPr/>
        </p:nvSpPr>
        <p:spPr bwMode="auto">
          <a:xfrm rot="-5400000">
            <a:off x="-762794" y="3650457"/>
            <a:ext cx="29956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de-DE" sz="1400" b="1">
                <a:ea typeface="MS PGothic" panose="020B0600070205080204" pitchFamily="34" charset="-128"/>
              </a:rPr>
              <a:t>Jährliche Frakturinzidenz  (%)</a:t>
            </a:r>
          </a:p>
        </p:txBody>
      </p:sp>
      <p:sp>
        <p:nvSpPr>
          <p:cNvPr id="8" name="Rectangle 4472">
            <a:extLst>
              <a:ext uri="{FF2B5EF4-FFF2-40B4-BE49-F238E27FC236}">
                <a16:creationId xmlns:a16="http://schemas.microsoft.com/office/drawing/2014/main" id="{FE22491B-D8B9-4076-8EB4-ED54447F4A1C}"/>
              </a:ext>
            </a:extLst>
          </p:cNvPr>
          <p:cNvSpPr>
            <a:spLocks noChangeArrowheads="1"/>
          </p:cNvSpPr>
          <p:nvPr/>
        </p:nvSpPr>
        <p:spPr bwMode="auto">
          <a:xfrm>
            <a:off x="1411288" y="2384425"/>
            <a:ext cx="2847975" cy="227013"/>
          </a:xfrm>
          <a:prstGeom prst="rect">
            <a:avLst/>
          </a:prstGeom>
          <a:noFill/>
          <a:ln w="9525">
            <a:noFill/>
            <a:miter lim="800000"/>
            <a:headEnd/>
            <a:tailEnd/>
          </a:ln>
        </p:spPr>
        <p:txBody>
          <a:bodyPr lIns="0" tIns="0" rIns="0" bIns="0">
            <a:spAutoFit/>
          </a:bodyPr>
          <a:lstStyle/>
          <a:p>
            <a:pPr algn="ctr" eaLnBrk="1" hangingPunct="1">
              <a:defRPr/>
            </a:pPr>
            <a:r>
              <a:rPr lang="en-US" sz="1477" b="1" kern="0" dirty="0"/>
              <a:t>FREEDOM</a:t>
            </a:r>
          </a:p>
        </p:txBody>
      </p:sp>
      <p:sp>
        <p:nvSpPr>
          <p:cNvPr id="9" name="Rectangle 4473">
            <a:extLst>
              <a:ext uri="{FF2B5EF4-FFF2-40B4-BE49-F238E27FC236}">
                <a16:creationId xmlns:a16="http://schemas.microsoft.com/office/drawing/2014/main" id="{0FFBAEC4-CA09-4504-B578-BA6B3F33A743}"/>
              </a:ext>
            </a:extLst>
          </p:cNvPr>
          <p:cNvSpPr>
            <a:spLocks noChangeArrowheads="1"/>
          </p:cNvSpPr>
          <p:nvPr/>
        </p:nvSpPr>
        <p:spPr bwMode="auto">
          <a:xfrm>
            <a:off x="4564063" y="2384425"/>
            <a:ext cx="3155950" cy="227013"/>
          </a:xfrm>
          <a:prstGeom prst="rect">
            <a:avLst/>
          </a:prstGeom>
          <a:noFill/>
          <a:ln w="9525">
            <a:noFill/>
            <a:miter lim="800000"/>
            <a:headEnd/>
            <a:tailEnd/>
          </a:ln>
        </p:spPr>
        <p:txBody>
          <a:bodyPr lIns="0" tIns="0" rIns="0" bIns="0">
            <a:spAutoFit/>
          </a:bodyPr>
          <a:lstStyle/>
          <a:p>
            <a:pPr algn="ctr" eaLnBrk="1" hangingPunct="1">
              <a:defRPr/>
            </a:pPr>
            <a:r>
              <a:rPr lang="en-US" sz="1477" b="1" kern="0" dirty="0" err="1"/>
              <a:t>Verlängerung</a:t>
            </a:r>
            <a:endParaRPr lang="en-US" sz="1477" b="1" kern="0" dirty="0"/>
          </a:p>
        </p:txBody>
      </p:sp>
      <p:grpSp>
        <p:nvGrpSpPr>
          <p:cNvPr id="73737" name="Group 9">
            <a:extLst>
              <a:ext uri="{FF2B5EF4-FFF2-40B4-BE49-F238E27FC236}">
                <a16:creationId xmlns:a16="http://schemas.microsoft.com/office/drawing/2014/main" id="{FDAA95E3-34F3-4257-B9C9-8C646E5229B7}"/>
              </a:ext>
            </a:extLst>
          </p:cNvPr>
          <p:cNvGrpSpPr>
            <a:grpSpLocks/>
          </p:cNvGrpSpPr>
          <p:nvPr/>
        </p:nvGrpSpPr>
        <p:grpSpPr bwMode="auto">
          <a:xfrm>
            <a:off x="2755900" y="1909763"/>
            <a:ext cx="5040313" cy="198437"/>
            <a:chOff x="2940114" y="1555996"/>
            <a:chExt cx="5459326" cy="215407"/>
          </a:xfrm>
        </p:grpSpPr>
        <p:grpSp>
          <p:nvGrpSpPr>
            <p:cNvPr id="73749" name="Group 33">
              <a:extLst>
                <a:ext uri="{FF2B5EF4-FFF2-40B4-BE49-F238E27FC236}">
                  <a16:creationId xmlns:a16="http://schemas.microsoft.com/office/drawing/2014/main" id="{518E19B2-FA56-4391-951F-AD283BEC1378}"/>
                </a:ext>
              </a:extLst>
            </p:cNvPr>
            <p:cNvGrpSpPr>
              <a:grpSpLocks/>
            </p:cNvGrpSpPr>
            <p:nvPr/>
          </p:nvGrpSpPr>
          <p:grpSpPr bwMode="auto">
            <a:xfrm>
              <a:off x="2940114" y="1555996"/>
              <a:ext cx="1656030" cy="215407"/>
              <a:chOff x="2030413" y="1840548"/>
              <a:chExt cx="1656030" cy="215407"/>
            </a:xfrm>
          </p:grpSpPr>
          <p:sp>
            <p:nvSpPr>
              <p:cNvPr id="15" name="Rectangle 22">
                <a:extLst>
                  <a:ext uri="{FF2B5EF4-FFF2-40B4-BE49-F238E27FC236}">
                    <a16:creationId xmlns:a16="http://schemas.microsoft.com/office/drawing/2014/main" id="{C7AEEAD2-99C5-4576-91D6-DE759F6D31C7}"/>
                  </a:ext>
                </a:extLst>
              </p:cNvPr>
              <p:cNvSpPr>
                <a:spLocks noChangeArrowheads="1"/>
              </p:cNvSpPr>
              <p:nvPr/>
            </p:nvSpPr>
            <p:spPr bwMode="auto">
              <a:xfrm>
                <a:off x="2222994" y="1840548"/>
                <a:ext cx="1463271" cy="215407"/>
              </a:xfrm>
              <a:prstGeom prst="rect">
                <a:avLst/>
              </a:prstGeom>
              <a:noFill/>
              <a:ln w="9525">
                <a:noFill/>
                <a:miter lim="800000"/>
                <a:headEnd/>
                <a:tailEnd/>
              </a:ln>
            </p:spPr>
            <p:txBody>
              <a:bodyPr wrap="none" lIns="0" tIns="0" rIns="0" bIns="0">
                <a:spAutoFit/>
              </a:bodyPr>
              <a:lstStyle/>
              <a:p>
                <a:pPr eaLnBrk="1" hangingPunct="1">
                  <a:defRPr/>
                </a:pPr>
                <a:r>
                  <a:rPr lang="en-US" sz="1292" b="1" dirty="0"/>
                  <a:t>Placebo (n=3906)</a:t>
                </a:r>
              </a:p>
            </p:txBody>
          </p:sp>
          <p:sp>
            <p:nvSpPr>
              <p:cNvPr id="16" name="Rectangle 24">
                <a:extLst>
                  <a:ext uri="{FF2B5EF4-FFF2-40B4-BE49-F238E27FC236}">
                    <a16:creationId xmlns:a16="http://schemas.microsoft.com/office/drawing/2014/main" id="{7B8435D8-4C4E-452C-BDB3-A8B7B1512C94}"/>
                  </a:ext>
                </a:extLst>
              </p:cNvPr>
              <p:cNvSpPr>
                <a:spLocks noChangeArrowheads="1"/>
              </p:cNvSpPr>
              <p:nvPr/>
            </p:nvSpPr>
            <p:spPr bwMode="auto">
              <a:xfrm>
                <a:off x="2030413" y="1871567"/>
                <a:ext cx="142717" cy="139584"/>
              </a:xfrm>
              <a:prstGeom prst="rect">
                <a:avLst/>
              </a:prstGeom>
              <a:solidFill>
                <a:schemeClr val="bg1">
                  <a:lumMod val="50000"/>
                </a:schemeClr>
              </a:solidFill>
              <a:ln w="9525">
                <a:noFill/>
                <a:miter lim="800000"/>
                <a:headEnd/>
                <a:tailEnd/>
              </a:ln>
              <a:effectLst/>
            </p:spPr>
            <p:txBody>
              <a:bodyPr wrap="none" anchor="ctr"/>
              <a:lstStyle/>
              <a:p>
                <a:pPr eaLnBrk="1" hangingPunct="1">
                  <a:defRPr/>
                </a:pPr>
                <a:endParaRPr lang="en-US" sz="1662" dirty="0"/>
              </a:p>
            </p:txBody>
          </p:sp>
        </p:grpSp>
        <p:grpSp>
          <p:nvGrpSpPr>
            <p:cNvPr id="73750" name="Group 32">
              <a:extLst>
                <a:ext uri="{FF2B5EF4-FFF2-40B4-BE49-F238E27FC236}">
                  <a16:creationId xmlns:a16="http://schemas.microsoft.com/office/drawing/2014/main" id="{9E428267-A10D-46DA-8965-ADB351009D24}"/>
                </a:ext>
              </a:extLst>
            </p:cNvPr>
            <p:cNvGrpSpPr>
              <a:grpSpLocks/>
            </p:cNvGrpSpPr>
            <p:nvPr/>
          </p:nvGrpSpPr>
          <p:grpSpPr bwMode="auto">
            <a:xfrm>
              <a:off x="4918165" y="1555996"/>
              <a:ext cx="3481275" cy="215407"/>
              <a:chOff x="2030413" y="2056448"/>
              <a:chExt cx="3481275" cy="215407"/>
            </a:xfrm>
          </p:grpSpPr>
          <p:sp>
            <p:nvSpPr>
              <p:cNvPr id="13" name="Rectangle 23">
                <a:extLst>
                  <a:ext uri="{FF2B5EF4-FFF2-40B4-BE49-F238E27FC236}">
                    <a16:creationId xmlns:a16="http://schemas.microsoft.com/office/drawing/2014/main" id="{D902DFD3-5583-4413-83F8-40A243303D9E}"/>
                  </a:ext>
                </a:extLst>
              </p:cNvPr>
              <p:cNvSpPr>
                <a:spLocks noChangeArrowheads="1"/>
              </p:cNvSpPr>
              <p:nvPr/>
            </p:nvSpPr>
            <p:spPr bwMode="auto">
              <a:xfrm>
                <a:off x="2237812" y="2056448"/>
                <a:ext cx="3273876" cy="215407"/>
              </a:xfrm>
              <a:prstGeom prst="rect">
                <a:avLst/>
              </a:prstGeom>
              <a:noFill/>
              <a:ln w="9525">
                <a:noFill/>
                <a:miter lim="800000"/>
                <a:headEnd/>
                <a:tailEnd/>
              </a:ln>
            </p:spPr>
            <p:txBody>
              <a:bodyPr wrap="none" lIns="0" tIns="0" rIns="0" bIns="0">
                <a:spAutoFit/>
              </a:bodyPr>
              <a:lstStyle/>
              <a:p>
                <a:pPr eaLnBrk="1" hangingPunct="1">
                  <a:defRPr/>
                </a:pPr>
                <a:r>
                  <a:rPr lang="en-US" sz="1292" b="1" dirty="0" err="1"/>
                  <a:t>Langzeit-Gruppe</a:t>
                </a:r>
                <a:r>
                  <a:rPr lang="en-US" sz="1292" b="1" dirty="0"/>
                  <a:t> </a:t>
                </a:r>
                <a:r>
                  <a:rPr lang="en-US" sz="1292" b="1" dirty="0" err="1"/>
                  <a:t>Denosumab</a:t>
                </a:r>
                <a:r>
                  <a:rPr lang="en-US" sz="1292" b="1" dirty="0"/>
                  <a:t> (n=2343)</a:t>
                </a:r>
              </a:p>
            </p:txBody>
          </p:sp>
          <p:sp>
            <p:nvSpPr>
              <p:cNvPr id="14" name="Rectangle 25">
                <a:extLst>
                  <a:ext uri="{FF2B5EF4-FFF2-40B4-BE49-F238E27FC236}">
                    <a16:creationId xmlns:a16="http://schemas.microsoft.com/office/drawing/2014/main" id="{235936FA-CF76-4236-8207-9F79F802FF0E}"/>
                  </a:ext>
                </a:extLst>
              </p:cNvPr>
              <p:cNvSpPr>
                <a:spLocks noChangeArrowheads="1"/>
              </p:cNvSpPr>
              <p:nvPr/>
            </p:nvSpPr>
            <p:spPr bwMode="auto">
              <a:xfrm>
                <a:off x="2029756" y="2078850"/>
                <a:ext cx="142717" cy="144754"/>
              </a:xfrm>
              <a:prstGeom prst="rect">
                <a:avLst/>
              </a:prstGeom>
              <a:solidFill>
                <a:schemeClr val="accent3">
                  <a:lumMod val="40000"/>
                  <a:lumOff val="60000"/>
                </a:schemeClr>
              </a:solidFill>
              <a:ln w="9525">
                <a:noFill/>
                <a:miter lim="800000"/>
                <a:headEnd/>
                <a:tailEnd/>
              </a:ln>
              <a:effectLst/>
            </p:spPr>
            <p:txBody>
              <a:bodyPr wrap="none" anchor="ctr"/>
              <a:lstStyle/>
              <a:p>
                <a:pPr eaLnBrk="1" hangingPunct="1">
                  <a:defRPr/>
                </a:pPr>
                <a:endParaRPr lang="en-US" sz="1662" dirty="0"/>
              </a:p>
            </p:txBody>
          </p:sp>
        </p:grpSp>
      </p:grpSp>
      <p:grpSp>
        <p:nvGrpSpPr>
          <p:cNvPr id="17" name="Group 16">
            <a:extLst>
              <a:ext uri="{FF2B5EF4-FFF2-40B4-BE49-F238E27FC236}">
                <a16:creationId xmlns:a16="http://schemas.microsoft.com/office/drawing/2014/main" id="{F0F8DFAB-0785-41D6-BCC7-72D33D3D9ECD}"/>
              </a:ext>
            </a:extLst>
          </p:cNvPr>
          <p:cNvGrpSpPr/>
          <p:nvPr/>
        </p:nvGrpSpPr>
        <p:grpSpPr>
          <a:xfrm>
            <a:off x="4558099" y="4095009"/>
            <a:ext cx="354507" cy="1090183"/>
            <a:chOff x="4950738" y="3797846"/>
            <a:chExt cx="426719" cy="1181032"/>
          </a:xfrm>
          <a:solidFill>
            <a:schemeClr val="accent3">
              <a:lumMod val="40000"/>
              <a:lumOff val="60000"/>
            </a:schemeClr>
          </a:solidFill>
        </p:grpSpPr>
        <p:sp>
          <p:nvSpPr>
            <p:cNvPr id="18" name="Rectangle 17">
              <a:extLst>
                <a:ext uri="{FF2B5EF4-FFF2-40B4-BE49-F238E27FC236}">
                  <a16:creationId xmlns:a16="http://schemas.microsoft.com/office/drawing/2014/main" id="{57CB4C85-B2FC-493D-B682-F54BCFA27756}"/>
                </a:ext>
              </a:extLst>
            </p:cNvPr>
            <p:cNvSpPr/>
            <p:nvPr/>
          </p:nvSpPr>
          <p:spPr bwMode="auto">
            <a:xfrm>
              <a:off x="4950738" y="3797846"/>
              <a:ext cx="426719" cy="1181032"/>
            </a:xfrm>
            <a:prstGeom prst="rect">
              <a:avLst/>
            </a:prstGeom>
            <a:grpFill/>
            <a:ln w="9525" cap="flat" cmpd="sng" algn="ctr">
              <a:noFill/>
              <a:prstDash val="solid"/>
              <a:round/>
              <a:headEnd type="none" w="med" len="med"/>
              <a:tailEnd type="none" w="med" len="med"/>
            </a:ln>
            <a:effectLst/>
          </p:spPr>
          <p:txBody>
            <a:bodyPr lIns="8441" tIns="8441" rIns="8441" bIns="8441"/>
            <a:lstStyle/>
            <a:p>
              <a:pPr defTabSz="874857" eaLnBrk="1" hangingPunct="1">
                <a:defRPr/>
              </a:pPr>
              <a:endParaRPr lang="en-US" sz="738" dirty="0">
                <a:solidFill>
                  <a:schemeClr val="bg1"/>
                </a:solidFill>
              </a:endParaRPr>
            </a:p>
          </p:txBody>
        </p:sp>
        <p:sp>
          <p:nvSpPr>
            <p:cNvPr id="19" name="TextBox 18">
              <a:extLst>
                <a:ext uri="{FF2B5EF4-FFF2-40B4-BE49-F238E27FC236}">
                  <a16:creationId xmlns:a16="http://schemas.microsoft.com/office/drawing/2014/main" id="{88ED164C-FE48-48BF-B1F5-8E4CA0A2C433}"/>
                </a:ext>
              </a:extLst>
            </p:cNvPr>
            <p:cNvSpPr txBox="1"/>
            <p:nvPr/>
          </p:nvSpPr>
          <p:spPr>
            <a:xfrm>
              <a:off x="4952435" y="3798780"/>
              <a:ext cx="423331" cy="284732"/>
            </a:xfrm>
            <a:prstGeom prst="rect">
              <a:avLst/>
            </a:prstGeom>
            <a:grpFill/>
            <a:ln>
              <a:noFill/>
            </a:ln>
          </p:spPr>
          <p:txBody>
            <a:bodyPr lIns="0" rIns="0">
              <a:spAutoFit/>
            </a:bodyPr>
            <a:lstStyle/>
            <a:p>
              <a:pPr algn="ctr" eaLnBrk="1" hangingPunct="1">
                <a:defRPr/>
              </a:pPr>
              <a:r>
                <a:rPr lang="en-US" sz="1108" b="1" dirty="0">
                  <a:solidFill>
                    <a:schemeClr val="bg2"/>
                  </a:solidFill>
                </a:rPr>
                <a:t>1,5</a:t>
              </a:r>
            </a:p>
          </p:txBody>
        </p:sp>
      </p:grpSp>
      <p:sp>
        <p:nvSpPr>
          <p:cNvPr id="20" name="TextBox 19">
            <a:extLst>
              <a:ext uri="{FF2B5EF4-FFF2-40B4-BE49-F238E27FC236}">
                <a16:creationId xmlns:a16="http://schemas.microsoft.com/office/drawing/2014/main" id="{34361E99-8AB6-4ED0-B46E-02D1F9BB45A0}"/>
              </a:ext>
            </a:extLst>
          </p:cNvPr>
          <p:cNvSpPr txBox="1"/>
          <p:nvPr/>
        </p:nvSpPr>
        <p:spPr>
          <a:xfrm>
            <a:off x="4875213" y="5218113"/>
            <a:ext cx="153987" cy="242887"/>
          </a:xfrm>
          <a:prstGeom prst="rect">
            <a:avLst/>
          </a:prstGeom>
          <a:noFill/>
        </p:spPr>
        <p:txBody>
          <a:bodyPr>
            <a:spAutoFit/>
          </a:bodyPr>
          <a:lstStyle/>
          <a:p>
            <a:pPr algn="ctr" eaLnBrk="1" hangingPunct="1">
              <a:defRPr/>
            </a:pPr>
            <a:r>
              <a:rPr lang="en-US" sz="1477" baseline="30000" dirty="0"/>
              <a:t>a</a:t>
            </a:r>
          </a:p>
        </p:txBody>
      </p:sp>
      <p:sp>
        <p:nvSpPr>
          <p:cNvPr id="21" name="TextBox 20">
            <a:extLst>
              <a:ext uri="{FF2B5EF4-FFF2-40B4-BE49-F238E27FC236}">
                <a16:creationId xmlns:a16="http://schemas.microsoft.com/office/drawing/2014/main" id="{069C2721-565E-481D-AA4C-1740950DE852}"/>
              </a:ext>
            </a:extLst>
          </p:cNvPr>
          <p:cNvSpPr txBox="1"/>
          <p:nvPr/>
        </p:nvSpPr>
        <p:spPr>
          <a:xfrm>
            <a:off x="6780213" y="5218113"/>
            <a:ext cx="153987" cy="242887"/>
          </a:xfrm>
          <a:prstGeom prst="rect">
            <a:avLst/>
          </a:prstGeom>
          <a:noFill/>
        </p:spPr>
        <p:txBody>
          <a:bodyPr>
            <a:spAutoFit/>
          </a:bodyPr>
          <a:lstStyle/>
          <a:p>
            <a:pPr algn="ctr" eaLnBrk="1" hangingPunct="1">
              <a:defRPr/>
            </a:pPr>
            <a:r>
              <a:rPr lang="en-US" sz="1477" baseline="30000" dirty="0"/>
              <a:t>a</a:t>
            </a:r>
          </a:p>
        </p:txBody>
      </p:sp>
      <p:sp>
        <p:nvSpPr>
          <p:cNvPr id="22" name="TextBox 21">
            <a:extLst>
              <a:ext uri="{FF2B5EF4-FFF2-40B4-BE49-F238E27FC236}">
                <a16:creationId xmlns:a16="http://schemas.microsoft.com/office/drawing/2014/main" id="{D33BAD62-7A23-4063-9F29-56DC2D30028C}"/>
              </a:ext>
            </a:extLst>
          </p:cNvPr>
          <p:cNvSpPr txBox="1"/>
          <p:nvPr/>
        </p:nvSpPr>
        <p:spPr>
          <a:xfrm>
            <a:off x="7770813" y="5232400"/>
            <a:ext cx="153987" cy="242888"/>
          </a:xfrm>
          <a:prstGeom prst="rect">
            <a:avLst/>
          </a:prstGeom>
          <a:noFill/>
        </p:spPr>
        <p:txBody>
          <a:bodyPr>
            <a:spAutoFit/>
          </a:bodyPr>
          <a:lstStyle/>
          <a:p>
            <a:pPr algn="ctr" eaLnBrk="1" hangingPunct="1">
              <a:defRPr/>
            </a:pPr>
            <a:r>
              <a:rPr lang="en-US" sz="1477" baseline="30000" dirty="0"/>
              <a:t>a</a:t>
            </a:r>
          </a:p>
        </p:txBody>
      </p:sp>
      <p:grpSp>
        <p:nvGrpSpPr>
          <p:cNvPr id="23" name="Group 22">
            <a:extLst>
              <a:ext uri="{FF2B5EF4-FFF2-40B4-BE49-F238E27FC236}">
                <a16:creationId xmlns:a16="http://schemas.microsoft.com/office/drawing/2014/main" id="{E30FD583-295B-4A40-AE96-FA26050BD6F3}"/>
              </a:ext>
            </a:extLst>
          </p:cNvPr>
          <p:cNvGrpSpPr/>
          <p:nvPr/>
        </p:nvGrpSpPr>
        <p:grpSpPr>
          <a:xfrm>
            <a:off x="5502130" y="4317677"/>
            <a:ext cx="354507" cy="867517"/>
            <a:chOff x="4950738" y="3797848"/>
            <a:chExt cx="426719" cy="1181032"/>
          </a:xfrm>
          <a:solidFill>
            <a:schemeClr val="accent3">
              <a:lumMod val="40000"/>
              <a:lumOff val="60000"/>
            </a:schemeClr>
          </a:solidFill>
        </p:grpSpPr>
        <p:sp>
          <p:nvSpPr>
            <p:cNvPr id="24" name="Rectangle 23">
              <a:extLst>
                <a:ext uri="{FF2B5EF4-FFF2-40B4-BE49-F238E27FC236}">
                  <a16:creationId xmlns:a16="http://schemas.microsoft.com/office/drawing/2014/main" id="{BCC7165E-A930-4E7F-9B8E-EAD407630BA9}"/>
                </a:ext>
              </a:extLst>
            </p:cNvPr>
            <p:cNvSpPr/>
            <p:nvPr/>
          </p:nvSpPr>
          <p:spPr bwMode="auto">
            <a:xfrm>
              <a:off x="4950738" y="3797848"/>
              <a:ext cx="426719" cy="1181032"/>
            </a:xfrm>
            <a:prstGeom prst="rect">
              <a:avLst/>
            </a:prstGeom>
            <a:grpFill/>
            <a:ln w="9525" cap="flat" cmpd="sng" algn="ctr">
              <a:noFill/>
              <a:prstDash val="solid"/>
              <a:round/>
              <a:headEnd type="none" w="med" len="med"/>
              <a:tailEnd type="none" w="med" len="med"/>
            </a:ln>
            <a:effectLst/>
          </p:spPr>
          <p:txBody>
            <a:bodyPr lIns="8441" tIns="8441" rIns="8441" bIns="8441"/>
            <a:lstStyle/>
            <a:p>
              <a:pPr defTabSz="874857" eaLnBrk="1" hangingPunct="1">
                <a:defRPr/>
              </a:pPr>
              <a:endParaRPr lang="en-US" sz="738" dirty="0">
                <a:solidFill>
                  <a:schemeClr val="bg1"/>
                </a:solidFill>
              </a:endParaRPr>
            </a:p>
          </p:txBody>
        </p:sp>
        <p:sp>
          <p:nvSpPr>
            <p:cNvPr id="25" name="TextBox 24">
              <a:extLst>
                <a:ext uri="{FF2B5EF4-FFF2-40B4-BE49-F238E27FC236}">
                  <a16:creationId xmlns:a16="http://schemas.microsoft.com/office/drawing/2014/main" id="{CF95A38D-073B-4B79-941E-B1B367265ED1}"/>
                </a:ext>
              </a:extLst>
            </p:cNvPr>
            <p:cNvSpPr txBox="1"/>
            <p:nvPr/>
          </p:nvSpPr>
          <p:spPr>
            <a:xfrm>
              <a:off x="4952435" y="3798781"/>
              <a:ext cx="423331" cy="357814"/>
            </a:xfrm>
            <a:prstGeom prst="rect">
              <a:avLst/>
            </a:prstGeom>
            <a:grpFill/>
            <a:ln>
              <a:noFill/>
            </a:ln>
          </p:spPr>
          <p:txBody>
            <a:bodyPr lIns="0" rIns="0">
              <a:spAutoFit/>
            </a:bodyPr>
            <a:lstStyle/>
            <a:p>
              <a:pPr algn="ctr" eaLnBrk="1" hangingPunct="1">
                <a:defRPr/>
              </a:pPr>
              <a:r>
                <a:rPr lang="en-US" sz="1108" b="1" dirty="0">
                  <a:solidFill>
                    <a:schemeClr val="bg2"/>
                  </a:solidFill>
                </a:rPr>
                <a:t>1,2</a:t>
              </a:r>
            </a:p>
          </p:txBody>
        </p:sp>
      </p:grpSp>
      <p:grpSp>
        <p:nvGrpSpPr>
          <p:cNvPr id="26" name="Group 25">
            <a:extLst>
              <a:ext uri="{FF2B5EF4-FFF2-40B4-BE49-F238E27FC236}">
                <a16:creationId xmlns:a16="http://schemas.microsoft.com/office/drawing/2014/main" id="{6355C2E9-08CB-4650-B48A-566553C5FA56}"/>
              </a:ext>
            </a:extLst>
          </p:cNvPr>
          <p:cNvGrpSpPr/>
          <p:nvPr/>
        </p:nvGrpSpPr>
        <p:grpSpPr>
          <a:xfrm>
            <a:off x="6446160" y="4167937"/>
            <a:ext cx="354507" cy="1017256"/>
            <a:chOff x="4950738" y="3797846"/>
            <a:chExt cx="426719" cy="1181032"/>
          </a:xfrm>
          <a:solidFill>
            <a:schemeClr val="accent3">
              <a:lumMod val="40000"/>
              <a:lumOff val="60000"/>
            </a:schemeClr>
          </a:solidFill>
        </p:grpSpPr>
        <p:sp>
          <p:nvSpPr>
            <p:cNvPr id="27" name="Rectangle 26">
              <a:extLst>
                <a:ext uri="{FF2B5EF4-FFF2-40B4-BE49-F238E27FC236}">
                  <a16:creationId xmlns:a16="http://schemas.microsoft.com/office/drawing/2014/main" id="{B54B9719-A9FB-48BD-A80C-02D3E4DD49BA}"/>
                </a:ext>
              </a:extLst>
            </p:cNvPr>
            <p:cNvSpPr/>
            <p:nvPr/>
          </p:nvSpPr>
          <p:spPr bwMode="auto">
            <a:xfrm>
              <a:off x="4950738" y="3797846"/>
              <a:ext cx="426719" cy="1181032"/>
            </a:xfrm>
            <a:prstGeom prst="rect">
              <a:avLst/>
            </a:prstGeom>
            <a:grpFill/>
            <a:ln w="9525" cap="flat" cmpd="sng" algn="ctr">
              <a:noFill/>
              <a:prstDash val="solid"/>
              <a:round/>
              <a:headEnd type="none" w="med" len="med"/>
              <a:tailEnd type="none" w="med" len="med"/>
            </a:ln>
            <a:effectLst/>
          </p:spPr>
          <p:txBody>
            <a:bodyPr lIns="8441" tIns="8441" rIns="8441" bIns="8441"/>
            <a:lstStyle/>
            <a:p>
              <a:pPr defTabSz="874857" eaLnBrk="1" hangingPunct="1">
                <a:defRPr/>
              </a:pPr>
              <a:endParaRPr lang="en-US" sz="738" dirty="0">
                <a:solidFill>
                  <a:schemeClr val="bg1"/>
                </a:solidFill>
              </a:endParaRPr>
            </a:p>
          </p:txBody>
        </p:sp>
        <p:sp>
          <p:nvSpPr>
            <p:cNvPr id="28" name="TextBox 27">
              <a:extLst>
                <a:ext uri="{FF2B5EF4-FFF2-40B4-BE49-F238E27FC236}">
                  <a16:creationId xmlns:a16="http://schemas.microsoft.com/office/drawing/2014/main" id="{9F71771B-96AE-4AF4-9D01-FC97F1D2DFC3}"/>
                </a:ext>
              </a:extLst>
            </p:cNvPr>
            <p:cNvSpPr txBox="1"/>
            <p:nvPr/>
          </p:nvSpPr>
          <p:spPr>
            <a:xfrm>
              <a:off x="4952435" y="3798781"/>
              <a:ext cx="423331" cy="305144"/>
            </a:xfrm>
            <a:prstGeom prst="rect">
              <a:avLst/>
            </a:prstGeom>
            <a:grpFill/>
            <a:ln>
              <a:noFill/>
            </a:ln>
          </p:spPr>
          <p:txBody>
            <a:bodyPr lIns="0" rIns="0">
              <a:spAutoFit/>
            </a:bodyPr>
            <a:lstStyle/>
            <a:p>
              <a:pPr algn="ctr" eaLnBrk="1" hangingPunct="1">
                <a:defRPr/>
              </a:pPr>
              <a:r>
                <a:rPr lang="en-US" sz="1108" b="1" dirty="0">
                  <a:solidFill>
                    <a:schemeClr val="bg2"/>
                  </a:solidFill>
                </a:rPr>
                <a:t>1,4</a:t>
              </a:r>
            </a:p>
          </p:txBody>
        </p:sp>
      </p:grpSp>
      <p:grpSp>
        <p:nvGrpSpPr>
          <p:cNvPr id="29" name="Group 28">
            <a:extLst>
              <a:ext uri="{FF2B5EF4-FFF2-40B4-BE49-F238E27FC236}">
                <a16:creationId xmlns:a16="http://schemas.microsoft.com/office/drawing/2014/main" id="{F48CD692-DB0E-42FC-916B-49F942088997}"/>
              </a:ext>
            </a:extLst>
          </p:cNvPr>
          <p:cNvGrpSpPr/>
          <p:nvPr/>
        </p:nvGrpSpPr>
        <p:grpSpPr>
          <a:xfrm>
            <a:off x="7390191" y="4315809"/>
            <a:ext cx="354507" cy="869383"/>
            <a:chOff x="4950738" y="3797846"/>
            <a:chExt cx="426719" cy="1181032"/>
          </a:xfrm>
          <a:solidFill>
            <a:schemeClr val="accent3">
              <a:lumMod val="40000"/>
              <a:lumOff val="60000"/>
            </a:schemeClr>
          </a:solidFill>
        </p:grpSpPr>
        <p:sp>
          <p:nvSpPr>
            <p:cNvPr id="30" name="Rectangle 29">
              <a:extLst>
                <a:ext uri="{FF2B5EF4-FFF2-40B4-BE49-F238E27FC236}">
                  <a16:creationId xmlns:a16="http://schemas.microsoft.com/office/drawing/2014/main" id="{AD735205-AAC7-4381-9BC3-7F0A631BD3A7}"/>
                </a:ext>
              </a:extLst>
            </p:cNvPr>
            <p:cNvSpPr/>
            <p:nvPr/>
          </p:nvSpPr>
          <p:spPr bwMode="auto">
            <a:xfrm>
              <a:off x="4950738" y="3797846"/>
              <a:ext cx="426719" cy="1181032"/>
            </a:xfrm>
            <a:prstGeom prst="rect">
              <a:avLst/>
            </a:prstGeom>
            <a:grpFill/>
            <a:ln w="9525" cap="flat" cmpd="sng" algn="ctr">
              <a:noFill/>
              <a:prstDash val="solid"/>
              <a:round/>
              <a:headEnd type="none" w="med" len="med"/>
              <a:tailEnd type="none" w="med" len="med"/>
            </a:ln>
            <a:effectLst/>
          </p:spPr>
          <p:txBody>
            <a:bodyPr lIns="8441" tIns="8441" rIns="8441" bIns="8441"/>
            <a:lstStyle/>
            <a:p>
              <a:pPr defTabSz="874857" eaLnBrk="1" hangingPunct="1">
                <a:defRPr/>
              </a:pPr>
              <a:endParaRPr lang="en-US" sz="738" dirty="0">
                <a:solidFill>
                  <a:schemeClr val="bg1"/>
                </a:solidFill>
              </a:endParaRPr>
            </a:p>
          </p:txBody>
        </p:sp>
        <p:sp>
          <p:nvSpPr>
            <p:cNvPr id="31" name="TextBox 30">
              <a:extLst>
                <a:ext uri="{FF2B5EF4-FFF2-40B4-BE49-F238E27FC236}">
                  <a16:creationId xmlns:a16="http://schemas.microsoft.com/office/drawing/2014/main" id="{0A718176-47C3-4A0A-B68B-B01C0D7456A6}"/>
                </a:ext>
              </a:extLst>
            </p:cNvPr>
            <p:cNvSpPr txBox="1"/>
            <p:nvPr/>
          </p:nvSpPr>
          <p:spPr>
            <a:xfrm>
              <a:off x="4952435" y="3798781"/>
              <a:ext cx="423331" cy="357046"/>
            </a:xfrm>
            <a:prstGeom prst="rect">
              <a:avLst/>
            </a:prstGeom>
            <a:grpFill/>
            <a:ln>
              <a:noFill/>
            </a:ln>
          </p:spPr>
          <p:txBody>
            <a:bodyPr lIns="0" rIns="0">
              <a:spAutoFit/>
            </a:bodyPr>
            <a:lstStyle/>
            <a:p>
              <a:pPr algn="ctr" eaLnBrk="1" hangingPunct="1">
                <a:defRPr/>
              </a:pPr>
              <a:r>
                <a:rPr lang="en-US" sz="1108" b="1" dirty="0">
                  <a:solidFill>
                    <a:schemeClr val="bg2"/>
                  </a:solidFill>
                </a:rPr>
                <a:t>1,3</a:t>
              </a:r>
            </a:p>
          </p:txBody>
        </p:sp>
      </p:grpSp>
      <p:sp>
        <p:nvSpPr>
          <p:cNvPr id="32" name="Rectangle 2">
            <a:extLst>
              <a:ext uri="{FF2B5EF4-FFF2-40B4-BE49-F238E27FC236}">
                <a16:creationId xmlns:a16="http://schemas.microsoft.com/office/drawing/2014/main" id="{58DF09DC-B41A-437D-AAF1-6362E8E1F80B}"/>
              </a:ext>
            </a:extLst>
          </p:cNvPr>
          <p:cNvSpPr>
            <a:spLocks noChangeArrowheads="1"/>
          </p:cNvSpPr>
          <p:nvPr/>
        </p:nvSpPr>
        <p:spPr bwMode="auto">
          <a:xfrm>
            <a:off x="1447800" y="5967413"/>
            <a:ext cx="6397625" cy="306387"/>
          </a:xfrm>
          <a:prstGeom prst="rect">
            <a:avLst/>
          </a:prstGeom>
          <a:noFill/>
          <a:ln w="9525" algn="ctr">
            <a:noFill/>
            <a:miter lim="800000"/>
            <a:headEnd/>
            <a:tailEnd/>
          </a:ln>
        </p:spPr>
        <p:txBody>
          <a:bodyPr lIns="0" tIns="0" rIns="0" bIns="0" anchor="b">
            <a:spAutoFit/>
          </a:bodyPr>
          <a:lstStyle/>
          <a:p>
            <a:pPr eaLnBrk="1" hangingPunct="1">
              <a:defRPr/>
            </a:pPr>
            <a:r>
              <a:rPr lang="en-US" sz="1000" spc="-9" baseline="30000" dirty="0" err="1"/>
              <a:t>a</a:t>
            </a:r>
            <a:r>
              <a:rPr lang="en-US" sz="1000" spc="-9" dirty="0" err="1"/>
              <a:t>Annualisierte</a:t>
            </a:r>
            <a:r>
              <a:rPr lang="en-US" sz="1000" spc="-9" dirty="0"/>
              <a:t> </a:t>
            </a:r>
            <a:r>
              <a:rPr lang="en-US" sz="1000" spc="-9" dirty="0" err="1"/>
              <a:t>Inzidenz</a:t>
            </a:r>
            <a:r>
              <a:rPr lang="en-US" sz="1000" spc="-9" dirty="0"/>
              <a:t>: (2-Jahresinzidenz / 2)  </a:t>
            </a:r>
            <a:r>
              <a:rPr lang="de-DE" sz="1000" dirty="0">
                <a:latin typeface="ArialMT"/>
              </a:rPr>
              <a:t>radiologische Untersuchungen in den Jahren 5, 6, 8 und 10</a:t>
            </a:r>
            <a:endParaRPr lang="de-DE" sz="1000" dirty="0"/>
          </a:p>
          <a:p>
            <a:pPr eaLnBrk="1" hangingPunct="1">
              <a:defRPr/>
            </a:pPr>
            <a:endParaRPr lang="en-US" sz="1000" spc="-9" dirty="0"/>
          </a:p>
        </p:txBody>
      </p:sp>
      <p:sp>
        <p:nvSpPr>
          <p:cNvPr id="34" name="TextBox 33">
            <a:extLst>
              <a:ext uri="{FF2B5EF4-FFF2-40B4-BE49-F238E27FC236}">
                <a16:creationId xmlns:a16="http://schemas.microsoft.com/office/drawing/2014/main" id="{4ED5AD89-32C5-4C5F-B717-D3300FDF15AE}"/>
              </a:ext>
            </a:extLst>
          </p:cNvPr>
          <p:cNvSpPr txBox="1"/>
          <p:nvPr/>
        </p:nvSpPr>
        <p:spPr>
          <a:xfrm>
            <a:off x="512763" y="6237288"/>
            <a:ext cx="4838700" cy="247650"/>
          </a:xfrm>
          <a:prstGeom prst="rect">
            <a:avLst/>
          </a:prstGeom>
          <a:noFill/>
        </p:spPr>
        <p:txBody>
          <a:bodyPr wrap="none">
            <a:spAutoFit/>
          </a:bodyPr>
          <a:lstStyle/>
          <a:p>
            <a:pPr eaLnBrk="1" hangingPunct="1">
              <a:defRPr/>
            </a:pPr>
            <a:r>
              <a:rPr lang="de-CH" sz="1015" dirty="0"/>
              <a:t>Adaptiert nach: </a:t>
            </a:r>
            <a:r>
              <a:rPr lang="de-CH" sz="1015" dirty="0" err="1"/>
              <a:t>Bone</a:t>
            </a:r>
            <a:r>
              <a:rPr lang="de-CH" sz="1015" dirty="0"/>
              <a:t> HG, et al. </a:t>
            </a:r>
            <a:r>
              <a:rPr lang="de-CH" sz="1015" i="1" dirty="0"/>
              <a:t>Lancet Diabetes </a:t>
            </a:r>
            <a:r>
              <a:rPr lang="de-CH" sz="1015" i="1" dirty="0" err="1"/>
              <a:t>Endocrinol</a:t>
            </a:r>
            <a:r>
              <a:rPr lang="de-CH" sz="1015" dirty="0"/>
              <a:t>. 2017;5(7):513-523. </a:t>
            </a:r>
          </a:p>
        </p:txBody>
      </p:sp>
      <p:sp>
        <p:nvSpPr>
          <p:cNvPr id="73747" name="TextBox 34">
            <a:extLst>
              <a:ext uri="{FF2B5EF4-FFF2-40B4-BE49-F238E27FC236}">
                <a16:creationId xmlns:a16="http://schemas.microsoft.com/office/drawing/2014/main" id="{CCCEC1C6-82DD-4106-ABB2-3A5748257C35}"/>
              </a:ext>
            </a:extLst>
          </p:cNvPr>
          <p:cNvSpPr txBox="1">
            <a:spLocks noChangeArrowheads="1"/>
          </p:cNvSpPr>
          <p:nvPr/>
        </p:nvSpPr>
        <p:spPr bwMode="auto">
          <a:xfrm>
            <a:off x="193675" y="6616700"/>
            <a:ext cx="2189163" cy="19843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Bef>
                <a:spcPct val="0"/>
              </a:spcBef>
              <a:buClrTx/>
              <a:buFontTx/>
              <a:buNone/>
            </a:pPr>
            <a:endParaRPr lang="de-DE" altLang="de-DE" sz="1800"/>
          </a:p>
        </p:txBody>
      </p:sp>
      <p:sp>
        <p:nvSpPr>
          <p:cNvPr id="73748" name="TextBox 36">
            <a:extLst>
              <a:ext uri="{FF2B5EF4-FFF2-40B4-BE49-F238E27FC236}">
                <a16:creationId xmlns:a16="http://schemas.microsoft.com/office/drawing/2014/main" id="{FE8DC7C2-CCA0-4B82-944B-942135D00496}"/>
              </a:ext>
            </a:extLst>
          </p:cNvPr>
          <p:cNvSpPr txBox="1">
            <a:spLocks noChangeArrowheads="1"/>
          </p:cNvSpPr>
          <p:nvPr/>
        </p:nvSpPr>
        <p:spPr bwMode="auto">
          <a:xfrm>
            <a:off x="6856413" y="6651625"/>
            <a:ext cx="2190750" cy="19843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Bef>
                <a:spcPct val="0"/>
              </a:spcBef>
              <a:buClrTx/>
              <a:buFontTx/>
              <a:buNone/>
            </a:pPr>
            <a:endParaRPr lang="de-DE" altLang="de-DE" sz="1800"/>
          </a:p>
        </p:txBody>
      </p:sp>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9E6CF7-C462-4473-A016-956E064CC3EA}"/>
              </a:ext>
            </a:extLst>
          </p:cNvPr>
          <p:cNvSpPr/>
          <p:nvPr/>
        </p:nvSpPr>
        <p:spPr bwMode="auto">
          <a:xfrm>
            <a:off x="3571875" y="2387600"/>
            <a:ext cx="4649788" cy="2916238"/>
          </a:xfrm>
          <a:prstGeom prst="rect">
            <a:avLst/>
          </a:prstGeom>
          <a:solidFill>
            <a:schemeClr val="bg2">
              <a:alpha val="54000"/>
            </a:schemeClr>
          </a:solidFill>
          <a:ln w="9525" cap="flat" cmpd="sng" algn="ctr">
            <a:noFill/>
            <a:prstDash val="solid"/>
            <a:round/>
            <a:headEnd type="none" w="med" len="med"/>
            <a:tailEnd type="none" w="med" len="med"/>
          </a:ln>
          <a:effectLst/>
        </p:spPr>
        <p:txBody>
          <a:bodyPr lIns="8441" tIns="8441" rIns="8441" bIns="8441"/>
          <a:lstStyle/>
          <a:p>
            <a:pPr defTabSz="874857" eaLnBrk="1" hangingPunct="1">
              <a:defRPr/>
            </a:pPr>
            <a:endParaRPr lang="en-US" sz="738" dirty="0"/>
          </a:p>
        </p:txBody>
      </p:sp>
      <p:graphicFrame>
        <p:nvGraphicFramePr>
          <p:cNvPr id="75779" name="Chart 4">
            <a:extLst>
              <a:ext uri="{FF2B5EF4-FFF2-40B4-BE49-F238E27FC236}">
                <a16:creationId xmlns:a16="http://schemas.microsoft.com/office/drawing/2014/main" id="{A0384EFB-191A-4417-8DE7-4C3186D876A2}"/>
              </a:ext>
            </a:extLst>
          </p:cNvPr>
          <p:cNvGraphicFramePr>
            <a:graphicFrameLocks/>
          </p:cNvGraphicFramePr>
          <p:nvPr/>
        </p:nvGraphicFramePr>
        <p:xfrm>
          <a:off x="808038" y="2136775"/>
          <a:ext cx="7697787" cy="3617913"/>
        </p:xfrm>
        <a:graphic>
          <a:graphicData uri="http://schemas.openxmlformats.org/presentationml/2006/ole">
            <mc:AlternateContent xmlns:mc="http://schemas.openxmlformats.org/markup-compatibility/2006">
              <mc:Choice xmlns:v="urn:schemas-microsoft-com:vml" Requires="v">
                <p:oleObj spid="_x0000_s2050" name="Chart" r:id="rId4" imgW="7706012" imgH="3627434" progId="Excel.Chart.8">
                  <p:embed/>
                </p:oleObj>
              </mc:Choice>
              <mc:Fallback>
                <p:oleObj name="Chart" r:id="rId4" imgW="7706012" imgH="3627434" progId="Excel.Chart.8">
                  <p:embed/>
                  <p:pic>
                    <p:nvPicPr>
                      <p:cNvPr id="75779" name="Chart 4">
                        <a:extLst>
                          <a:ext uri="{FF2B5EF4-FFF2-40B4-BE49-F238E27FC236}">
                            <a16:creationId xmlns:a16="http://schemas.microsoft.com/office/drawing/2014/main" id="{A0384EFB-191A-4417-8DE7-4C3186D876A2}"/>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038" y="2136775"/>
                        <a:ext cx="7697787" cy="361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75780" name="Group 6">
            <a:extLst>
              <a:ext uri="{FF2B5EF4-FFF2-40B4-BE49-F238E27FC236}">
                <a16:creationId xmlns:a16="http://schemas.microsoft.com/office/drawing/2014/main" id="{A2BB2BF4-870B-48F9-B4B4-71497ACC09D0}"/>
              </a:ext>
            </a:extLst>
          </p:cNvPr>
          <p:cNvGrpSpPr>
            <a:grpSpLocks/>
          </p:cNvGrpSpPr>
          <p:nvPr/>
        </p:nvGrpSpPr>
        <p:grpSpPr bwMode="auto">
          <a:xfrm>
            <a:off x="3735388" y="3840163"/>
            <a:ext cx="4521200" cy="1443037"/>
            <a:chOff x="3834946" y="3440439"/>
            <a:chExt cx="6031074" cy="1472421"/>
          </a:xfrm>
        </p:grpSpPr>
        <p:sp>
          <p:nvSpPr>
            <p:cNvPr id="8" name="Rectangle 7">
              <a:extLst>
                <a:ext uri="{FF2B5EF4-FFF2-40B4-BE49-F238E27FC236}">
                  <a16:creationId xmlns:a16="http://schemas.microsoft.com/office/drawing/2014/main" id="{2EEF3687-0541-421E-B2FB-72D68491E1FF}"/>
                </a:ext>
              </a:extLst>
            </p:cNvPr>
            <p:cNvSpPr/>
            <p:nvPr/>
          </p:nvSpPr>
          <p:spPr bwMode="auto">
            <a:xfrm>
              <a:off x="3834946" y="4258450"/>
              <a:ext cx="328235" cy="644691"/>
            </a:xfrm>
            <a:prstGeom prst="rect">
              <a:avLst/>
            </a:prstGeom>
            <a:solidFill>
              <a:schemeClr val="accent3">
                <a:lumMod val="40000"/>
                <a:lumOff val="60000"/>
              </a:schemeClr>
            </a:solidFill>
            <a:ln w="9525" cap="flat" cmpd="sng" algn="ctr">
              <a:noFill/>
              <a:prstDash val="solid"/>
              <a:round/>
              <a:headEnd type="none" w="med" len="med"/>
              <a:tailEnd type="none" w="med" len="med"/>
            </a:ln>
            <a:effectLst/>
          </p:spPr>
          <p:txBody>
            <a:bodyPr lIns="8441" tIns="8441" rIns="8441" bIns="8441"/>
            <a:lstStyle/>
            <a:p>
              <a:pPr defTabSz="874857" eaLnBrk="1" hangingPunct="1">
                <a:defRPr/>
              </a:pPr>
              <a:endParaRPr sz="554" dirty="0"/>
            </a:p>
          </p:txBody>
        </p:sp>
        <p:sp>
          <p:nvSpPr>
            <p:cNvPr id="9" name="Rectangle 8">
              <a:extLst>
                <a:ext uri="{FF2B5EF4-FFF2-40B4-BE49-F238E27FC236}">
                  <a16:creationId xmlns:a16="http://schemas.microsoft.com/office/drawing/2014/main" id="{E4FFC468-C05C-41E1-930B-BD4955687429}"/>
                </a:ext>
              </a:extLst>
            </p:cNvPr>
            <p:cNvSpPr/>
            <p:nvPr/>
          </p:nvSpPr>
          <p:spPr bwMode="auto">
            <a:xfrm>
              <a:off x="4734948" y="4770315"/>
              <a:ext cx="328237" cy="137686"/>
            </a:xfrm>
            <a:prstGeom prst="rect">
              <a:avLst/>
            </a:prstGeom>
            <a:solidFill>
              <a:schemeClr val="accent3">
                <a:lumMod val="40000"/>
                <a:lumOff val="60000"/>
              </a:schemeClr>
            </a:solidFill>
            <a:ln w="9525" cap="flat" cmpd="sng" algn="ctr">
              <a:noFill/>
              <a:prstDash val="solid"/>
              <a:round/>
              <a:headEnd type="none" w="med" len="med"/>
              <a:tailEnd type="none" w="med" len="med"/>
            </a:ln>
            <a:effectLst/>
          </p:spPr>
          <p:txBody>
            <a:bodyPr lIns="8441" tIns="8441" rIns="8441" bIns="8441"/>
            <a:lstStyle/>
            <a:p>
              <a:pPr defTabSz="874857" eaLnBrk="1" hangingPunct="1">
                <a:defRPr/>
              </a:pPr>
              <a:endParaRPr sz="554" dirty="0"/>
            </a:p>
          </p:txBody>
        </p:sp>
        <p:sp>
          <p:nvSpPr>
            <p:cNvPr id="10" name="Rectangle 9">
              <a:extLst>
                <a:ext uri="{FF2B5EF4-FFF2-40B4-BE49-F238E27FC236}">
                  <a16:creationId xmlns:a16="http://schemas.microsoft.com/office/drawing/2014/main" id="{343D4AF1-1453-468B-94AD-5838718C2CE5}"/>
                </a:ext>
              </a:extLst>
            </p:cNvPr>
            <p:cNvSpPr/>
            <p:nvPr/>
          </p:nvSpPr>
          <p:spPr bwMode="auto">
            <a:xfrm>
              <a:off x="5637068" y="4465788"/>
              <a:ext cx="328237" cy="438973"/>
            </a:xfrm>
            <a:prstGeom prst="rect">
              <a:avLst/>
            </a:prstGeom>
            <a:solidFill>
              <a:schemeClr val="accent3">
                <a:lumMod val="40000"/>
                <a:lumOff val="60000"/>
              </a:schemeClr>
            </a:solidFill>
            <a:ln w="9525" cap="flat" cmpd="sng" algn="ctr">
              <a:noFill/>
              <a:prstDash val="solid"/>
              <a:round/>
              <a:headEnd type="none" w="med" len="med"/>
              <a:tailEnd type="none" w="med" len="med"/>
            </a:ln>
            <a:effectLst/>
          </p:spPr>
          <p:txBody>
            <a:bodyPr lIns="8441" tIns="8441" rIns="8441" bIns="8441"/>
            <a:lstStyle/>
            <a:p>
              <a:pPr defTabSz="874857" eaLnBrk="1" hangingPunct="1">
                <a:defRPr/>
              </a:pPr>
              <a:endParaRPr sz="554" dirty="0"/>
            </a:p>
          </p:txBody>
        </p:sp>
        <p:sp>
          <p:nvSpPr>
            <p:cNvPr id="11" name="Rectangle 10">
              <a:extLst>
                <a:ext uri="{FF2B5EF4-FFF2-40B4-BE49-F238E27FC236}">
                  <a16:creationId xmlns:a16="http://schemas.microsoft.com/office/drawing/2014/main" id="{C324697A-836C-4CAE-8101-06238F9604EF}"/>
                </a:ext>
              </a:extLst>
            </p:cNvPr>
            <p:cNvSpPr/>
            <p:nvPr/>
          </p:nvSpPr>
          <p:spPr bwMode="auto">
            <a:xfrm>
              <a:off x="6537070" y="4765456"/>
              <a:ext cx="328235" cy="137685"/>
            </a:xfrm>
            <a:prstGeom prst="rect">
              <a:avLst/>
            </a:prstGeom>
            <a:solidFill>
              <a:schemeClr val="accent3">
                <a:lumMod val="40000"/>
                <a:lumOff val="60000"/>
              </a:schemeClr>
            </a:solidFill>
            <a:ln w="9525" cap="flat" cmpd="sng" algn="ctr">
              <a:noFill/>
              <a:prstDash val="solid"/>
              <a:round/>
              <a:headEnd type="none" w="med" len="med"/>
              <a:tailEnd type="none" w="med" len="med"/>
            </a:ln>
            <a:effectLst/>
          </p:spPr>
          <p:txBody>
            <a:bodyPr lIns="8441" tIns="8441" rIns="8441" bIns="8441"/>
            <a:lstStyle/>
            <a:p>
              <a:pPr defTabSz="874857" eaLnBrk="1" hangingPunct="1">
                <a:defRPr/>
              </a:pPr>
              <a:endParaRPr sz="554" dirty="0"/>
            </a:p>
          </p:txBody>
        </p:sp>
        <p:sp>
          <p:nvSpPr>
            <p:cNvPr id="12" name="Rectangle 11">
              <a:extLst>
                <a:ext uri="{FF2B5EF4-FFF2-40B4-BE49-F238E27FC236}">
                  <a16:creationId xmlns:a16="http://schemas.microsoft.com/office/drawing/2014/main" id="{26898753-10D7-4D8C-9DBD-831EA045C40A}"/>
                </a:ext>
              </a:extLst>
            </p:cNvPr>
            <p:cNvSpPr/>
            <p:nvPr/>
          </p:nvSpPr>
          <p:spPr bwMode="auto">
            <a:xfrm>
              <a:off x="7443426" y="4376698"/>
              <a:ext cx="328235" cy="526443"/>
            </a:xfrm>
            <a:prstGeom prst="rect">
              <a:avLst/>
            </a:prstGeom>
            <a:solidFill>
              <a:schemeClr val="accent3">
                <a:lumMod val="40000"/>
                <a:lumOff val="60000"/>
              </a:schemeClr>
            </a:solidFill>
            <a:ln w="9525" cap="flat" cmpd="sng" algn="ctr">
              <a:noFill/>
              <a:prstDash val="solid"/>
              <a:round/>
              <a:headEnd type="none" w="med" len="med"/>
              <a:tailEnd type="none" w="med" len="med"/>
            </a:ln>
            <a:effectLst/>
          </p:spPr>
          <p:txBody>
            <a:bodyPr lIns="8441" tIns="8441" rIns="8441" bIns="8441"/>
            <a:lstStyle/>
            <a:p>
              <a:pPr defTabSz="874857" eaLnBrk="1" hangingPunct="1">
                <a:defRPr/>
              </a:pPr>
              <a:endParaRPr sz="554" dirty="0"/>
            </a:p>
          </p:txBody>
        </p:sp>
        <p:sp>
          <p:nvSpPr>
            <p:cNvPr id="13" name="TextBox 12">
              <a:extLst>
                <a:ext uri="{FF2B5EF4-FFF2-40B4-BE49-F238E27FC236}">
                  <a16:creationId xmlns:a16="http://schemas.microsoft.com/office/drawing/2014/main" id="{E958CA3F-A6BC-4F57-9FC5-9DFC6A798060}"/>
                </a:ext>
              </a:extLst>
            </p:cNvPr>
            <p:cNvSpPr txBox="1"/>
            <p:nvPr/>
          </p:nvSpPr>
          <p:spPr>
            <a:xfrm>
              <a:off x="4849301" y="4527341"/>
              <a:ext cx="556943" cy="247834"/>
            </a:xfrm>
            <a:prstGeom prst="rect">
              <a:avLst/>
            </a:prstGeom>
            <a:noFill/>
          </p:spPr>
          <p:txBody>
            <a:bodyPr>
              <a:spAutoFit/>
            </a:bodyPr>
            <a:lstStyle/>
            <a:p>
              <a:pPr algn="ctr" eaLnBrk="1" hangingPunct="1">
                <a:defRPr/>
              </a:pPr>
              <a:r>
                <a:rPr lang="en-US" sz="969" b="1" dirty="0"/>
                <a:t>0,1</a:t>
              </a:r>
              <a:endParaRPr sz="969" b="1" dirty="0"/>
            </a:p>
          </p:txBody>
        </p:sp>
        <p:sp>
          <p:nvSpPr>
            <p:cNvPr id="14" name="TextBox 13">
              <a:extLst>
                <a:ext uri="{FF2B5EF4-FFF2-40B4-BE49-F238E27FC236}">
                  <a16:creationId xmlns:a16="http://schemas.microsoft.com/office/drawing/2014/main" id="{7F328018-3E27-4DA0-AD9E-BCA04B3AC0D8}"/>
                </a:ext>
              </a:extLst>
            </p:cNvPr>
            <p:cNvSpPr txBox="1"/>
            <p:nvPr/>
          </p:nvSpPr>
          <p:spPr>
            <a:xfrm>
              <a:off x="3883651" y="4031675"/>
              <a:ext cx="612002" cy="239734"/>
            </a:xfrm>
            <a:prstGeom prst="rect">
              <a:avLst/>
            </a:prstGeom>
            <a:noFill/>
          </p:spPr>
          <p:txBody>
            <a:bodyPr>
              <a:spAutoFit/>
            </a:bodyPr>
            <a:lstStyle/>
            <a:p>
              <a:pPr algn="ctr" eaLnBrk="1" hangingPunct="1">
                <a:defRPr/>
              </a:pPr>
              <a:r>
                <a:rPr lang="en-US" sz="923" b="1" dirty="0"/>
                <a:t>0,2</a:t>
              </a:r>
              <a:endParaRPr sz="923" b="1" dirty="0"/>
            </a:p>
          </p:txBody>
        </p:sp>
        <p:sp>
          <p:nvSpPr>
            <p:cNvPr id="15" name="TextBox 14">
              <a:extLst>
                <a:ext uri="{FF2B5EF4-FFF2-40B4-BE49-F238E27FC236}">
                  <a16:creationId xmlns:a16="http://schemas.microsoft.com/office/drawing/2014/main" id="{2A7C8464-4B93-45EF-B839-F70BF65C3591}"/>
                </a:ext>
              </a:extLst>
            </p:cNvPr>
            <p:cNvSpPr txBox="1"/>
            <p:nvPr/>
          </p:nvSpPr>
          <p:spPr>
            <a:xfrm>
              <a:off x="5721774" y="4216335"/>
              <a:ext cx="550590" cy="246213"/>
            </a:xfrm>
            <a:prstGeom prst="rect">
              <a:avLst/>
            </a:prstGeom>
            <a:noFill/>
          </p:spPr>
          <p:txBody>
            <a:bodyPr>
              <a:spAutoFit/>
            </a:bodyPr>
            <a:lstStyle/>
            <a:p>
              <a:pPr algn="ctr" eaLnBrk="1" hangingPunct="1">
                <a:defRPr/>
              </a:pPr>
              <a:r>
                <a:rPr lang="en-US" sz="969" b="1" dirty="0"/>
                <a:t>0,2</a:t>
              </a:r>
              <a:endParaRPr sz="969" b="1" dirty="0"/>
            </a:p>
          </p:txBody>
        </p:sp>
        <p:sp>
          <p:nvSpPr>
            <p:cNvPr id="16" name="TextBox 15">
              <a:extLst>
                <a:ext uri="{FF2B5EF4-FFF2-40B4-BE49-F238E27FC236}">
                  <a16:creationId xmlns:a16="http://schemas.microsoft.com/office/drawing/2014/main" id="{41153C33-F638-4C6E-A705-50F571A4C6FF}"/>
                </a:ext>
              </a:extLst>
            </p:cNvPr>
            <p:cNvSpPr txBox="1"/>
            <p:nvPr/>
          </p:nvSpPr>
          <p:spPr>
            <a:xfrm>
              <a:off x="6630247" y="4532201"/>
              <a:ext cx="584472" cy="246213"/>
            </a:xfrm>
            <a:prstGeom prst="rect">
              <a:avLst/>
            </a:prstGeom>
            <a:noFill/>
          </p:spPr>
          <p:txBody>
            <a:bodyPr>
              <a:spAutoFit/>
            </a:bodyPr>
            <a:lstStyle/>
            <a:p>
              <a:pPr algn="ctr" eaLnBrk="1" hangingPunct="1">
                <a:defRPr/>
              </a:pPr>
              <a:r>
                <a:rPr lang="en-US" sz="969" b="1" dirty="0"/>
                <a:t>0,1</a:t>
              </a:r>
              <a:endParaRPr sz="969" b="1" dirty="0"/>
            </a:p>
          </p:txBody>
        </p:sp>
        <p:sp>
          <p:nvSpPr>
            <p:cNvPr id="17" name="TextBox 16">
              <a:extLst>
                <a:ext uri="{FF2B5EF4-FFF2-40B4-BE49-F238E27FC236}">
                  <a16:creationId xmlns:a16="http://schemas.microsoft.com/office/drawing/2014/main" id="{937A9A43-5AC4-4993-A429-938BFC616710}"/>
                </a:ext>
              </a:extLst>
            </p:cNvPr>
            <p:cNvSpPr txBox="1"/>
            <p:nvPr/>
          </p:nvSpPr>
          <p:spPr>
            <a:xfrm>
              <a:off x="7530249" y="4130485"/>
              <a:ext cx="586590" cy="246213"/>
            </a:xfrm>
            <a:prstGeom prst="rect">
              <a:avLst/>
            </a:prstGeom>
            <a:noFill/>
          </p:spPr>
          <p:txBody>
            <a:bodyPr>
              <a:spAutoFit/>
            </a:bodyPr>
            <a:lstStyle/>
            <a:p>
              <a:pPr algn="ctr" eaLnBrk="1" hangingPunct="1">
                <a:defRPr/>
              </a:pPr>
              <a:r>
                <a:rPr lang="en-US" sz="969" b="1" dirty="0"/>
                <a:t>0,2</a:t>
              </a:r>
              <a:endParaRPr sz="969" b="1" dirty="0"/>
            </a:p>
          </p:txBody>
        </p:sp>
        <p:sp>
          <p:nvSpPr>
            <p:cNvPr id="18" name="TextBox 17">
              <a:extLst>
                <a:ext uri="{FF2B5EF4-FFF2-40B4-BE49-F238E27FC236}">
                  <a16:creationId xmlns:a16="http://schemas.microsoft.com/office/drawing/2014/main" id="{FC614163-71DF-4F26-BEA7-C9C06C8933DC}"/>
                </a:ext>
              </a:extLst>
            </p:cNvPr>
            <p:cNvSpPr txBox="1"/>
            <p:nvPr/>
          </p:nvSpPr>
          <p:spPr>
            <a:xfrm>
              <a:off x="8182486" y="4652069"/>
              <a:ext cx="588707" cy="246213"/>
            </a:xfrm>
            <a:prstGeom prst="rect">
              <a:avLst/>
            </a:prstGeom>
            <a:noFill/>
          </p:spPr>
          <p:txBody>
            <a:bodyPr>
              <a:spAutoFit/>
            </a:bodyPr>
            <a:lstStyle/>
            <a:p>
              <a:pPr algn="ctr" eaLnBrk="1" hangingPunct="1">
                <a:defRPr/>
              </a:pPr>
              <a:r>
                <a:rPr lang="en-US" sz="969" b="1" dirty="0"/>
                <a:t>0,0</a:t>
              </a:r>
              <a:endParaRPr sz="969" b="1" dirty="0"/>
            </a:p>
          </p:txBody>
        </p:sp>
        <p:sp>
          <p:nvSpPr>
            <p:cNvPr id="19" name="Rectangle 18">
              <a:extLst>
                <a:ext uri="{FF2B5EF4-FFF2-40B4-BE49-F238E27FC236}">
                  <a16:creationId xmlns:a16="http://schemas.microsoft.com/office/drawing/2014/main" id="{261DB3EC-CA93-413F-B84E-2E1A315AD3E1}"/>
                </a:ext>
              </a:extLst>
            </p:cNvPr>
            <p:cNvSpPr/>
            <p:nvPr/>
          </p:nvSpPr>
          <p:spPr bwMode="auto">
            <a:xfrm>
              <a:off x="9190488" y="3670454"/>
              <a:ext cx="328237" cy="1242406"/>
            </a:xfrm>
            <a:prstGeom prst="rect">
              <a:avLst/>
            </a:prstGeom>
            <a:solidFill>
              <a:schemeClr val="accent3">
                <a:lumMod val="40000"/>
                <a:lumOff val="60000"/>
              </a:schemeClr>
            </a:solidFill>
            <a:ln w="9525" cap="flat" cmpd="sng" algn="ctr">
              <a:noFill/>
              <a:prstDash val="solid"/>
              <a:round/>
              <a:headEnd type="none" w="med" len="med"/>
              <a:tailEnd type="none" w="med" len="med"/>
            </a:ln>
            <a:effectLst/>
          </p:spPr>
          <p:txBody>
            <a:bodyPr lIns="8441" tIns="8441" rIns="8441" bIns="8441"/>
            <a:lstStyle/>
            <a:p>
              <a:pPr defTabSz="874857" eaLnBrk="1" hangingPunct="1">
                <a:defRPr/>
              </a:pPr>
              <a:endParaRPr sz="554" dirty="0"/>
            </a:p>
          </p:txBody>
        </p:sp>
        <p:sp>
          <p:nvSpPr>
            <p:cNvPr id="20" name="TextBox 19">
              <a:extLst>
                <a:ext uri="{FF2B5EF4-FFF2-40B4-BE49-F238E27FC236}">
                  <a16:creationId xmlns:a16="http://schemas.microsoft.com/office/drawing/2014/main" id="{89E0AFFA-F08E-4B17-9C71-C1BFBAA8928A}"/>
                </a:ext>
              </a:extLst>
            </p:cNvPr>
            <p:cNvSpPr txBox="1"/>
            <p:nvPr/>
          </p:nvSpPr>
          <p:spPr>
            <a:xfrm>
              <a:off x="9277313" y="3440439"/>
              <a:ext cx="588707" cy="246213"/>
            </a:xfrm>
            <a:prstGeom prst="rect">
              <a:avLst/>
            </a:prstGeom>
            <a:noFill/>
          </p:spPr>
          <p:txBody>
            <a:bodyPr>
              <a:spAutoFit/>
            </a:bodyPr>
            <a:lstStyle/>
            <a:p>
              <a:pPr algn="ctr" eaLnBrk="1" hangingPunct="1">
                <a:defRPr/>
              </a:pPr>
              <a:r>
                <a:rPr lang="en-US" sz="969" b="1" dirty="0"/>
                <a:t>0,4</a:t>
              </a:r>
              <a:endParaRPr sz="969" b="1" dirty="0"/>
            </a:p>
          </p:txBody>
        </p:sp>
      </p:grpSp>
      <p:grpSp>
        <p:nvGrpSpPr>
          <p:cNvPr id="75781" name="Group 21">
            <a:extLst>
              <a:ext uri="{FF2B5EF4-FFF2-40B4-BE49-F238E27FC236}">
                <a16:creationId xmlns:a16="http://schemas.microsoft.com/office/drawing/2014/main" id="{83F56DE1-6C89-44F6-9B65-DB352E4A6E1E}"/>
              </a:ext>
            </a:extLst>
          </p:cNvPr>
          <p:cNvGrpSpPr>
            <a:grpSpLocks/>
          </p:cNvGrpSpPr>
          <p:nvPr/>
        </p:nvGrpSpPr>
        <p:grpSpPr bwMode="auto">
          <a:xfrm>
            <a:off x="1690688" y="2990850"/>
            <a:ext cx="125412" cy="1370013"/>
            <a:chOff x="9685020" y="457200"/>
            <a:chExt cx="137160" cy="689344"/>
          </a:xfrm>
        </p:grpSpPr>
        <p:cxnSp>
          <p:nvCxnSpPr>
            <p:cNvPr id="75836" name="Straight Connector 22">
              <a:extLst>
                <a:ext uri="{FF2B5EF4-FFF2-40B4-BE49-F238E27FC236}">
                  <a16:creationId xmlns:a16="http://schemas.microsoft.com/office/drawing/2014/main" id="{60F43321-92B6-47F0-89C5-671098C9DC80}"/>
                </a:ext>
              </a:extLst>
            </p:cNvPr>
            <p:cNvCxnSpPr>
              <a:cxnSpLocks noChangeShapeType="1"/>
            </p:cNvCxnSpPr>
            <p:nvPr/>
          </p:nvCxnSpPr>
          <p:spPr bwMode="auto">
            <a:xfrm>
              <a:off x="9753600" y="457200"/>
              <a:ext cx="0" cy="6858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5837" name="Straight Connector 23">
              <a:extLst>
                <a:ext uri="{FF2B5EF4-FFF2-40B4-BE49-F238E27FC236}">
                  <a16:creationId xmlns:a16="http://schemas.microsoft.com/office/drawing/2014/main" id="{2AC8560A-F88A-4A3B-AF09-87C3CD3493FC}"/>
                </a:ext>
              </a:extLst>
            </p:cNvPr>
            <p:cNvCxnSpPr>
              <a:cxnSpLocks noChangeShapeType="1"/>
            </p:cNvCxnSpPr>
            <p:nvPr/>
          </p:nvCxnSpPr>
          <p:spPr bwMode="auto">
            <a:xfrm>
              <a:off x="9685020" y="457200"/>
              <a:ext cx="13716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5838" name="Straight Connector 24">
              <a:extLst>
                <a:ext uri="{FF2B5EF4-FFF2-40B4-BE49-F238E27FC236}">
                  <a16:creationId xmlns:a16="http://schemas.microsoft.com/office/drawing/2014/main" id="{15BA4743-A1A3-4995-8CC0-58222890708B}"/>
                </a:ext>
              </a:extLst>
            </p:cNvPr>
            <p:cNvCxnSpPr>
              <a:cxnSpLocks noChangeShapeType="1"/>
            </p:cNvCxnSpPr>
            <p:nvPr/>
          </p:nvCxnSpPr>
          <p:spPr bwMode="auto">
            <a:xfrm>
              <a:off x="9685020" y="1146544"/>
              <a:ext cx="13716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grpSp>
        <p:nvGrpSpPr>
          <p:cNvPr id="75782" name="Group 25">
            <a:extLst>
              <a:ext uri="{FF2B5EF4-FFF2-40B4-BE49-F238E27FC236}">
                <a16:creationId xmlns:a16="http://schemas.microsoft.com/office/drawing/2014/main" id="{724E1F30-2D71-4BB8-9175-DCAE50C4EB97}"/>
              </a:ext>
            </a:extLst>
          </p:cNvPr>
          <p:cNvGrpSpPr>
            <a:grpSpLocks/>
          </p:cNvGrpSpPr>
          <p:nvPr/>
        </p:nvGrpSpPr>
        <p:grpSpPr bwMode="auto">
          <a:xfrm>
            <a:off x="1958975" y="3954463"/>
            <a:ext cx="127000" cy="996950"/>
            <a:chOff x="9685020" y="457200"/>
            <a:chExt cx="137160" cy="689344"/>
          </a:xfrm>
        </p:grpSpPr>
        <p:cxnSp>
          <p:nvCxnSpPr>
            <p:cNvPr id="27" name="Straight Connector 26">
              <a:extLst>
                <a:ext uri="{FF2B5EF4-FFF2-40B4-BE49-F238E27FC236}">
                  <a16:creationId xmlns:a16="http://schemas.microsoft.com/office/drawing/2014/main" id="{E501CC14-3BDD-4305-85BB-4F8E8C8150A9}"/>
                </a:ext>
              </a:extLst>
            </p:cNvPr>
            <p:cNvCxnSpPr/>
            <p:nvPr/>
          </p:nvCxnSpPr>
          <p:spPr bwMode="auto">
            <a:xfrm>
              <a:off x="9753600" y="457200"/>
              <a:ext cx="0" cy="686051"/>
            </a:xfrm>
            <a:prstGeom prst="line">
              <a:avLst/>
            </a:prstGeom>
            <a:noFill/>
            <a:ln w="12700" cap="flat" cmpd="sng" algn="ctr">
              <a:solidFill>
                <a:schemeClr val="accent3"/>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8AFE88C0-5AD5-4B3E-BCD0-6C7C6ADB4091}"/>
                </a:ext>
              </a:extLst>
            </p:cNvPr>
            <p:cNvCxnSpPr/>
            <p:nvPr/>
          </p:nvCxnSpPr>
          <p:spPr bwMode="auto">
            <a:xfrm>
              <a:off x="9685020" y="457200"/>
              <a:ext cx="137160" cy="0"/>
            </a:xfrm>
            <a:prstGeom prst="line">
              <a:avLst/>
            </a:prstGeom>
            <a:noFill/>
            <a:ln w="12700" cap="flat" cmpd="sng" algn="ctr">
              <a:solidFill>
                <a:schemeClr val="accent3"/>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53B1B194-C6AF-468A-A2F5-F0052B284AB4}"/>
                </a:ext>
              </a:extLst>
            </p:cNvPr>
            <p:cNvCxnSpPr/>
            <p:nvPr/>
          </p:nvCxnSpPr>
          <p:spPr bwMode="auto">
            <a:xfrm>
              <a:off x="9685020" y="1146544"/>
              <a:ext cx="137160" cy="0"/>
            </a:xfrm>
            <a:prstGeom prst="line">
              <a:avLst/>
            </a:prstGeom>
            <a:noFill/>
            <a:ln w="12700" cap="flat" cmpd="sng" algn="ctr">
              <a:solidFill>
                <a:schemeClr val="accent3"/>
              </a:solidFill>
              <a:prstDash val="solid"/>
              <a:round/>
              <a:headEnd type="none" w="med" len="med"/>
              <a:tailEnd type="none" w="med" len="med"/>
            </a:ln>
            <a:effectLst/>
          </p:spPr>
        </p:cxnSp>
      </p:grpSp>
      <p:grpSp>
        <p:nvGrpSpPr>
          <p:cNvPr id="75783" name="Group 29">
            <a:extLst>
              <a:ext uri="{FF2B5EF4-FFF2-40B4-BE49-F238E27FC236}">
                <a16:creationId xmlns:a16="http://schemas.microsoft.com/office/drawing/2014/main" id="{53678504-7527-4832-9D26-082051904BB8}"/>
              </a:ext>
            </a:extLst>
          </p:cNvPr>
          <p:cNvGrpSpPr>
            <a:grpSpLocks/>
          </p:cNvGrpSpPr>
          <p:nvPr/>
        </p:nvGrpSpPr>
        <p:grpSpPr bwMode="auto">
          <a:xfrm>
            <a:off x="2370138" y="3657600"/>
            <a:ext cx="127000" cy="1143000"/>
            <a:chOff x="9685020" y="457200"/>
            <a:chExt cx="137160" cy="689344"/>
          </a:xfrm>
        </p:grpSpPr>
        <p:cxnSp>
          <p:nvCxnSpPr>
            <p:cNvPr id="75830" name="Straight Connector 30">
              <a:extLst>
                <a:ext uri="{FF2B5EF4-FFF2-40B4-BE49-F238E27FC236}">
                  <a16:creationId xmlns:a16="http://schemas.microsoft.com/office/drawing/2014/main" id="{62133B8D-581B-4E56-A924-26F583124B76}"/>
                </a:ext>
              </a:extLst>
            </p:cNvPr>
            <p:cNvCxnSpPr>
              <a:cxnSpLocks noChangeShapeType="1"/>
            </p:cNvCxnSpPr>
            <p:nvPr/>
          </p:nvCxnSpPr>
          <p:spPr bwMode="auto">
            <a:xfrm>
              <a:off x="9753600" y="457200"/>
              <a:ext cx="0" cy="6858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5831" name="Straight Connector 31">
              <a:extLst>
                <a:ext uri="{FF2B5EF4-FFF2-40B4-BE49-F238E27FC236}">
                  <a16:creationId xmlns:a16="http://schemas.microsoft.com/office/drawing/2014/main" id="{FEDED439-3543-4E08-8655-1C5771072706}"/>
                </a:ext>
              </a:extLst>
            </p:cNvPr>
            <p:cNvCxnSpPr>
              <a:cxnSpLocks noChangeShapeType="1"/>
            </p:cNvCxnSpPr>
            <p:nvPr/>
          </p:nvCxnSpPr>
          <p:spPr bwMode="auto">
            <a:xfrm>
              <a:off x="9685020" y="457200"/>
              <a:ext cx="13716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5832" name="Straight Connector 32">
              <a:extLst>
                <a:ext uri="{FF2B5EF4-FFF2-40B4-BE49-F238E27FC236}">
                  <a16:creationId xmlns:a16="http://schemas.microsoft.com/office/drawing/2014/main" id="{69D5DA09-E966-40BE-B83A-FB7F238EA4D0}"/>
                </a:ext>
              </a:extLst>
            </p:cNvPr>
            <p:cNvCxnSpPr>
              <a:cxnSpLocks noChangeShapeType="1"/>
            </p:cNvCxnSpPr>
            <p:nvPr/>
          </p:nvCxnSpPr>
          <p:spPr bwMode="auto">
            <a:xfrm>
              <a:off x="9685020" y="1146544"/>
              <a:ext cx="13716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grpSp>
        <p:nvGrpSpPr>
          <p:cNvPr id="75784" name="Group 33">
            <a:extLst>
              <a:ext uri="{FF2B5EF4-FFF2-40B4-BE49-F238E27FC236}">
                <a16:creationId xmlns:a16="http://schemas.microsoft.com/office/drawing/2014/main" id="{053B0A6B-4ED1-4BB1-98A0-4C0AFDC06CB9}"/>
              </a:ext>
            </a:extLst>
          </p:cNvPr>
          <p:cNvGrpSpPr>
            <a:grpSpLocks/>
          </p:cNvGrpSpPr>
          <p:nvPr/>
        </p:nvGrpSpPr>
        <p:grpSpPr bwMode="auto">
          <a:xfrm>
            <a:off x="3038475" y="3983038"/>
            <a:ext cx="127000" cy="1046162"/>
            <a:chOff x="9685020" y="457200"/>
            <a:chExt cx="137160" cy="689344"/>
          </a:xfrm>
        </p:grpSpPr>
        <p:cxnSp>
          <p:nvCxnSpPr>
            <p:cNvPr id="75827" name="Straight Connector 34">
              <a:extLst>
                <a:ext uri="{FF2B5EF4-FFF2-40B4-BE49-F238E27FC236}">
                  <a16:creationId xmlns:a16="http://schemas.microsoft.com/office/drawing/2014/main" id="{092CFD65-02AA-4A77-8FDB-F3E48EEFF841}"/>
                </a:ext>
              </a:extLst>
            </p:cNvPr>
            <p:cNvCxnSpPr>
              <a:cxnSpLocks noChangeShapeType="1"/>
            </p:cNvCxnSpPr>
            <p:nvPr/>
          </p:nvCxnSpPr>
          <p:spPr bwMode="auto">
            <a:xfrm>
              <a:off x="9753600" y="457200"/>
              <a:ext cx="0" cy="6858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5828" name="Straight Connector 35">
              <a:extLst>
                <a:ext uri="{FF2B5EF4-FFF2-40B4-BE49-F238E27FC236}">
                  <a16:creationId xmlns:a16="http://schemas.microsoft.com/office/drawing/2014/main" id="{1F8C388D-067C-4C5E-8874-A497EF25CFCF}"/>
                </a:ext>
              </a:extLst>
            </p:cNvPr>
            <p:cNvCxnSpPr>
              <a:cxnSpLocks noChangeShapeType="1"/>
            </p:cNvCxnSpPr>
            <p:nvPr/>
          </p:nvCxnSpPr>
          <p:spPr bwMode="auto">
            <a:xfrm>
              <a:off x="9685020" y="457200"/>
              <a:ext cx="13716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5829" name="Straight Connector 36">
              <a:extLst>
                <a:ext uri="{FF2B5EF4-FFF2-40B4-BE49-F238E27FC236}">
                  <a16:creationId xmlns:a16="http://schemas.microsoft.com/office/drawing/2014/main" id="{00DAA4D0-3641-4362-AC30-82F3CB01482E}"/>
                </a:ext>
              </a:extLst>
            </p:cNvPr>
            <p:cNvCxnSpPr>
              <a:cxnSpLocks noChangeShapeType="1"/>
            </p:cNvCxnSpPr>
            <p:nvPr/>
          </p:nvCxnSpPr>
          <p:spPr bwMode="auto">
            <a:xfrm>
              <a:off x="9685020" y="1146544"/>
              <a:ext cx="13716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grpSp>
        <p:nvGrpSpPr>
          <p:cNvPr id="75785" name="Group 37">
            <a:extLst>
              <a:ext uri="{FF2B5EF4-FFF2-40B4-BE49-F238E27FC236}">
                <a16:creationId xmlns:a16="http://schemas.microsoft.com/office/drawing/2014/main" id="{75D8CDE5-6E0F-47EA-A362-A3FCC3C63744}"/>
              </a:ext>
            </a:extLst>
          </p:cNvPr>
          <p:cNvGrpSpPr>
            <a:grpSpLocks/>
          </p:cNvGrpSpPr>
          <p:nvPr/>
        </p:nvGrpSpPr>
        <p:grpSpPr bwMode="auto">
          <a:xfrm>
            <a:off x="3290888" y="3803650"/>
            <a:ext cx="127000" cy="1116013"/>
            <a:chOff x="9685020" y="457200"/>
            <a:chExt cx="137160" cy="689344"/>
          </a:xfrm>
        </p:grpSpPr>
        <p:cxnSp>
          <p:nvCxnSpPr>
            <p:cNvPr id="39" name="Straight Connector 38">
              <a:extLst>
                <a:ext uri="{FF2B5EF4-FFF2-40B4-BE49-F238E27FC236}">
                  <a16:creationId xmlns:a16="http://schemas.microsoft.com/office/drawing/2014/main" id="{42EA936D-C7BA-408A-A835-C7D371EAAEC6}"/>
                </a:ext>
              </a:extLst>
            </p:cNvPr>
            <p:cNvCxnSpPr/>
            <p:nvPr/>
          </p:nvCxnSpPr>
          <p:spPr bwMode="auto">
            <a:xfrm>
              <a:off x="9753600" y="457200"/>
              <a:ext cx="0" cy="685422"/>
            </a:xfrm>
            <a:prstGeom prst="line">
              <a:avLst/>
            </a:prstGeom>
            <a:noFill/>
            <a:ln w="12700" cap="flat" cmpd="sng" algn="ctr">
              <a:solidFill>
                <a:schemeClr val="accent3"/>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2B66E3F1-871D-403D-B3AA-2F6217B70C4C}"/>
                </a:ext>
              </a:extLst>
            </p:cNvPr>
            <p:cNvCxnSpPr/>
            <p:nvPr/>
          </p:nvCxnSpPr>
          <p:spPr bwMode="auto">
            <a:xfrm>
              <a:off x="9685020" y="457200"/>
              <a:ext cx="137160" cy="0"/>
            </a:xfrm>
            <a:prstGeom prst="line">
              <a:avLst/>
            </a:prstGeom>
            <a:noFill/>
            <a:ln w="12700" cap="flat" cmpd="sng" algn="ctr">
              <a:solidFill>
                <a:schemeClr val="accent3"/>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CEEF5B3A-4752-4FC8-A8BE-722C0A976EB6}"/>
                </a:ext>
              </a:extLst>
            </p:cNvPr>
            <p:cNvCxnSpPr/>
            <p:nvPr/>
          </p:nvCxnSpPr>
          <p:spPr bwMode="auto">
            <a:xfrm>
              <a:off x="9685020" y="1146544"/>
              <a:ext cx="137160" cy="0"/>
            </a:xfrm>
            <a:prstGeom prst="line">
              <a:avLst/>
            </a:prstGeom>
            <a:noFill/>
            <a:ln w="12700" cap="flat" cmpd="sng" algn="ctr">
              <a:solidFill>
                <a:schemeClr val="accent3"/>
              </a:solidFill>
              <a:prstDash val="solid"/>
              <a:round/>
              <a:headEnd type="none" w="med" len="med"/>
              <a:tailEnd type="none" w="med" len="med"/>
            </a:ln>
            <a:effectLst/>
          </p:spPr>
        </p:cxnSp>
      </p:grpSp>
      <p:grpSp>
        <p:nvGrpSpPr>
          <p:cNvPr id="75786" name="Group 41">
            <a:extLst>
              <a:ext uri="{FF2B5EF4-FFF2-40B4-BE49-F238E27FC236}">
                <a16:creationId xmlns:a16="http://schemas.microsoft.com/office/drawing/2014/main" id="{5E826279-75C8-469A-8E41-396E79D75DB8}"/>
              </a:ext>
            </a:extLst>
          </p:cNvPr>
          <p:cNvGrpSpPr>
            <a:grpSpLocks/>
          </p:cNvGrpSpPr>
          <p:nvPr/>
        </p:nvGrpSpPr>
        <p:grpSpPr bwMode="auto">
          <a:xfrm>
            <a:off x="2628900" y="4767263"/>
            <a:ext cx="127000" cy="534987"/>
            <a:chOff x="9685020" y="457200"/>
            <a:chExt cx="137160" cy="685800"/>
          </a:xfrm>
        </p:grpSpPr>
        <p:cxnSp>
          <p:nvCxnSpPr>
            <p:cNvPr id="43" name="Straight Connector 42">
              <a:extLst>
                <a:ext uri="{FF2B5EF4-FFF2-40B4-BE49-F238E27FC236}">
                  <a16:creationId xmlns:a16="http://schemas.microsoft.com/office/drawing/2014/main" id="{9A88B9E3-356D-4630-AF46-20BEBE26CC34}"/>
                </a:ext>
              </a:extLst>
            </p:cNvPr>
            <p:cNvCxnSpPr/>
            <p:nvPr/>
          </p:nvCxnSpPr>
          <p:spPr bwMode="auto">
            <a:xfrm>
              <a:off x="9753600" y="457200"/>
              <a:ext cx="0" cy="685800"/>
            </a:xfrm>
            <a:prstGeom prst="line">
              <a:avLst/>
            </a:prstGeom>
            <a:noFill/>
            <a:ln w="12700" cap="flat" cmpd="sng" algn="ctr">
              <a:solidFill>
                <a:schemeClr val="accent3"/>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83ED91D0-8712-49C4-A023-7FEFCB207F5D}"/>
                </a:ext>
              </a:extLst>
            </p:cNvPr>
            <p:cNvCxnSpPr/>
            <p:nvPr/>
          </p:nvCxnSpPr>
          <p:spPr bwMode="auto">
            <a:xfrm>
              <a:off x="9685020" y="457200"/>
              <a:ext cx="137160" cy="0"/>
            </a:xfrm>
            <a:prstGeom prst="line">
              <a:avLst/>
            </a:prstGeom>
            <a:noFill/>
            <a:ln w="12700" cap="flat" cmpd="sng" algn="ctr">
              <a:solidFill>
                <a:schemeClr val="accent3"/>
              </a:solidFill>
              <a:prstDash val="solid"/>
              <a:round/>
              <a:headEnd type="none" w="med" len="med"/>
              <a:tailEnd type="none" w="med" len="med"/>
            </a:ln>
            <a:effectLst/>
          </p:spPr>
        </p:cxnSp>
      </p:grpSp>
      <p:grpSp>
        <p:nvGrpSpPr>
          <p:cNvPr id="75787" name="Group 44">
            <a:extLst>
              <a:ext uri="{FF2B5EF4-FFF2-40B4-BE49-F238E27FC236}">
                <a16:creationId xmlns:a16="http://schemas.microsoft.com/office/drawing/2014/main" id="{1B83179B-E18A-4B0A-9816-3FF4D2ECB807}"/>
              </a:ext>
            </a:extLst>
          </p:cNvPr>
          <p:cNvGrpSpPr>
            <a:grpSpLocks/>
          </p:cNvGrpSpPr>
          <p:nvPr/>
        </p:nvGrpSpPr>
        <p:grpSpPr bwMode="auto">
          <a:xfrm>
            <a:off x="3794125" y="4052888"/>
            <a:ext cx="127000" cy="1144587"/>
            <a:chOff x="9685020" y="457200"/>
            <a:chExt cx="137160" cy="689344"/>
          </a:xfrm>
        </p:grpSpPr>
        <p:cxnSp>
          <p:nvCxnSpPr>
            <p:cNvPr id="46" name="Straight Connector 45">
              <a:extLst>
                <a:ext uri="{FF2B5EF4-FFF2-40B4-BE49-F238E27FC236}">
                  <a16:creationId xmlns:a16="http://schemas.microsoft.com/office/drawing/2014/main" id="{749F535D-42F1-4477-BD17-47B9D45E61B7}"/>
                </a:ext>
              </a:extLst>
            </p:cNvPr>
            <p:cNvCxnSpPr/>
            <p:nvPr/>
          </p:nvCxnSpPr>
          <p:spPr bwMode="auto">
            <a:xfrm>
              <a:off x="9753600" y="457200"/>
              <a:ext cx="0" cy="685520"/>
            </a:xfrm>
            <a:prstGeom prst="line">
              <a:avLst/>
            </a:prstGeom>
            <a:noFill/>
            <a:ln w="12700" cap="flat" cmpd="sng" algn="ctr">
              <a:solidFill>
                <a:schemeClr val="accent3"/>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C3F7F6D8-A892-46D7-9A35-AAB38F12ED58}"/>
                </a:ext>
              </a:extLst>
            </p:cNvPr>
            <p:cNvCxnSpPr/>
            <p:nvPr/>
          </p:nvCxnSpPr>
          <p:spPr bwMode="auto">
            <a:xfrm>
              <a:off x="9685020" y="457200"/>
              <a:ext cx="137160" cy="0"/>
            </a:xfrm>
            <a:prstGeom prst="line">
              <a:avLst/>
            </a:prstGeom>
            <a:noFill/>
            <a:ln w="12700" cap="flat" cmpd="sng" algn="ctr">
              <a:solidFill>
                <a:schemeClr val="accent3"/>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2AD2C05D-21D8-400D-B6AC-5E617167C36E}"/>
                </a:ext>
              </a:extLst>
            </p:cNvPr>
            <p:cNvCxnSpPr/>
            <p:nvPr/>
          </p:nvCxnSpPr>
          <p:spPr bwMode="auto">
            <a:xfrm>
              <a:off x="9685020" y="1146544"/>
              <a:ext cx="137160" cy="0"/>
            </a:xfrm>
            <a:prstGeom prst="line">
              <a:avLst/>
            </a:prstGeom>
            <a:noFill/>
            <a:ln w="12700" cap="flat" cmpd="sng" algn="ctr">
              <a:solidFill>
                <a:schemeClr val="accent3"/>
              </a:solidFill>
              <a:prstDash val="solid"/>
              <a:round/>
              <a:headEnd type="none" w="med" len="med"/>
              <a:tailEnd type="none" w="med" len="med"/>
            </a:ln>
            <a:effectLst/>
          </p:spPr>
        </p:cxnSp>
      </p:grpSp>
      <p:grpSp>
        <p:nvGrpSpPr>
          <p:cNvPr id="75788" name="Group 48">
            <a:extLst>
              <a:ext uri="{FF2B5EF4-FFF2-40B4-BE49-F238E27FC236}">
                <a16:creationId xmlns:a16="http://schemas.microsoft.com/office/drawing/2014/main" id="{57DEB923-7E22-474D-9EB0-B7AD5B4ADD7C}"/>
              </a:ext>
            </a:extLst>
          </p:cNvPr>
          <p:cNvGrpSpPr>
            <a:grpSpLocks/>
          </p:cNvGrpSpPr>
          <p:nvPr/>
        </p:nvGrpSpPr>
        <p:grpSpPr bwMode="auto">
          <a:xfrm>
            <a:off x="4470400" y="4895850"/>
            <a:ext cx="125413" cy="379413"/>
            <a:chOff x="9685020" y="457200"/>
            <a:chExt cx="137160" cy="685800"/>
          </a:xfrm>
        </p:grpSpPr>
        <p:cxnSp>
          <p:nvCxnSpPr>
            <p:cNvPr id="50" name="Straight Connector 49">
              <a:extLst>
                <a:ext uri="{FF2B5EF4-FFF2-40B4-BE49-F238E27FC236}">
                  <a16:creationId xmlns:a16="http://schemas.microsoft.com/office/drawing/2014/main" id="{327C98AB-5F67-43E1-AC1F-7CEACD96F544}"/>
                </a:ext>
              </a:extLst>
            </p:cNvPr>
            <p:cNvCxnSpPr/>
            <p:nvPr/>
          </p:nvCxnSpPr>
          <p:spPr bwMode="auto">
            <a:xfrm>
              <a:off x="9754468" y="457200"/>
              <a:ext cx="0" cy="685800"/>
            </a:xfrm>
            <a:prstGeom prst="line">
              <a:avLst/>
            </a:prstGeom>
            <a:noFill/>
            <a:ln w="12700" cap="flat" cmpd="sng" algn="ctr">
              <a:solidFill>
                <a:schemeClr val="accent3"/>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1677EF6B-2FDD-49E1-8900-EC05EBD3B574}"/>
                </a:ext>
              </a:extLst>
            </p:cNvPr>
            <p:cNvCxnSpPr/>
            <p:nvPr/>
          </p:nvCxnSpPr>
          <p:spPr bwMode="auto">
            <a:xfrm>
              <a:off x="9685020" y="457200"/>
              <a:ext cx="137160" cy="0"/>
            </a:xfrm>
            <a:prstGeom prst="line">
              <a:avLst/>
            </a:prstGeom>
            <a:noFill/>
            <a:ln w="12700" cap="flat" cmpd="sng" algn="ctr">
              <a:solidFill>
                <a:schemeClr val="accent3"/>
              </a:solidFill>
              <a:prstDash val="solid"/>
              <a:round/>
              <a:headEnd type="none" w="med" len="med"/>
              <a:tailEnd type="none" w="med" len="med"/>
            </a:ln>
            <a:effectLst/>
          </p:spPr>
        </p:cxnSp>
      </p:grpSp>
      <p:grpSp>
        <p:nvGrpSpPr>
          <p:cNvPr id="75789" name="Group 51">
            <a:extLst>
              <a:ext uri="{FF2B5EF4-FFF2-40B4-BE49-F238E27FC236}">
                <a16:creationId xmlns:a16="http://schemas.microsoft.com/office/drawing/2014/main" id="{46BB1E6C-55C2-4CB5-ABF7-1A2D7595BF00}"/>
              </a:ext>
            </a:extLst>
          </p:cNvPr>
          <p:cNvGrpSpPr>
            <a:grpSpLocks/>
          </p:cNvGrpSpPr>
          <p:nvPr/>
        </p:nvGrpSpPr>
        <p:grpSpPr bwMode="auto">
          <a:xfrm>
            <a:off x="5137150" y="4311650"/>
            <a:ext cx="125413" cy="958850"/>
            <a:chOff x="9685020" y="457200"/>
            <a:chExt cx="137160" cy="685800"/>
          </a:xfrm>
        </p:grpSpPr>
        <p:cxnSp>
          <p:nvCxnSpPr>
            <p:cNvPr id="53" name="Straight Connector 52">
              <a:extLst>
                <a:ext uri="{FF2B5EF4-FFF2-40B4-BE49-F238E27FC236}">
                  <a16:creationId xmlns:a16="http://schemas.microsoft.com/office/drawing/2014/main" id="{0D5E8AC2-4A12-4EDE-8F31-9F2AEC916FA8}"/>
                </a:ext>
              </a:extLst>
            </p:cNvPr>
            <p:cNvCxnSpPr/>
            <p:nvPr/>
          </p:nvCxnSpPr>
          <p:spPr bwMode="auto">
            <a:xfrm>
              <a:off x="9754468" y="457200"/>
              <a:ext cx="0" cy="685800"/>
            </a:xfrm>
            <a:prstGeom prst="line">
              <a:avLst/>
            </a:prstGeom>
            <a:noFill/>
            <a:ln w="12700" cap="flat" cmpd="sng" algn="ctr">
              <a:solidFill>
                <a:schemeClr val="accent3"/>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609B7546-0C3F-4186-B9B9-7836A3348173}"/>
                </a:ext>
              </a:extLst>
            </p:cNvPr>
            <p:cNvCxnSpPr/>
            <p:nvPr/>
          </p:nvCxnSpPr>
          <p:spPr bwMode="auto">
            <a:xfrm>
              <a:off x="9685020" y="457200"/>
              <a:ext cx="137160" cy="0"/>
            </a:xfrm>
            <a:prstGeom prst="line">
              <a:avLst/>
            </a:prstGeom>
            <a:noFill/>
            <a:ln w="12700" cap="flat" cmpd="sng" algn="ctr">
              <a:solidFill>
                <a:schemeClr val="accent3"/>
              </a:solidFill>
              <a:prstDash val="solid"/>
              <a:round/>
              <a:headEnd type="none" w="med" len="med"/>
              <a:tailEnd type="none" w="med" len="med"/>
            </a:ln>
            <a:effectLst/>
          </p:spPr>
        </p:cxnSp>
      </p:grpSp>
      <p:grpSp>
        <p:nvGrpSpPr>
          <p:cNvPr id="75790" name="Group 54">
            <a:extLst>
              <a:ext uri="{FF2B5EF4-FFF2-40B4-BE49-F238E27FC236}">
                <a16:creationId xmlns:a16="http://schemas.microsoft.com/office/drawing/2014/main" id="{86382C23-4281-4BD0-9DB0-5050FCC99670}"/>
              </a:ext>
            </a:extLst>
          </p:cNvPr>
          <p:cNvGrpSpPr>
            <a:grpSpLocks/>
          </p:cNvGrpSpPr>
          <p:nvPr/>
        </p:nvGrpSpPr>
        <p:grpSpPr bwMode="auto">
          <a:xfrm>
            <a:off x="5834063" y="4810125"/>
            <a:ext cx="127000" cy="465138"/>
            <a:chOff x="9685020" y="457200"/>
            <a:chExt cx="137160" cy="685800"/>
          </a:xfrm>
        </p:grpSpPr>
        <p:cxnSp>
          <p:nvCxnSpPr>
            <p:cNvPr id="56" name="Straight Connector 55">
              <a:extLst>
                <a:ext uri="{FF2B5EF4-FFF2-40B4-BE49-F238E27FC236}">
                  <a16:creationId xmlns:a16="http://schemas.microsoft.com/office/drawing/2014/main" id="{F31A4651-5EC2-46C2-B4FE-D8D2364B5526}"/>
                </a:ext>
              </a:extLst>
            </p:cNvPr>
            <p:cNvCxnSpPr/>
            <p:nvPr/>
          </p:nvCxnSpPr>
          <p:spPr bwMode="auto">
            <a:xfrm>
              <a:off x="9753600" y="457200"/>
              <a:ext cx="0" cy="685800"/>
            </a:xfrm>
            <a:prstGeom prst="line">
              <a:avLst/>
            </a:prstGeom>
            <a:noFill/>
            <a:ln w="12700" cap="flat" cmpd="sng" algn="ctr">
              <a:solidFill>
                <a:schemeClr val="accent3"/>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505387D9-692D-4492-A1E1-6B6C9AE83009}"/>
                </a:ext>
              </a:extLst>
            </p:cNvPr>
            <p:cNvCxnSpPr/>
            <p:nvPr/>
          </p:nvCxnSpPr>
          <p:spPr bwMode="auto">
            <a:xfrm>
              <a:off x="9685020" y="457200"/>
              <a:ext cx="137160" cy="0"/>
            </a:xfrm>
            <a:prstGeom prst="line">
              <a:avLst/>
            </a:prstGeom>
            <a:noFill/>
            <a:ln w="12700" cap="flat" cmpd="sng" algn="ctr">
              <a:solidFill>
                <a:schemeClr val="accent3"/>
              </a:solidFill>
              <a:prstDash val="solid"/>
              <a:round/>
              <a:headEnd type="none" w="med" len="med"/>
              <a:tailEnd type="none" w="med" len="med"/>
            </a:ln>
            <a:effectLst/>
          </p:spPr>
        </p:cxnSp>
      </p:grpSp>
      <p:grpSp>
        <p:nvGrpSpPr>
          <p:cNvPr id="75791" name="Group 57">
            <a:extLst>
              <a:ext uri="{FF2B5EF4-FFF2-40B4-BE49-F238E27FC236}">
                <a16:creationId xmlns:a16="http://schemas.microsoft.com/office/drawing/2014/main" id="{5B91D885-A03D-4183-A83C-D1AEA7B39514}"/>
              </a:ext>
            </a:extLst>
          </p:cNvPr>
          <p:cNvGrpSpPr>
            <a:grpSpLocks/>
          </p:cNvGrpSpPr>
          <p:nvPr/>
        </p:nvGrpSpPr>
        <p:grpSpPr bwMode="auto">
          <a:xfrm>
            <a:off x="6499225" y="4170363"/>
            <a:ext cx="127000" cy="1104900"/>
            <a:chOff x="9685020" y="457200"/>
            <a:chExt cx="137160" cy="685800"/>
          </a:xfrm>
        </p:grpSpPr>
        <p:cxnSp>
          <p:nvCxnSpPr>
            <p:cNvPr id="59" name="Straight Connector 58">
              <a:extLst>
                <a:ext uri="{FF2B5EF4-FFF2-40B4-BE49-F238E27FC236}">
                  <a16:creationId xmlns:a16="http://schemas.microsoft.com/office/drawing/2014/main" id="{5C2F0C05-E82F-4210-8E95-3091AF3BA85D}"/>
                </a:ext>
              </a:extLst>
            </p:cNvPr>
            <p:cNvCxnSpPr/>
            <p:nvPr/>
          </p:nvCxnSpPr>
          <p:spPr bwMode="auto">
            <a:xfrm>
              <a:off x="9753600" y="457200"/>
              <a:ext cx="0" cy="685800"/>
            </a:xfrm>
            <a:prstGeom prst="line">
              <a:avLst/>
            </a:prstGeom>
            <a:noFill/>
            <a:ln w="12700" cap="flat" cmpd="sng" algn="ctr">
              <a:solidFill>
                <a:schemeClr val="accent3"/>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C93EA11D-1293-44E0-82E7-CD2F539AA82C}"/>
                </a:ext>
              </a:extLst>
            </p:cNvPr>
            <p:cNvCxnSpPr/>
            <p:nvPr/>
          </p:nvCxnSpPr>
          <p:spPr bwMode="auto">
            <a:xfrm>
              <a:off x="9685020" y="457200"/>
              <a:ext cx="137160" cy="0"/>
            </a:xfrm>
            <a:prstGeom prst="line">
              <a:avLst/>
            </a:prstGeom>
            <a:noFill/>
            <a:ln w="12700" cap="flat" cmpd="sng" algn="ctr">
              <a:solidFill>
                <a:schemeClr val="accent3"/>
              </a:solidFill>
              <a:prstDash val="solid"/>
              <a:round/>
              <a:headEnd type="none" w="med" len="med"/>
              <a:tailEnd type="none" w="med" len="med"/>
            </a:ln>
            <a:effectLst/>
          </p:spPr>
        </p:cxnSp>
      </p:grpSp>
      <p:grpSp>
        <p:nvGrpSpPr>
          <p:cNvPr id="75792" name="Group 60">
            <a:extLst>
              <a:ext uri="{FF2B5EF4-FFF2-40B4-BE49-F238E27FC236}">
                <a16:creationId xmlns:a16="http://schemas.microsoft.com/office/drawing/2014/main" id="{C0EAF3DE-53B5-49DE-B04C-3B6CB88D62DA}"/>
              </a:ext>
            </a:extLst>
          </p:cNvPr>
          <p:cNvGrpSpPr>
            <a:grpSpLocks/>
          </p:cNvGrpSpPr>
          <p:nvPr/>
        </p:nvGrpSpPr>
        <p:grpSpPr bwMode="auto">
          <a:xfrm>
            <a:off x="7807325" y="3062288"/>
            <a:ext cx="127000" cy="1962150"/>
            <a:chOff x="9685020" y="457200"/>
            <a:chExt cx="137160" cy="689344"/>
          </a:xfrm>
        </p:grpSpPr>
        <p:cxnSp>
          <p:nvCxnSpPr>
            <p:cNvPr id="62" name="Straight Connector 61">
              <a:extLst>
                <a:ext uri="{FF2B5EF4-FFF2-40B4-BE49-F238E27FC236}">
                  <a16:creationId xmlns:a16="http://schemas.microsoft.com/office/drawing/2014/main" id="{762C2137-EF79-41FC-B4FF-372A69CFA15A}"/>
                </a:ext>
              </a:extLst>
            </p:cNvPr>
            <p:cNvCxnSpPr/>
            <p:nvPr/>
          </p:nvCxnSpPr>
          <p:spPr bwMode="auto">
            <a:xfrm>
              <a:off x="9753600" y="457200"/>
              <a:ext cx="0" cy="685998"/>
            </a:xfrm>
            <a:prstGeom prst="line">
              <a:avLst/>
            </a:prstGeom>
            <a:noFill/>
            <a:ln w="12700" cap="flat" cmpd="sng" algn="ctr">
              <a:solidFill>
                <a:schemeClr val="accent3"/>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46A83FF0-61E6-4822-951E-A33952059A2B}"/>
                </a:ext>
              </a:extLst>
            </p:cNvPr>
            <p:cNvCxnSpPr/>
            <p:nvPr/>
          </p:nvCxnSpPr>
          <p:spPr bwMode="auto">
            <a:xfrm>
              <a:off x="9685020" y="457200"/>
              <a:ext cx="137160" cy="0"/>
            </a:xfrm>
            <a:prstGeom prst="line">
              <a:avLst/>
            </a:prstGeom>
            <a:noFill/>
            <a:ln w="12700" cap="flat" cmpd="sng" algn="ctr">
              <a:solidFill>
                <a:schemeClr val="accent3"/>
              </a:solidFill>
              <a:prstDash val="solid"/>
              <a:round/>
              <a:headEnd type="none" w="med" len="med"/>
              <a:tailEnd type="none" w="med" len="med"/>
            </a:ln>
            <a:effectLst/>
          </p:spPr>
        </p:cxnSp>
        <p:cxnSp>
          <p:nvCxnSpPr>
            <p:cNvPr id="64" name="Straight Connector 63">
              <a:extLst>
                <a:ext uri="{FF2B5EF4-FFF2-40B4-BE49-F238E27FC236}">
                  <a16:creationId xmlns:a16="http://schemas.microsoft.com/office/drawing/2014/main" id="{68A55EE5-35EE-4805-8ACF-E38E8E5DBAA8}"/>
                </a:ext>
              </a:extLst>
            </p:cNvPr>
            <p:cNvCxnSpPr/>
            <p:nvPr/>
          </p:nvCxnSpPr>
          <p:spPr bwMode="auto">
            <a:xfrm>
              <a:off x="9685020" y="1146544"/>
              <a:ext cx="137160" cy="0"/>
            </a:xfrm>
            <a:prstGeom prst="line">
              <a:avLst/>
            </a:prstGeom>
            <a:noFill/>
            <a:ln w="12700" cap="flat" cmpd="sng" algn="ctr">
              <a:solidFill>
                <a:schemeClr val="accent3"/>
              </a:solidFill>
              <a:prstDash val="solid"/>
              <a:round/>
              <a:headEnd type="none" w="med" len="med"/>
              <a:tailEnd type="none" w="med" len="med"/>
            </a:ln>
            <a:effectLst/>
          </p:spPr>
        </p:cxnSp>
      </p:grpSp>
      <p:sp>
        <p:nvSpPr>
          <p:cNvPr id="65" name="TextBox 64">
            <a:extLst>
              <a:ext uri="{FF2B5EF4-FFF2-40B4-BE49-F238E27FC236}">
                <a16:creationId xmlns:a16="http://schemas.microsoft.com/office/drawing/2014/main" id="{EAB8AF3C-C5D0-47FC-A704-2DF10D3B13FC}"/>
              </a:ext>
            </a:extLst>
          </p:cNvPr>
          <p:cNvSpPr txBox="1"/>
          <p:nvPr/>
        </p:nvSpPr>
        <p:spPr>
          <a:xfrm>
            <a:off x="4192588" y="5519738"/>
            <a:ext cx="754062" cy="347662"/>
          </a:xfrm>
          <a:prstGeom prst="rect">
            <a:avLst/>
          </a:prstGeom>
          <a:noFill/>
        </p:spPr>
        <p:txBody>
          <a:bodyPr wrap="none">
            <a:spAutoFit/>
          </a:bodyPr>
          <a:lstStyle/>
          <a:p>
            <a:pPr algn="ctr" eaLnBrk="1" hangingPunct="1">
              <a:defRPr/>
            </a:pPr>
            <a:r>
              <a:rPr lang="en-US" sz="1662" b="1" dirty="0" err="1"/>
              <a:t>Jahre</a:t>
            </a:r>
            <a:endParaRPr lang="en-US" sz="1662" b="1" dirty="0"/>
          </a:p>
        </p:txBody>
      </p:sp>
      <p:sp>
        <p:nvSpPr>
          <p:cNvPr id="66" name="Rectangle 4472">
            <a:extLst>
              <a:ext uri="{FF2B5EF4-FFF2-40B4-BE49-F238E27FC236}">
                <a16:creationId xmlns:a16="http://schemas.microsoft.com/office/drawing/2014/main" id="{591655CA-2CC3-4BD0-A271-C0B99FBDA477}"/>
              </a:ext>
            </a:extLst>
          </p:cNvPr>
          <p:cNvSpPr>
            <a:spLocks noChangeArrowheads="1"/>
          </p:cNvSpPr>
          <p:nvPr/>
        </p:nvSpPr>
        <p:spPr bwMode="auto">
          <a:xfrm>
            <a:off x="1579563" y="2447925"/>
            <a:ext cx="1978025" cy="228600"/>
          </a:xfrm>
          <a:prstGeom prst="rect">
            <a:avLst/>
          </a:prstGeom>
          <a:noFill/>
          <a:ln w="9525">
            <a:noFill/>
            <a:miter lim="800000"/>
            <a:headEnd/>
            <a:tailEnd/>
          </a:ln>
        </p:spPr>
        <p:txBody>
          <a:bodyPr lIns="0" tIns="0" rIns="0" bIns="0">
            <a:spAutoFit/>
          </a:bodyPr>
          <a:lstStyle/>
          <a:p>
            <a:pPr algn="ctr" eaLnBrk="1" hangingPunct="1">
              <a:defRPr/>
            </a:pPr>
            <a:r>
              <a:rPr lang="en-US" sz="1477" b="1" kern="0" dirty="0"/>
              <a:t>FREEDOM</a:t>
            </a:r>
          </a:p>
        </p:txBody>
      </p:sp>
      <p:sp>
        <p:nvSpPr>
          <p:cNvPr id="67" name="Rectangle 4473">
            <a:extLst>
              <a:ext uri="{FF2B5EF4-FFF2-40B4-BE49-F238E27FC236}">
                <a16:creationId xmlns:a16="http://schemas.microsoft.com/office/drawing/2014/main" id="{212C43B2-0406-4D96-B89F-B58CF7D12425}"/>
              </a:ext>
            </a:extLst>
          </p:cNvPr>
          <p:cNvSpPr>
            <a:spLocks noChangeArrowheads="1"/>
          </p:cNvSpPr>
          <p:nvPr/>
        </p:nvSpPr>
        <p:spPr bwMode="auto">
          <a:xfrm>
            <a:off x="4360863" y="2454275"/>
            <a:ext cx="3155950" cy="227013"/>
          </a:xfrm>
          <a:prstGeom prst="rect">
            <a:avLst/>
          </a:prstGeom>
          <a:noFill/>
          <a:ln w="9525">
            <a:noFill/>
            <a:miter lim="800000"/>
            <a:headEnd/>
            <a:tailEnd/>
          </a:ln>
        </p:spPr>
        <p:txBody>
          <a:bodyPr lIns="0" tIns="0" rIns="0" bIns="0">
            <a:spAutoFit/>
          </a:bodyPr>
          <a:lstStyle/>
          <a:p>
            <a:pPr algn="ctr" eaLnBrk="1" hangingPunct="1">
              <a:defRPr/>
            </a:pPr>
            <a:r>
              <a:rPr lang="en-US" sz="1477" b="1" kern="0" dirty="0" err="1"/>
              <a:t>Verlängerung</a:t>
            </a:r>
            <a:endParaRPr lang="en-US" sz="1477" b="1" kern="0" dirty="0"/>
          </a:p>
        </p:txBody>
      </p:sp>
      <p:grpSp>
        <p:nvGrpSpPr>
          <p:cNvPr id="75796" name="Group 68">
            <a:extLst>
              <a:ext uri="{FF2B5EF4-FFF2-40B4-BE49-F238E27FC236}">
                <a16:creationId xmlns:a16="http://schemas.microsoft.com/office/drawing/2014/main" id="{0607C266-CD53-46B4-9730-9344C5B102EA}"/>
              </a:ext>
            </a:extLst>
          </p:cNvPr>
          <p:cNvGrpSpPr>
            <a:grpSpLocks/>
          </p:cNvGrpSpPr>
          <p:nvPr/>
        </p:nvGrpSpPr>
        <p:grpSpPr bwMode="auto">
          <a:xfrm>
            <a:off x="2924175" y="2039938"/>
            <a:ext cx="5141913" cy="198437"/>
            <a:chOff x="2940114" y="1555996"/>
            <a:chExt cx="5568731" cy="215407"/>
          </a:xfrm>
        </p:grpSpPr>
        <p:grpSp>
          <p:nvGrpSpPr>
            <p:cNvPr id="75802" name="Group 33">
              <a:extLst>
                <a:ext uri="{FF2B5EF4-FFF2-40B4-BE49-F238E27FC236}">
                  <a16:creationId xmlns:a16="http://schemas.microsoft.com/office/drawing/2014/main" id="{FFE87A1B-8482-4CB9-ADC2-640BFAE39DFA}"/>
                </a:ext>
              </a:extLst>
            </p:cNvPr>
            <p:cNvGrpSpPr>
              <a:grpSpLocks/>
            </p:cNvGrpSpPr>
            <p:nvPr/>
          </p:nvGrpSpPr>
          <p:grpSpPr bwMode="auto">
            <a:xfrm>
              <a:off x="2940114" y="1555996"/>
              <a:ext cx="1656030" cy="215407"/>
              <a:chOff x="2030413" y="1840548"/>
              <a:chExt cx="1656030" cy="215407"/>
            </a:xfrm>
          </p:grpSpPr>
          <p:sp>
            <p:nvSpPr>
              <p:cNvPr id="74" name="Rectangle 22">
                <a:extLst>
                  <a:ext uri="{FF2B5EF4-FFF2-40B4-BE49-F238E27FC236}">
                    <a16:creationId xmlns:a16="http://schemas.microsoft.com/office/drawing/2014/main" id="{8956B4B7-30CA-4B62-ABC2-C4C3C4D74843}"/>
                  </a:ext>
                </a:extLst>
              </p:cNvPr>
              <p:cNvSpPr>
                <a:spLocks noChangeArrowheads="1"/>
              </p:cNvSpPr>
              <p:nvPr/>
            </p:nvSpPr>
            <p:spPr bwMode="auto">
              <a:xfrm>
                <a:off x="2222972" y="1840548"/>
                <a:ext cx="1463103" cy="215407"/>
              </a:xfrm>
              <a:prstGeom prst="rect">
                <a:avLst/>
              </a:prstGeom>
              <a:noFill/>
              <a:ln w="9525">
                <a:noFill/>
                <a:miter lim="800000"/>
                <a:headEnd/>
                <a:tailEnd/>
              </a:ln>
            </p:spPr>
            <p:txBody>
              <a:bodyPr wrap="none" lIns="0" tIns="0" rIns="0" bIns="0">
                <a:spAutoFit/>
              </a:bodyPr>
              <a:lstStyle/>
              <a:p>
                <a:pPr eaLnBrk="1" hangingPunct="1">
                  <a:defRPr/>
                </a:pPr>
                <a:r>
                  <a:rPr lang="en-US" sz="1292" b="1" dirty="0"/>
                  <a:t>Placebo (n=3906)</a:t>
                </a:r>
              </a:p>
            </p:txBody>
          </p:sp>
          <p:sp>
            <p:nvSpPr>
              <p:cNvPr id="75" name="Rectangle 24">
                <a:extLst>
                  <a:ext uri="{FF2B5EF4-FFF2-40B4-BE49-F238E27FC236}">
                    <a16:creationId xmlns:a16="http://schemas.microsoft.com/office/drawing/2014/main" id="{E245D581-A6C6-4E43-BFCD-E9B5160664CC}"/>
                  </a:ext>
                </a:extLst>
              </p:cNvPr>
              <p:cNvSpPr>
                <a:spLocks noChangeArrowheads="1"/>
              </p:cNvSpPr>
              <p:nvPr/>
            </p:nvSpPr>
            <p:spPr bwMode="auto">
              <a:xfrm>
                <a:off x="2030413" y="1871567"/>
                <a:ext cx="142700" cy="139584"/>
              </a:xfrm>
              <a:prstGeom prst="rect">
                <a:avLst/>
              </a:prstGeom>
              <a:solidFill>
                <a:schemeClr val="bg1">
                  <a:lumMod val="50000"/>
                </a:schemeClr>
              </a:solidFill>
              <a:ln w="9525">
                <a:noFill/>
                <a:miter lim="800000"/>
                <a:headEnd/>
                <a:tailEnd/>
              </a:ln>
              <a:effectLst/>
            </p:spPr>
            <p:txBody>
              <a:bodyPr wrap="none" anchor="ctr"/>
              <a:lstStyle/>
              <a:p>
                <a:pPr eaLnBrk="1" hangingPunct="1">
                  <a:defRPr/>
                </a:pPr>
                <a:endParaRPr lang="en-US" sz="1662" dirty="0"/>
              </a:p>
            </p:txBody>
          </p:sp>
        </p:grpSp>
        <p:grpSp>
          <p:nvGrpSpPr>
            <p:cNvPr id="75803" name="Group 32">
              <a:extLst>
                <a:ext uri="{FF2B5EF4-FFF2-40B4-BE49-F238E27FC236}">
                  <a16:creationId xmlns:a16="http://schemas.microsoft.com/office/drawing/2014/main" id="{BA788086-58E8-4BC4-A6B6-B14DF71BBDC4}"/>
                </a:ext>
              </a:extLst>
            </p:cNvPr>
            <p:cNvGrpSpPr>
              <a:grpSpLocks/>
            </p:cNvGrpSpPr>
            <p:nvPr/>
          </p:nvGrpSpPr>
          <p:grpSpPr bwMode="auto">
            <a:xfrm>
              <a:off x="4918165" y="1555996"/>
              <a:ext cx="3590680" cy="215407"/>
              <a:chOff x="2030413" y="2056448"/>
              <a:chExt cx="3590680" cy="215407"/>
            </a:xfrm>
          </p:grpSpPr>
          <p:sp>
            <p:nvSpPr>
              <p:cNvPr id="72" name="Rectangle 23">
                <a:extLst>
                  <a:ext uri="{FF2B5EF4-FFF2-40B4-BE49-F238E27FC236}">
                    <a16:creationId xmlns:a16="http://schemas.microsoft.com/office/drawing/2014/main" id="{EAD97482-6677-4954-900A-BFB6A60EDC70}"/>
                  </a:ext>
                </a:extLst>
              </p:cNvPr>
              <p:cNvSpPr>
                <a:spLocks noChangeArrowheads="1"/>
              </p:cNvSpPr>
              <p:nvPr/>
            </p:nvSpPr>
            <p:spPr bwMode="auto">
              <a:xfrm>
                <a:off x="2239280" y="2056448"/>
                <a:ext cx="3381813" cy="215407"/>
              </a:xfrm>
              <a:prstGeom prst="rect">
                <a:avLst/>
              </a:prstGeom>
              <a:noFill/>
              <a:ln w="9525">
                <a:noFill/>
                <a:miter lim="800000"/>
                <a:headEnd/>
                <a:tailEnd/>
              </a:ln>
            </p:spPr>
            <p:txBody>
              <a:bodyPr wrap="none" lIns="0" tIns="0" rIns="0" bIns="0">
                <a:spAutoFit/>
              </a:bodyPr>
              <a:lstStyle/>
              <a:p>
                <a:pPr eaLnBrk="1" hangingPunct="1">
                  <a:defRPr/>
                </a:pPr>
                <a:r>
                  <a:rPr lang="en-US" sz="1292" b="1" dirty="0" err="1"/>
                  <a:t>Langzeit-Gruppe</a:t>
                </a:r>
                <a:r>
                  <a:rPr lang="en-US" sz="1292" b="1" dirty="0"/>
                  <a:t> </a:t>
                </a:r>
                <a:r>
                  <a:rPr lang="en-US" sz="1292" b="1" dirty="0" err="1"/>
                  <a:t>Denosumab</a:t>
                </a:r>
                <a:r>
                  <a:rPr lang="en-US" sz="1292" b="1" dirty="0"/>
                  <a:t> (n=2343)</a:t>
                </a:r>
              </a:p>
            </p:txBody>
          </p:sp>
          <p:sp>
            <p:nvSpPr>
              <p:cNvPr id="73" name="Rectangle 25">
                <a:extLst>
                  <a:ext uri="{FF2B5EF4-FFF2-40B4-BE49-F238E27FC236}">
                    <a16:creationId xmlns:a16="http://schemas.microsoft.com/office/drawing/2014/main" id="{D724CC84-CE30-485C-AC8D-11483210A6E6}"/>
                  </a:ext>
                </a:extLst>
              </p:cNvPr>
              <p:cNvSpPr>
                <a:spLocks noChangeArrowheads="1"/>
              </p:cNvSpPr>
              <p:nvPr/>
            </p:nvSpPr>
            <p:spPr bwMode="auto">
              <a:xfrm>
                <a:off x="2031248" y="2078850"/>
                <a:ext cx="142699" cy="144754"/>
              </a:xfrm>
              <a:prstGeom prst="rect">
                <a:avLst/>
              </a:prstGeom>
              <a:solidFill>
                <a:schemeClr val="accent4">
                  <a:lumMod val="60000"/>
                  <a:lumOff val="40000"/>
                </a:schemeClr>
              </a:solidFill>
              <a:ln w="9525">
                <a:noFill/>
                <a:miter lim="800000"/>
                <a:headEnd/>
                <a:tailEnd/>
              </a:ln>
              <a:effectLst/>
            </p:spPr>
            <p:txBody>
              <a:bodyPr wrap="none" anchor="ctr"/>
              <a:lstStyle/>
              <a:p>
                <a:pPr eaLnBrk="1" hangingPunct="1">
                  <a:defRPr/>
                </a:pPr>
                <a:endParaRPr lang="en-US" sz="1662" dirty="0"/>
              </a:p>
            </p:txBody>
          </p:sp>
        </p:grpSp>
      </p:grpSp>
      <p:sp>
        <p:nvSpPr>
          <p:cNvPr id="80" name="TextBox 79">
            <a:extLst>
              <a:ext uri="{FF2B5EF4-FFF2-40B4-BE49-F238E27FC236}">
                <a16:creationId xmlns:a16="http://schemas.microsoft.com/office/drawing/2014/main" id="{C8503C0F-B594-4316-A4F1-645EE7A65D03}"/>
              </a:ext>
            </a:extLst>
          </p:cNvPr>
          <p:cNvSpPr txBox="1"/>
          <p:nvPr/>
        </p:nvSpPr>
        <p:spPr>
          <a:xfrm>
            <a:off x="149225" y="6430963"/>
            <a:ext cx="4764088" cy="247650"/>
          </a:xfrm>
          <a:prstGeom prst="rect">
            <a:avLst/>
          </a:prstGeom>
          <a:noFill/>
        </p:spPr>
        <p:txBody>
          <a:bodyPr wrap="none">
            <a:spAutoFit/>
          </a:bodyPr>
          <a:lstStyle/>
          <a:p>
            <a:pPr eaLnBrk="1" hangingPunct="1">
              <a:defRPr/>
            </a:pPr>
            <a:r>
              <a:rPr lang="de-CH" sz="1015" dirty="0"/>
              <a:t>Adaptiert nach </a:t>
            </a:r>
            <a:r>
              <a:rPr lang="de-CH" sz="1015" dirty="0" err="1"/>
              <a:t>Bone</a:t>
            </a:r>
            <a:r>
              <a:rPr lang="de-CH" sz="1015" dirty="0"/>
              <a:t> HG, et al. </a:t>
            </a:r>
            <a:r>
              <a:rPr lang="de-CH" sz="1015" i="1" dirty="0"/>
              <a:t>Lancet Diabetes </a:t>
            </a:r>
            <a:r>
              <a:rPr lang="de-CH" sz="1015" i="1" dirty="0" err="1"/>
              <a:t>Endocrinol</a:t>
            </a:r>
            <a:r>
              <a:rPr lang="de-CH" sz="1015" dirty="0"/>
              <a:t>. 2017;5(7):513-523. </a:t>
            </a:r>
          </a:p>
        </p:txBody>
      </p:sp>
      <p:sp>
        <p:nvSpPr>
          <p:cNvPr id="75798" name="Rectangle 17">
            <a:extLst>
              <a:ext uri="{FF2B5EF4-FFF2-40B4-BE49-F238E27FC236}">
                <a16:creationId xmlns:a16="http://schemas.microsoft.com/office/drawing/2014/main" id="{7676D192-95D4-4C2B-B64C-977DAD83BD70}"/>
              </a:ext>
            </a:extLst>
          </p:cNvPr>
          <p:cNvSpPr>
            <a:spLocks noChangeArrowheads="1"/>
          </p:cNvSpPr>
          <p:nvPr/>
        </p:nvSpPr>
        <p:spPr bwMode="auto">
          <a:xfrm rot="-5400000">
            <a:off x="-627856" y="3918744"/>
            <a:ext cx="2995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de-DE" sz="1400" b="1">
                <a:ea typeface="MS PGothic" panose="020B0600070205080204" pitchFamily="34" charset="-128"/>
              </a:rPr>
              <a:t>Jährliche Frakturinzidenz  (%)</a:t>
            </a:r>
          </a:p>
        </p:txBody>
      </p:sp>
      <p:sp>
        <p:nvSpPr>
          <p:cNvPr id="77" name="Title 1">
            <a:extLst>
              <a:ext uri="{FF2B5EF4-FFF2-40B4-BE49-F238E27FC236}">
                <a16:creationId xmlns:a16="http://schemas.microsoft.com/office/drawing/2014/main" id="{43F3EB7C-0129-4AE4-8448-A74A55D0E798}"/>
              </a:ext>
            </a:extLst>
          </p:cNvPr>
          <p:cNvSpPr txBox="1">
            <a:spLocks/>
          </p:cNvSpPr>
          <p:nvPr/>
        </p:nvSpPr>
        <p:spPr>
          <a:xfrm>
            <a:off x="771525" y="573088"/>
            <a:ext cx="6767513" cy="838200"/>
          </a:xfrm>
          <a:prstGeom prst="rect">
            <a:avLst/>
          </a:prstGeom>
        </p:spPr>
        <p:txBody>
          <a:bodyPr anchor="ctr">
            <a:normAutofit/>
          </a:bodyPr>
          <a:lstStyle>
            <a:lvl1pPr algn="l" defTabSz="914400" rtl="0" eaLnBrk="1" latinLnBrk="0" hangingPunct="1">
              <a:lnSpc>
                <a:spcPct val="90000"/>
              </a:lnSpc>
              <a:spcBef>
                <a:spcPct val="0"/>
              </a:spcBef>
              <a:buNone/>
              <a:defRPr sz="1400" kern="1200">
                <a:solidFill>
                  <a:schemeClr val="bg1"/>
                </a:solidFill>
                <a:latin typeface="+mj-lt"/>
                <a:ea typeface="+mj-ea"/>
                <a:cs typeface="+mj-cs"/>
              </a:defRPr>
            </a:lvl1pPr>
          </a:lstStyle>
          <a:p>
            <a:pPr>
              <a:defRPr/>
            </a:pPr>
            <a:r>
              <a:rPr lang="en-US" sz="2215" b="1" dirty="0" err="1">
                <a:solidFill>
                  <a:schemeClr val="tx1"/>
                </a:solidFill>
                <a:cs typeface="Arial" panose="020B0604020202020204" pitchFamily="34" charset="0"/>
              </a:rPr>
              <a:t>Jährliche</a:t>
            </a:r>
            <a:r>
              <a:rPr lang="en-US" sz="2215" b="1" dirty="0">
                <a:solidFill>
                  <a:schemeClr val="tx1"/>
                </a:solidFill>
                <a:cs typeface="Arial" panose="020B0604020202020204" pitchFamily="34" charset="0"/>
              </a:rPr>
              <a:t> </a:t>
            </a:r>
            <a:r>
              <a:rPr lang="en-US" sz="2215" b="1" dirty="0" err="1">
                <a:solidFill>
                  <a:schemeClr val="tx1"/>
                </a:solidFill>
                <a:cs typeface="Arial" panose="020B0604020202020204" pitchFamily="34" charset="0"/>
              </a:rPr>
              <a:t>Inzidenz</a:t>
            </a:r>
            <a:r>
              <a:rPr lang="en-US" sz="2215" b="1" dirty="0">
                <a:solidFill>
                  <a:schemeClr val="tx1"/>
                </a:solidFill>
                <a:cs typeface="Arial" panose="020B0604020202020204" pitchFamily="34" charset="0"/>
              </a:rPr>
              <a:t> </a:t>
            </a:r>
            <a:r>
              <a:rPr lang="en-US" sz="2215" b="1" dirty="0" err="1">
                <a:solidFill>
                  <a:schemeClr val="tx1"/>
                </a:solidFill>
                <a:cs typeface="Arial" panose="020B0604020202020204" pitchFamily="34" charset="0"/>
              </a:rPr>
              <a:t>Hüftfrakturen</a:t>
            </a:r>
            <a:r>
              <a:rPr lang="en-US" sz="2215" b="1" dirty="0">
                <a:solidFill>
                  <a:schemeClr val="tx1"/>
                </a:solidFill>
                <a:cs typeface="Arial" panose="020B0604020202020204" pitchFamily="34" charset="0"/>
              </a:rPr>
              <a:t> </a:t>
            </a:r>
            <a:endParaRPr lang="de-CH" sz="2215" b="1" dirty="0">
              <a:solidFill>
                <a:schemeClr val="tx1"/>
              </a:solidFill>
              <a:cs typeface="Arial" panose="020B0604020202020204" pitchFamily="34" charset="0"/>
            </a:endParaRPr>
          </a:p>
        </p:txBody>
      </p:sp>
      <p:sp>
        <p:nvSpPr>
          <p:cNvPr id="75800" name="TextBox 80">
            <a:extLst>
              <a:ext uri="{FF2B5EF4-FFF2-40B4-BE49-F238E27FC236}">
                <a16:creationId xmlns:a16="http://schemas.microsoft.com/office/drawing/2014/main" id="{7D51FDC2-5A8D-4E4E-A841-2381BFDB51A6}"/>
              </a:ext>
            </a:extLst>
          </p:cNvPr>
          <p:cNvSpPr txBox="1">
            <a:spLocks noChangeArrowheads="1"/>
          </p:cNvSpPr>
          <p:nvPr/>
        </p:nvSpPr>
        <p:spPr bwMode="auto">
          <a:xfrm>
            <a:off x="193675" y="6650038"/>
            <a:ext cx="2189163" cy="19685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Bef>
                <a:spcPct val="0"/>
              </a:spcBef>
              <a:buClrTx/>
              <a:buFontTx/>
              <a:buNone/>
            </a:pPr>
            <a:endParaRPr lang="de-DE" altLang="de-DE" sz="1800"/>
          </a:p>
        </p:txBody>
      </p:sp>
      <p:sp>
        <p:nvSpPr>
          <p:cNvPr id="75801" name="TextBox 81">
            <a:extLst>
              <a:ext uri="{FF2B5EF4-FFF2-40B4-BE49-F238E27FC236}">
                <a16:creationId xmlns:a16="http://schemas.microsoft.com/office/drawing/2014/main" id="{7217AC03-C04B-4F0E-892D-04438E491538}"/>
              </a:ext>
            </a:extLst>
          </p:cNvPr>
          <p:cNvSpPr txBox="1">
            <a:spLocks noChangeArrowheads="1"/>
          </p:cNvSpPr>
          <p:nvPr/>
        </p:nvSpPr>
        <p:spPr bwMode="auto">
          <a:xfrm>
            <a:off x="6940550" y="6615113"/>
            <a:ext cx="2190750" cy="19843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Bef>
                <a:spcPct val="0"/>
              </a:spcBef>
              <a:buClrTx/>
              <a:buFontTx/>
              <a:buNone/>
            </a:pPr>
            <a:endParaRPr lang="de-DE" altLang="de-DE" sz="1800"/>
          </a:p>
        </p:txBody>
      </p:sp>
    </p:spTree>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6C0481-0B5E-44BC-82DB-769C11780B4F}"/>
              </a:ext>
            </a:extLst>
          </p:cNvPr>
          <p:cNvSpPr/>
          <p:nvPr/>
        </p:nvSpPr>
        <p:spPr bwMode="auto">
          <a:xfrm>
            <a:off x="3641725" y="2257425"/>
            <a:ext cx="4649788" cy="2927350"/>
          </a:xfrm>
          <a:prstGeom prst="rect">
            <a:avLst/>
          </a:prstGeom>
          <a:solidFill>
            <a:schemeClr val="bg2">
              <a:alpha val="54000"/>
            </a:schemeClr>
          </a:solidFill>
          <a:ln w="9525" cap="flat" cmpd="sng" algn="ctr">
            <a:noFill/>
            <a:prstDash val="solid"/>
            <a:round/>
            <a:headEnd type="none" w="med" len="med"/>
            <a:tailEnd type="none" w="med" len="med"/>
          </a:ln>
          <a:effectLst/>
        </p:spPr>
        <p:txBody>
          <a:bodyPr lIns="8441" tIns="8441" rIns="8441" bIns="8441"/>
          <a:lstStyle/>
          <a:p>
            <a:pPr defTabSz="874857" eaLnBrk="1" hangingPunct="1">
              <a:defRPr/>
            </a:pPr>
            <a:endParaRPr lang="en-US" sz="738" dirty="0"/>
          </a:p>
        </p:txBody>
      </p:sp>
      <p:graphicFrame>
        <p:nvGraphicFramePr>
          <p:cNvPr id="77827" name="Chart 4">
            <a:extLst>
              <a:ext uri="{FF2B5EF4-FFF2-40B4-BE49-F238E27FC236}">
                <a16:creationId xmlns:a16="http://schemas.microsoft.com/office/drawing/2014/main" id="{692CC7D1-6710-49C1-92AF-9CBD05944365}"/>
              </a:ext>
            </a:extLst>
          </p:cNvPr>
          <p:cNvGraphicFramePr>
            <a:graphicFrameLocks/>
          </p:cNvGraphicFramePr>
          <p:nvPr/>
        </p:nvGraphicFramePr>
        <p:xfrm>
          <a:off x="833438" y="2046288"/>
          <a:ext cx="7699375" cy="3617912"/>
        </p:xfrm>
        <a:graphic>
          <a:graphicData uri="http://schemas.openxmlformats.org/presentationml/2006/ole">
            <mc:AlternateContent xmlns:mc="http://schemas.openxmlformats.org/markup-compatibility/2006">
              <mc:Choice xmlns:v="urn:schemas-microsoft-com:vml" Requires="v">
                <p:oleObj spid="_x0000_s3074" name="Chart" r:id="rId4" imgW="7706012" imgH="3627434" progId="Excel.Chart.8">
                  <p:embed/>
                </p:oleObj>
              </mc:Choice>
              <mc:Fallback>
                <p:oleObj name="Chart" r:id="rId4" imgW="7706012" imgH="3627434" progId="Excel.Chart.8">
                  <p:embed/>
                  <p:pic>
                    <p:nvPicPr>
                      <p:cNvPr id="77827" name="Chart 4">
                        <a:extLst>
                          <a:ext uri="{FF2B5EF4-FFF2-40B4-BE49-F238E27FC236}">
                            <a16:creationId xmlns:a16="http://schemas.microsoft.com/office/drawing/2014/main" id="{692CC7D1-6710-49C1-92AF-9CBD05944365}"/>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438" y="2046288"/>
                        <a:ext cx="7699375" cy="361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a:extLst>
              <a:ext uri="{FF2B5EF4-FFF2-40B4-BE49-F238E27FC236}">
                <a16:creationId xmlns:a16="http://schemas.microsoft.com/office/drawing/2014/main" id="{D9951D8D-5A52-48D3-80F3-D79C6865C5E9}"/>
              </a:ext>
            </a:extLst>
          </p:cNvPr>
          <p:cNvSpPr txBox="1"/>
          <p:nvPr/>
        </p:nvSpPr>
        <p:spPr>
          <a:xfrm>
            <a:off x="4267200" y="5443538"/>
            <a:ext cx="754063" cy="347662"/>
          </a:xfrm>
          <a:prstGeom prst="rect">
            <a:avLst/>
          </a:prstGeom>
          <a:noFill/>
        </p:spPr>
        <p:txBody>
          <a:bodyPr wrap="none">
            <a:spAutoFit/>
          </a:bodyPr>
          <a:lstStyle/>
          <a:p>
            <a:pPr eaLnBrk="1" hangingPunct="1">
              <a:defRPr/>
            </a:pPr>
            <a:r>
              <a:rPr lang="en-US" sz="1662" b="1" dirty="0" err="1"/>
              <a:t>Jahre</a:t>
            </a:r>
            <a:endParaRPr lang="en-US" sz="1662" b="1" dirty="0"/>
          </a:p>
        </p:txBody>
      </p:sp>
      <p:sp>
        <p:nvSpPr>
          <p:cNvPr id="8" name="Rectangle 4472">
            <a:extLst>
              <a:ext uri="{FF2B5EF4-FFF2-40B4-BE49-F238E27FC236}">
                <a16:creationId xmlns:a16="http://schemas.microsoft.com/office/drawing/2014/main" id="{EDA663A4-D0AB-4B2D-B7B6-11F36074E046}"/>
              </a:ext>
            </a:extLst>
          </p:cNvPr>
          <p:cNvSpPr>
            <a:spLocks noChangeArrowheads="1"/>
          </p:cNvSpPr>
          <p:nvPr/>
        </p:nvSpPr>
        <p:spPr bwMode="auto">
          <a:xfrm>
            <a:off x="1649413" y="2260600"/>
            <a:ext cx="1978025" cy="227013"/>
          </a:xfrm>
          <a:prstGeom prst="rect">
            <a:avLst/>
          </a:prstGeom>
          <a:noFill/>
          <a:ln w="9525">
            <a:noFill/>
            <a:miter lim="800000"/>
            <a:headEnd/>
            <a:tailEnd/>
          </a:ln>
        </p:spPr>
        <p:txBody>
          <a:bodyPr lIns="0" tIns="0" rIns="0" bIns="0">
            <a:spAutoFit/>
          </a:bodyPr>
          <a:lstStyle/>
          <a:p>
            <a:pPr algn="ctr" eaLnBrk="1" hangingPunct="1">
              <a:defRPr/>
            </a:pPr>
            <a:r>
              <a:rPr lang="en-US" sz="1477" b="1" kern="0" dirty="0"/>
              <a:t>FREEDOM</a:t>
            </a:r>
          </a:p>
        </p:txBody>
      </p:sp>
      <p:sp>
        <p:nvSpPr>
          <p:cNvPr id="9" name="Rectangle 4473">
            <a:extLst>
              <a:ext uri="{FF2B5EF4-FFF2-40B4-BE49-F238E27FC236}">
                <a16:creationId xmlns:a16="http://schemas.microsoft.com/office/drawing/2014/main" id="{CE218D19-B228-4857-9CD1-7D3BBE325CCA}"/>
              </a:ext>
            </a:extLst>
          </p:cNvPr>
          <p:cNvSpPr>
            <a:spLocks noChangeArrowheads="1"/>
          </p:cNvSpPr>
          <p:nvPr/>
        </p:nvSpPr>
        <p:spPr bwMode="auto">
          <a:xfrm>
            <a:off x="4430713" y="2260600"/>
            <a:ext cx="3157537" cy="227013"/>
          </a:xfrm>
          <a:prstGeom prst="rect">
            <a:avLst/>
          </a:prstGeom>
          <a:noFill/>
          <a:ln w="9525">
            <a:noFill/>
            <a:miter lim="800000"/>
            <a:headEnd/>
            <a:tailEnd/>
          </a:ln>
        </p:spPr>
        <p:txBody>
          <a:bodyPr lIns="0" tIns="0" rIns="0" bIns="0">
            <a:spAutoFit/>
          </a:bodyPr>
          <a:lstStyle/>
          <a:p>
            <a:pPr algn="ctr" eaLnBrk="1" hangingPunct="1">
              <a:defRPr/>
            </a:pPr>
            <a:r>
              <a:rPr lang="en-US" sz="1477" b="1" kern="0" dirty="0" err="1"/>
              <a:t>Verlängerung</a:t>
            </a:r>
            <a:endParaRPr lang="en-US" sz="1477" b="1" kern="0" dirty="0"/>
          </a:p>
        </p:txBody>
      </p:sp>
      <p:grpSp>
        <p:nvGrpSpPr>
          <p:cNvPr id="77831" name="Group 9">
            <a:extLst>
              <a:ext uri="{FF2B5EF4-FFF2-40B4-BE49-F238E27FC236}">
                <a16:creationId xmlns:a16="http://schemas.microsoft.com/office/drawing/2014/main" id="{FB8D50C9-F7FA-4160-8C6F-C8FF4D039705}"/>
              </a:ext>
            </a:extLst>
          </p:cNvPr>
          <p:cNvGrpSpPr>
            <a:grpSpLocks/>
          </p:cNvGrpSpPr>
          <p:nvPr/>
        </p:nvGrpSpPr>
        <p:grpSpPr bwMode="auto">
          <a:xfrm>
            <a:off x="3841750" y="3841750"/>
            <a:ext cx="379413" cy="1346200"/>
            <a:chOff x="4950738" y="3520492"/>
            <a:chExt cx="643216" cy="1458386"/>
          </a:xfrm>
        </p:grpSpPr>
        <p:sp>
          <p:nvSpPr>
            <p:cNvPr id="11" name="Rectangle 10">
              <a:extLst>
                <a:ext uri="{FF2B5EF4-FFF2-40B4-BE49-F238E27FC236}">
                  <a16:creationId xmlns:a16="http://schemas.microsoft.com/office/drawing/2014/main" id="{C2634E34-51CC-416F-9CE2-D8745D0AB869}"/>
                </a:ext>
              </a:extLst>
            </p:cNvPr>
            <p:cNvSpPr/>
            <p:nvPr/>
          </p:nvSpPr>
          <p:spPr bwMode="auto">
            <a:xfrm>
              <a:off x="4950738" y="3797380"/>
              <a:ext cx="427914" cy="1181498"/>
            </a:xfrm>
            <a:prstGeom prst="rect">
              <a:avLst/>
            </a:prstGeom>
            <a:solidFill>
              <a:schemeClr val="accent3">
                <a:lumMod val="40000"/>
                <a:lumOff val="60000"/>
              </a:schemeClr>
            </a:solidFill>
            <a:ln w="9525" cap="flat" cmpd="sng" algn="ctr">
              <a:noFill/>
              <a:prstDash val="solid"/>
              <a:round/>
              <a:headEnd type="none" w="med" len="med"/>
              <a:tailEnd type="none" w="med" len="med"/>
            </a:ln>
            <a:effectLst/>
          </p:spPr>
          <p:txBody>
            <a:bodyPr lIns="8441" tIns="8441" rIns="8441" bIns="8441"/>
            <a:lstStyle/>
            <a:p>
              <a:pPr defTabSz="874857" eaLnBrk="1" hangingPunct="1">
                <a:defRPr/>
              </a:pPr>
              <a:endParaRPr lang="en-US" sz="738" dirty="0"/>
            </a:p>
          </p:txBody>
        </p:sp>
        <p:sp>
          <p:nvSpPr>
            <p:cNvPr id="12" name="TextBox 11">
              <a:extLst>
                <a:ext uri="{FF2B5EF4-FFF2-40B4-BE49-F238E27FC236}">
                  <a16:creationId xmlns:a16="http://schemas.microsoft.com/office/drawing/2014/main" id="{2DFDA33F-CE21-4FB7-AC6B-F8C2526A1FD3}"/>
                </a:ext>
              </a:extLst>
            </p:cNvPr>
            <p:cNvSpPr txBox="1"/>
            <p:nvPr/>
          </p:nvSpPr>
          <p:spPr>
            <a:xfrm>
              <a:off x="5171423" y="3520492"/>
              <a:ext cx="422531" cy="285486"/>
            </a:xfrm>
            <a:prstGeom prst="rect">
              <a:avLst/>
            </a:prstGeom>
            <a:noFill/>
          </p:spPr>
          <p:txBody>
            <a:bodyPr lIns="0" rIns="0">
              <a:spAutoFit/>
            </a:bodyPr>
            <a:lstStyle/>
            <a:p>
              <a:pPr algn="ctr" eaLnBrk="1" hangingPunct="1">
                <a:defRPr/>
              </a:pPr>
              <a:r>
                <a:rPr lang="en-US" sz="1108" b="1" dirty="0"/>
                <a:t>1,5</a:t>
              </a:r>
            </a:p>
          </p:txBody>
        </p:sp>
      </p:grpSp>
      <p:grpSp>
        <p:nvGrpSpPr>
          <p:cNvPr id="77832" name="Group 12">
            <a:extLst>
              <a:ext uri="{FF2B5EF4-FFF2-40B4-BE49-F238E27FC236}">
                <a16:creationId xmlns:a16="http://schemas.microsoft.com/office/drawing/2014/main" id="{AA9CE6D3-6A00-4574-9F4B-42DA48789AC0}"/>
              </a:ext>
            </a:extLst>
          </p:cNvPr>
          <p:cNvGrpSpPr>
            <a:grpSpLocks/>
          </p:cNvGrpSpPr>
          <p:nvPr/>
        </p:nvGrpSpPr>
        <p:grpSpPr bwMode="auto">
          <a:xfrm>
            <a:off x="4494213" y="4062413"/>
            <a:ext cx="376237" cy="1125537"/>
            <a:chOff x="4950738" y="3450668"/>
            <a:chExt cx="638369" cy="1528210"/>
          </a:xfrm>
        </p:grpSpPr>
        <p:sp>
          <p:nvSpPr>
            <p:cNvPr id="14" name="Rectangle 13">
              <a:extLst>
                <a:ext uri="{FF2B5EF4-FFF2-40B4-BE49-F238E27FC236}">
                  <a16:creationId xmlns:a16="http://schemas.microsoft.com/office/drawing/2014/main" id="{C11EED65-2672-432D-B528-F29EABBE693D}"/>
                </a:ext>
              </a:extLst>
            </p:cNvPr>
            <p:cNvSpPr/>
            <p:nvPr/>
          </p:nvSpPr>
          <p:spPr bwMode="auto">
            <a:xfrm>
              <a:off x="4950738" y="3797694"/>
              <a:ext cx="425580" cy="1181184"/>
            </a:xfrm>
            <a:prstGeom prst="rect">
              <a:avLst/>
            </a:prstGeom>
            <a:solidFill>
              <a:schemeClr val="accent3">
                <a:lumMod val="40000"/>
                <a:lumOff val="60000"/>
              </a:schemeClr>
            </a:solidFill>
            <a:ln w="9525" cap="flat" cmpd="sng" algn="ctr">
              <a:noFill/>
              <a:prstDash val="solid"/>
              <a:round/>
              <a:headEnd type="none" w="med" len="med"/>
              <a:tailEnd type="none" w="med" len="med"/>
            </a:ln>
            <a:effectLst/>
          </p:spPr>
          <p:txBody>
            <a:bodyPr lIns="8441" tIns="8441" rIns="8441" bIns="8441"/>
            <a:lstStyle/>
            <a:p>
              <a:pPr defTabSz="874857" eaLnBrk="1" hangingPunct="1">
                <a:defRPr/>
              </a:pPr>
              <a:endParaRPr lang="en-US" sz="738" dirty="0"/>
            </a:p>
          </p:txBody>
        </p:sp>
        <p:sp>
          <p:nvSpPr>
            <p:cNvPr id="15" name="TextBox 14">
              <a:extLst>
                <a:ext uri="{FF2B5EF4-FFF2-40B4-BE49-F238E27FC236}">
                  <a16:creationId xmlns:a16="http://schemas.microsoft.com/office/drawing/2014/main" id="{787848CE-3414-4DE1-87B7-622B24EF7807}"/>
                </a:ext>
              </a:extLst>
            </p:cNvPr>
            <p:cNvSpPr txBox="1"/>
            <p:nvPr/>
          </p:nvSpPr>
          <p:spPr>
            <a:xfrm>
              <a:off x="5166221" y="3450668"/>
              <a:ext cx="422886" cy="357804"/>
            </a:xfrm>
            <a:prstGeom prst="rect">
              <a:avLst/>
            </a:prstGeom>
            <a:noFill/>
          </p:spPr>
          <p:txBody>
            <a:bodyPr lIns="0" rIns="0">
              <a:spAutoFit/>
            </a:bodyPr>
            <a:lstStyle/>
            <a:p>
              <a:pPr algn="ctr" eaLnBrk="1" hangingPunct="1">
                <a:defRPr/>
              </a:pPr>
              <a:r>
                <a:rPr lang="en-US" sz="1108" b="1" dirty="0"/>
                <a:t>1,2</a:t>
              </a:r>
            </a:p>
          </p:txBody>
        </p:sp>
      </p:grpSp>
      <p:grpSp>
        <p:nvGrpSpPr>
          <p:cNvPr id="77833" name="Group 15">
            <a:extLst>
              <a:ext uri="{FF2B5EF4-FFF2-40B4-BE49-F238E27FC236}">
                <a16:creationId xmlns:a16="http://schemas.microsoft.com/office/drawing/2014/main" id="{1B9302E8-C9C2-40E5-A668-9388DC99159A}"/>
              </a:ext>
            </a:extLst>
          </p:cNvPr>
          <p:cNvGrpSpPr>
            <a:grpSpLocks/>
          </p:cNvGrpSpPr>
          <p:nvPr/>
        </p:nvGrpSpPr>
        <p:grpSpPr bwMode="auto">
          <a:xfrm>
            <a:off x="5165725" y="3619500"/>
            <a:ext cx="385763" cy="1563688"/>
            <a:chOff x="4950738" y="3566237"/>
            <a:chExt cx="654700" cy="1412641"/>
          </a:xfrm>
        </p:grpSpPr>
        <p:sp>
          <p:nvSpPr>
            <p:cNvPr id="17" name="Rectangle 16">
              <a:extLst>
                <a:ext uri="{FF2B5EF4-FFF2-40B4-BE49-F238E27FC236}">
                  <a16:creationId xmlns:a16="http://schemas.microsoft.com/office/drawing/2014/main" id="{83B59DAD-2120-46AA-85A9-E78B3C9B73F0}"/>
                </a:ext>
              </a:extLst>
            </p:cNvPr>
            <p:cNvSpPr/>
            <p:nvPr/>
          </p:nvSpPr>
          <p:spPr bwMode="auto">
            <a:xfrm>
              <a:off x="4950738" y="3797136"/>
              <a:ext cx="425689" cy="1181742"/>
            </a:xfrm>
            <a:prstGeom prst="rect">
              <a:avLst/>
            </a:prstGeom>
            <a:solidFill>
              <a:schemeClr val="accent3">
                <a:lumMod val="40000"/>
                <a:lumOff val="60000"/>
              </a:schemeClr>
            </a:solidFill>
            <a:ln w="9525" cap="flat" cmpd="sng" algn="ctr">
              <a:noFill/>
              <a:prstDash val="solid"/>
              <a:round/>
              <a:headEnd type="none" w="med" len="med"/>
              <a:tailEnd type="none" w="med" len="med"/>
            </a:ln>
            <a:effectLst/>
          </p:spPr>
          <p:txBody>
            <a:bodyPr lIns="8441" tIns="8441" rIns="8441" bIns="8441"/>
            <a:lstStyle/>
            <a:p>
              <a:pPr defTabSz="874857" eaLnBrk="1" hangingPunct="1">
                <a:defRPr/>
              </a:pPr>
              <a:endParaRPr lang="en-US" sz="738" dirty="0"/>
            </a:p>
          </p:txBody>
        </p:sp>
        <p:sp>
          <p:nvSpPr>
            <p:cNvPr id="18" name="TextBox 17">
              <a:extLst>
                <a:ext uri="{FF2B5EF4-FFF2-40B4-BE49-F238E27FC236}">
                  <a16:creationId xmlns:a16="http://schemas.microsoft.com/office/drawing/2014/main" id="{9945CED3-2DD9-4E0C-A1B0-55F0AA63905F}"/>
                </a:ext>
              </a:extLst>
            </p:cNvPr>
            <p:cNvSpPr txBox="1"/>
            <p:nvPr/>
          </p:nvSpPr>
          <p:spPr>
            <a:xfrm>
              <a:off x="5182442" y="3566237"/>
              <a:ext cx="422996" cy="236636"/>
            </a:xfrm>
            <a:prstGeom prst="rect">
              <a:avLst/>
            </a:prstGeom>
            <a:noFill/>
          </p:spPr>
          <p:txBody>
            <a:bodyPr lIns="0" rIns="0">
              <a:spAutoFit/>
            </a:bodyPr>
            <a:lstStyle/>
            <a:p>
              <a:pPr algn="ctr" eaLnBrk="1" hangingPunct="1">
                <a:defRPr/>
              </a:pPr>
              <a:r>
                <a:rPr lang="en-US" sz="1108" b="1" dirty="0"/>
                <a:t>1,8</a:t>
              </a:r>
            </a:p>
          </p:txBody>
        </p:sp>
      </p:grpSp>
      <p:grpSp>
        <p:nvGrpSpPr>
          <p:cNvPr id="77834" name="Group 18">
            <a:extLst>
              <a:ext uri="{FF2B5EF4-FFF2-40B4-BE49-F238E27FC236}">
                <a16:creationId xmlns:a16="http://schemas.microsoft.com/office/drawing/2014/main" id="{FAD1D8BC-09F1-47EE-96B1-C0379B55887A}"/>
              </a:ext>
            </a:extLst>
          </p:cNvPr>
          <p:cNvGrpSpPr>
            <a:grpSpLocks/>
          </p:cNvGrpSpPr>
          <p:nvPr/>
        </p:nvGrpSpPr>
        <p:grpSpPr bwMode="auto">
          <a:xfrm>
            <a:off x="5834063" y="3765550"/>
            <a:ext cx="377825" cy="1419225"/>
            <a:chOff x="4950738" y="3540315"/>
            <a:chExt cx="643216" cy="1438563"/>
          </a:xfrm>
        </p:grpSpPr>
        <p:sp>
          <p:nvSpPr>
            <p:cNvPr id="20" name="Rectangle 19">
              <a:extLst>
                <a:ext uri="{FF2B5EF4-FFF2-40B4-BE49-F238E27FC236}">
                  <a16:creationId xmlns:a16="http://schemas.microsoft.com/office/drawing/2014/main" id="{052C0CD9-1726-4E8D-B247-D4AB15B0F2A7}"/>
                </a:ext>
              </a:extLst>
            </p:cNvPr>
            <p:cNvSpPr/>
            <p:nvPr/>
          </p:nvSpPr>
          <p:spPr bwMode="auto">
            <a:xfrm>
              <a:off x="4950738" y="3797776"/>
              <a:ext cx="427009" cy="1181102"/>
            </a:xfrm>
            <a:prstGeom prst="rect">
              <a:avLst/>
            </a:prstGeom>
            <a:solidFill>
              <a:schemeClr val="accent3">
                <a:lumMod val="40000"/>
                <a:lumOff val="60000"/>
              </a:schemeClr>
            </a:solidFill>
            <a:ln w="9525" cap="flat" cmpd="sng" algn="ctr">
              <a:noFill/>
              <a:prstDash val="solid"/>
              <a:round/>
              <a:headEnd type="none" w="med" len="med"/>
              <a:tailEnd type="none" w="med" len="med"/>
            </a:ln>
            <a:effectLst/>
          </p:spPr>
          <p:txBody>
            <a:bodyPr lIns="8441" tIns="8441" rIns="8441" bIns="8441"/>
            <a:lstStyle/>
            <a:p>
              <a:pPr defTabSz="874857" eaLnBrk="1" hangingPunct="1">
                <a:defRPr/>
              </a:pPr>
              <a:endParaRPr lang="en-US" sz="738" dirty="0"/>
            </a:p>
          </p:txBody>
        </p:sp>
        <p:sp>
          <p:nvSpPr>
            <p:cNvPr id="21" name="TextBox 20">
              <a:extLst>
                <a:ext uri="{FF2B5EF4-FFF2-40B4-BE49-F238E27FC236}">
                  <a16:creationId xmlns:a16="http://schemas.microsoft.com/office/drawing/2014/main" id="{E68C374C-2974-4F50-8E5A-1CA68A502AE5}"/>
                </a:ext>
              </a:extLst>
            </p:cNvPr>
            <p:cNvSpPr txBox="1"/>
            <p:nvPr/>
          </p:nvSpPr>
          <p:spPr>
            <a:xfrm>
              <a:off x="5169647" y="3540315"/>
              <a:ext cx="424307" cy="267116"/>
            </a:xfrm>
            <a:prstGeom prst="rect">
              <a:avLst/>
            </a:prstGeom>
            <a:noFill/>
          </p:spPr>
          <p:txBody>
            <a:bodyPr lIns="0" rIns="0">
              <a:spAutoFit/>
            </a:bodyPr>
            <a:lstStyle/>
            <a:p>
              <a:pPr algn="ctr" eaLnBrk="1" hangingPunct="1">
                <a:defRPr/>
              </a:pPr>
              <a:r>
                <a:rPr lang="en-US" sz="1108" b="1" dirty="0"/>
                <a:t>1,6</a:t>
              </a:r>
            </a:p>
          </p:txBody>
        </p:sp>
      </p:grpSp>
      <p:grpSp>
        <p:nvGrpSpPr>
          <p:cNvPr id="77835" name="Group 21">
            <a:extLst>
              <a:ext uri="{FF2B5EF4-FFF2-40B4-BE49-F238E27FC236}">
                <a16:creationId xmlns:a16="http://schemas.microsoft.com/office/drawing/2014/main" id="{1600DE4A-521A-4ACB-A673-7F2CC6CACF79}"/>
              </a:ext>
            </a:extLst>
          </p:cNvPr>
          <p:cNvGrpSpPr>
            <a:grpSpLocks/>
          </p:cNvGrpSpPr>
          <p:nvPr/>
        </p:nvGrpSpPr>
        <p:grpSpPr bwMode="auto">
          <a:xfrm>
            <a:off x="6507163" y="4344988"/>
            <a:ext cx="384175" cy="839787"/>
            <a:chOff x="4950738" y="3265976"/>
            <a:chExt cx="654700" cy="1712902"/>
          </a:xfrm>
        </p:grpSpPr>
        <p:sp>
          <p:nvSpPr>
            <p:cNvPr id="23" name="Rectangle 22">
              <a:extLst>
                <a:ext uri="{FF2B5EF4-FFF2-40B4-BE49-F238E27FC236}">
                  <a16:creationId xmlns:a16="http://schemas.microsoft.com/office/drawing/2014/main" id="{DF41D155-6BDB-441D-876B-10EC1C93DD2E}"/>
                </a:ext>
              </a:extLst>
            </p:cNvPr>
            <p:cNvSpPr/>
            <p:nvPr/>
          </p:nvSpPr>
          <p:spPr bwMode="auto">
            <a:xfrm>
              <a:off x="4950738" y="3797008"/>
              <a:ext cx="427449" cy="1181870"/>
            </a:xfrm>
            <a:prstGeom prst="rect">
              <a:avLst/>
            </a:prstGeom>
            <a:solidFill>
              <a:schemeClr val="accent3">
                <a:lumMod val="40000"/>
                <a:lumOff val="60000"/>
              </a:schemeClr>
            </a:solidFill>
            <a:ln w="9525" cap="flat" cmpd="sng" algn="ctr">
              <a:noFill/>
              <a:prstDash val="solid"/>
              <a:round/>
              <a:headEnd type="none" w="med" len="med"/>
              <a:tailEnd type="none" w="med" len="med"/>
            </a:ln>
            <a:effectLst/>
          </p:spPr>
          <p:txBody>
            <a:bodyPr lIns="8441" tIns="8441" rIns="8441" bIns="8441"/>
            <a:lstStyle/>
            <a:p>
              <a:pPr defTabSz="874857" eaLnBrk="1" hangingPunct="1">
                <a:defRPr/>
              </a:pPr>
              <a:endParaRPr lang="en-US" sz="738" dirty="0"/>
            </a:p>
          </p:txBody>
        </p:sp>
        <p:sp>
          <p:nvSpPr>
            <p:cNvPr id="24" name="TextBox 23">
              <a:extLst>
                <a:ext uri="{FF2B5EF4-FFF2-40B4-BE49-F238E27FC236}">
                  <a16:creationId xmlns:a16="http://schemas.microsoft.com/office/drawing/2014/main" id="{F403A9FC-876F-42B5-8358-CF0A935D9EEB}"/>
                </a:ext>
              </a:extLst>
            </p:cNvPr>
            <p:cNvSpPr txBox="1"/>
            <p:nvPr/>
          </p:nvSpPr>
          <p:spPr>
            <a:xfrm>
              <a:off x="5183400" y="3265976"/>
              <a:ext cx="422038" cy="537508"/>
            </a:xfrm>
            <a:prstGeom prst="rect">
              <a:avLst/>
            </a:prstGeom>
            <a:noFill/>
          </p:spPr>
          <p:txBody>
            <a:bodyPr lIns="0" rIns="0">
              <a:spAutoFit/>
            </a:bodyPr>
            <a:lstStyle/>
            <a:p>
              <a:pPr algn="ctr" eaLnBrk="1" hangingPunct="1">
                <a:defRPr/>
              </a:pPr>
              <a:r>
                <a:rPr lang="en-US" sz="1108" b="1" dirty="0"/>
                <a:t>0,8</a:t>
              </a:r>
            </a:p>
          </p:txBody>
        </p:sp>
      </p:grpSp>
      <p:grpSp>
        <p:nvGrpSpPr>
          <p:cNvPr id="77836" name="Group 24">
            <a:extLst>
              <a:ext uri="{FF2B5EF4-FFF2-40B4-BE49-F238E27FC236}">
                <a16:creationId xmlns:a16="http://schemas.microsoft.com/office/drawing/2014/main" id="{7BDB1089-3F37-4F69-ADF9-5159BF5982F9}"/>
              </a:ext>
            </a:extLst>
          </p:cNvPr>
          <p:cNvGrpSpPr>
            <a:grpSpLocks/>
          </p:cNvGrpSpPr>
          <p:nvPr/>
        </p:nvGrpSpPr>
        <p:grpSpPr bwMode="auto">
          <a:xfrm>
            <a:off x="7167563" y="4129088"/>
            <a:ext cx="384175" cy="1058862"/>
            <a:chOff x="4950738" y="3420871"/>
            <a:chExt cx="654700" cy="1558007"/>
          </a:xfrm>
        </p:grpSpPr>
        <p:sp>
          <p:nvSpPr>
            <p:cNvPr id="26" name="Rectangle 25">
              <a:extLst>
                <a:ext uri="{FF2B5EF4-FFF2-40B4-BE49-F238E27FC236}">
                  <a16:creationId xmlns:a16="http://schemas.microsoft.com/office/drawing/2014/main" id="{C82B44E5-2E09-43C5-A702-4843622EBB90}"/>
                </a:ext>
              </a:extLst>
            </p:cNvPr>
            <p:cNvSpPr/>
            <p:nvPr/>
          </p:nvSpPr>
          <p:spPr bwMode="auto">
            <a:xfrm>
              <a:off x="4950738" y="3796941"/>
              <a:ext cx="427449" cy="1181937"/>
            </a:xfrm>
            <a:prstGeom prst="rect">
              <a:avLst/>
            </a:prstGeom>
            <a:solidFill>
              <a:schemeClr val="accent3">
                <a:lumMod val="40000"/>
                <a:lumOff val="60000"/>
              </a:schemeClr>
            </a:solidFill>
            <a:ln w="9525" cap="flat" cmpd="sng" algn="ctr">
              <a:noFill/>
              <a:prstDash val="solid"/>
              <a:round/>
              <a:headEnd type="none" w="med" len="med"/>
              <a:tailEnd type="none" w="med" len="med"/>
            </a:ln>
            <a:effectLst/>
          </p:spPr>
          <p:txBody>
            <a:bodyPr lIns="8441" tIns="8441" rIns="8441" bIns="8441"/>
            <a:lstStyle/>
            <a:p>
              <a:pPr defTabSz="874857" eaLnBrk="1" hangingPunct="1">
                <a:defRPr/>
              </a:pPr>
              <a:endParaRPr lang="en-US" sz="738" dirty="0"/>
            </a:p>
          </p:txBody>
        </p:sp>
        <p:sp>
          <p:nvSpPr>
            <p:cNvPr id="27" name="TextBox 26">
              <a:extLst>
                <a:ext uri="{FF2B5EF4-FFF2-40B4-BE49-F238E27FC236}">
                  <a16:creationId xmlns:a16="http://schemas.microsoft.com/office/drawing/2014/main" id="{985088BC-D646-4E7C-9049-52A85763EAE3}"/>
                </a:ext>
              </a:extLst>
            </p:cNvPr>
            <p:cNvSpPr txBox="1"/>
            <p:nvPr/>
          </p:nvSpPr>
          <p:spPr>
            <a:xfrm>
              <a:off x="5183400" y="3420871"/>
              <a:ext cx="422038" cy="387750"/>
            </a:xfrm>
            <a:prstGeom prst="rect">
              <a:avLst/>
            </a:prstGeom>
            <a:noFill/>
          </p:spPr>
          <p:txBody>
            <a:bodyPr lIns="0" rIns="0">
              <a:spAutoFit/>
            </a:bodyPr>
            <a:lstStyle/>
            <a:p>
              <a:pPr algn="ctr" eaLnBrk="1" hangingPunct="1">
                <a:defRPr/>
              </a:pPr>
              <a:r>
                <a:rPr lang="en-US" sz="1108" b="1" dirty="0"/>
                <a:t>1,1</a:t>
              </a:r>
            </a:p>
          </p:txBody>
        </p:sp>
      </p:grpSp>
      <p:grpSp>
        <p:nvGrpSpPr>
          <p:cNvPr id="77837" name="Group 27">
            <a:extLst>
              <a:ext uri="{FF2B5EF4-FFF2-40B4-BE49-F238E27FC236}">
                <a16:creationId xmlns:a16="http://schemas.microsoft.com/office/drawing/2014/main" id="{53151E06-21F9-4502-BF1C-8436F1512559}"/>
              </a:ext>
            </a:extLst>
          </p:cNvPr>
          <p:cNvGrpSpPr>
            <a:grpSpLocks/>
          </p:cNvGrpSpPr>
          <p:nvPr/>
        </p:nvGrpSpPr>
        <p:grpSpPr bwMode="auto">
          <a:xfrm>
            <a:off x="7845425" y="3544888"/>
            <a:ext cx="384175" cy="1639887"/>
            <a:chOff x="4950738" y="3580052"/>
            <a:chExt cx="654700" cy="1398826"/>
          </a:xfrm>
        </p:grpSpPr>
        <p:sp>
          <p:nvSpPr>
            <p:cNvPr id="29" name="Rectangle 28">
              <a:extLst>
                <a:ext uri="{FF2B5EF4-FFF2-40B4-BE49-F238E27FC236}">
                  <a16:creationId xmlns:a16="http://schemas.microsoft.com/office/drawing/2014/main" id="{4A80E4C5-5AFD-4B79-B299-B7777DA28884}"/>
                </a:ext>
              </a:extLst>
            </p:cNvPr>
            <p:cNvSpPr/>
            <p:nvPr/>
          </p:nvSpPr>
          <p:spPr bwMode="auto">
            <a:xfrm>
              <a:off x="4950738" y="3798068"/>
              <a:ext cx="427449" cy="1180810"/>
            </a:xfrm>
            <a:prstGeom prst="rect">
              <a:avLst/>
            </a:prstGeom>
            <a:solidFill>
              <a:schemeClr val="accent3">
                <a:lumMod val="40000"/>
                <a:lumOff val="60000"/>
              </a:schemeClr>
            </a:solidFill>
            <a:ln w="9525" cap="flat" cmpd="sng" algn="ctr">
              <a:noFill/>
              <a:prstDash val="solid"/>
              <a:round/>
              <a:headEnd type="none" w="med" len="med"/>
              <a:tailEnd type="none" w="med" len="med"/>
            </a:ln>
            <a:effectLst/>
          </p:spPr>
          <p:txBody>
            <a:bodyPr lIns="8441" tIns="8441" rIns="8441" bIns="8441"/>
            <a:lstStyle/>
            <a:p>
              <a:pPr defTabSz="874857" eaLnBrk="1" hangingPunct="1">
                <a:defRPr/>
              </a:pPr>
              <a:endParaRPr lang="en-US" sz="738" dirty="0"/>
            </a:p>
          </p:txBody>
        </p:sp>
        <p:sp>
          <p:nvSpPr>
            <p:cNvPr id="30" name="TextBox 29">
              <a:extLst>
                <a:ext uri="{FF2B5EF4-FFF2-40B4-BE49-F238E27FC236}">
                  <a16:creationId xmlns:a16="http://schemas.microsoft.com/office/drawing/2014/main" id="{BEEFF785-3ACC-4119-8045-BDA04B79155D}"/>
                </a:ext>
              </a:extLst>
            </p:cNvPr>
            <p:cNvSpPr txBox="1"/>
            <p:nvPr/>
          </p:nvSpPr>
          <p:spPr>
            <a:xfrm>
              <a:off x="5183400" y="3580052"/>
              <a:ext cx="422038" cy="223433"/>
            </a:xfrm>
            <a:prstGeom prst="rect">
              <a:avLst/>
            </a:prstGeom>
            <a:noFill/>
          </p:spPr>
          <p:txBody>
            <a:bodyPr lIns="0" rIns="0">
              <a:spAutoFit/>
            </a:bodyPr>
            <a:lstStyle/>
            <a:p>
              <a:pPr algn="ctr" eaLnBrk="1" hangingPunct="1">
                <a:defRPr/>
              </a:pPr>
              <a:r>
                <a:rPr lang="en-US" sz="1108" b="1" dirty="0"/>
                <a:t>1,9</a:t>
              </a:r>
            </a:p>
          </p:txBody>
        </p:sp>
      </p:grpSp>
      <p:grpSp>
        <p:nvGrpSpPr>
          <p:cNvPr id="77838" name="Group 30">
            <a:extLst>
              <a:ext uri="{FF2B5EF4-FFF2-40B4-BE49-F238E27FC236}">
                <a16:creationId xmlns:a16="http://schemas.microsoft.com/office/drawing/2014/main" id="{21E902E7-D37A-4CD7-8809-583FAEDBC785}"/>
              </a:ext>
            </a:extLst>
          </p:cNvPr>
          <p:cNvGrpSpPr>
            <a:grpSpLocks/>
          </p:cNvGrpSpPr>
          <p:nvPr/>
        </p:nvGrpSpPr>
        <p:grpSpPr bwMode="auto">
          <a:xfrm>
            <a:off x="1762125" y="2546350"/>
            <a:ext cx="125413" cy="809625"/>
            <a:chOff x="9685020" y="457200"/>
            <a:chExt cx="137160" cy="689344"/>
          </a:xfrm>
        </p:grpSpPr>
        <p:cxnSp>
          <p:nvCxnSpPr>
            <p:cNvPr id="77899" name="Straight Connector 31">
              <a:extLst>
                <a:ext uri="{FF2B5EF4-FFF2-40B4-BE49-F238E27FC236}">
                  <a16:creationId xmlns:a16="http://schemas.microsoft.com/office/drawing/2014/main" id="{4E643C99-F222-4004-8788-AB9507A40C79}"/>
                </a:ext>
              </a:extLst>
            </p:cNvPr>
            <p:cNvCxnSpPr>
              <a:cxnSpLocks noChangeShapeType="1"/>
            </p:cNvCxnSpPr>
            <p:nvPr/>
          </p:nvCxnSpPr>
          <p:spPr bwMode="auto">
            <a:xfrm>
              <a:off x="9753600" y="457200"/>
              <a:ext cx="0" cy="6858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7900" name="Straight Connector 32">
              <a:extLst>
                <a:ext uri="{FF2B5EF4-FFF2-40B4-BE49-F238E27FC236}">
                  <a16:creationId xmlns:a16="http://schemas.microsoft.com/office/drawing/2014/main" id="{6BB56A73-36DD-4DBA-A614-CD1B22C0AB73}"/>
                </a:ext>
              </a:extLst>
            </p:cNvPr>
            <p:cNvCxnSpPr>
              <a:cxnSpLocks noChangeShapeType="1"/>
            </p:cNvCxnSpPr>
            <p:nvPr/>
          </p:nvCxnSpPr>
          <p:spPr bwMode="auto">
            <a:xfrm>
              <a:off x="9685020" y="457200"/>
              <a:ext cx="13716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7901" name="Straight Connector 33">
              <a:extLst>
                <a:ext uri="{FF2B5EF4-FFF2-40B4-BE49-F238E27FC236}">
                  <a16:creationId xmlns:a16="http://schemas.microsoft.com/office/drawing/2014/main" id="{F0197964-2E33-4942-8EC7-4CD9ABE5B910}"/>
                </a:ext>
              </a:extLst>
            </p:cNvPr>
            <p:cNvCxnSpPr>
              <a:cxnSpLocks noChangeShapeType="1"/>
            </p:cNvCxnSpPr>
            <p:nvPr/>
          </p:nvCxnSpPr>
          <p:spPr bwMode="auto">
            <a:xfrm>
              <a:off x="9685020" y="1146544"/>
              <a:ext cx="13716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grpSp>
        <p:nvGrpSpPr>
          <p:cNvPr id="77839" name="Group 34">
            <a:extLst>
              <a:ext uri="{FF2B5EF4-FFF2-40B4-BE49-F238E27FC236}">
                <a16:creationId xmlns:a16="http://schemas.microsoft.com/office/drawing/2014/main" id="{DCAF2591-2078-416B-8D4E-7F91006E77AE}"/>
              </a:ext>
            </a:extLst>
          </p:cNvPr>
          <p:cNvGrpSpPr>
            <a:grpSpLocks/>
          </p:cNvGrpSpPr>
          <p:nvPr/>
        </p:nvGrpSpPr>
        <p:grpSpPr bwMode="auto">
          <a:xfrm>
            <a:off x="2043113" y="2911475"/>
            <a:ext cx="127000" cy="742950"/>
            <a:chOff x="9685020" y="457200"/>
            <a:chExt cx="137160" cy="689344"/>
          </a:xfrm>
        </p:grpSpPr>
        <p:cxnSp>
          <p:nvCxnSpPr>
            <p:cNvPr id="36" name="Straight Connector 35">
              <a:extLst>
                <a:ext uri="{FF2B5EF4-FFF2-40B4-BE49-F238E27FC236}">
                  <a16:creationId xmlns:a16="http://schemas.microsoft.com/office/drawing/2014/main" id="{125F48FA-6F75-4C52-BF25-93E3F9912B33}"/>
                </a:ext>
              </a:extLst>
            </p:cNvPr>
            <p:cNvCxnSpPr/>
            <p:nvPr/>
          </p:nvCxnSpPr>
          <p:spPr bwMode="auto">
            <a:xfrm>
              <a:off x="9753600" y="457200"/>
              <a:ext cx="0" cy="686398"/>
            </a:xfrm>
            <a:prstGeom prst="line">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37" name="Straight Connector 36">
              <a:extLst>
                <a:ext uri="{FF2B5EF4-FFF2-40B4-BE49-F238E27FC236}">
                  <a16:creationId xmlns:a16="http://schemas.microsoft.com/office/drawing/2014/main" id="{FA9E6BE8-7A96-4BF5-A6F7-C1911EFCF287}"/>
                </a:ext>
              </a:extLst>
            </p:cNvPr>
            <p:cNvCxnSpPr/>
            <p:nvPr/>
          </p:nvCxnSpPr>
          <p:spPr bwMode="auto">
            <a:xfrm>
              <a:off x="9685020" y="457200"/>
              <a:ext cx="137160" cy="0"/>
            </a:xfrm>
            <a:prstGeom prst="line">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38" name="Straight Connector 37">
              <a:extLst>
                <a:ext uri="{FF2B5EF4-FFF2-40B4-BE49-F238E27FC236}">
                  <a16:creationId xmlns:a16="http://schemas.microsoft.com/office/drawing/2014/main" id="{7ABC6E48-EDF2-4752-8AA1-C19897CCCB9C}"/>
                </a:ext>
              </a:extLst>
            </p:cNvPr>
            <p:cNvCxnSpPr/>
            <p:nvPr/>
          </p:nvCxnSpPr>
          <p:spPr bwMode="auto">
            <a:xfrm>
              <a:off x="9685020" y="1146544"/>
              <a:ext cx="137160" cy="0"/>
            </a:xfrm>
            <a:prstGeom prst="line">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grpSp>
      <p:grpSp>
        <p:nvGrpSpPr>
          <p:cNvPr id="77840" name="Group 38">
            <a:extLst>
              <a:ext uri="{FF2B5EF4-FFF2-40B4-BE49-F238E27FC236}">
                <a16:creationId xmlns:a16="http://schemas.microsoft.com/office/drawing/2014/main" id="{6C0C9840-8027-4736-9F01-CC53D8025882}"/>
              </a:ext>
            </a:extLst>
          </p:cNvPr>
          <p:cNvGrpSpPr>
            <a:grpSpLocks/>
          </p:cNvGrpSpPr>
          <p:nvPr/>
        </p:nvGrpSpPr>
        <p:grpSpPr bwMode="auto">
          <a:xfrm>
            <a:off x="2424113" y="2703513"/>
            <a:ext cx="127000" cy="801687"/>
            <a:chOff x="9685020" y="457200"/>
            <a:chExt cx="137160" cy="689344"/>
          </a:xfrm>
        </p:grpSpPr>
        <p:cxnSp>
          <p:nvCxnSpPr>
            <p:cNvPr id="77893" name="Straight Connector 39">
              <a:extLst>
                <a:ext uri="{FF2B5EF4-FFF2-40B4-BE49-F238E27FC236}">
                  <a16:creationId xmlns:a16="http://schemas.microsoft.com/office/drawing/2014/main" id="{D6DD1DF8-6D0E-4FC1-AA08-7EA0113E7791}"/>
                </a:ext>
              </a:extLst>
            </p:cNvPr>
            <p:cNvCxnSpPr>
              <a:cxnSpLocks noChangeShapeType="1"/>
            </p:cNvCxnSpPr>
            <p:nvPr/>
          </p:nvCxnSpPr>
          <p:spPr bwMode="auto">
            <a:xfrm>
              <a:off x="9753600" y="457200"/>
              <a:ext cx="0" cy="6858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7894" name="Straight Connector 40">
              <a:extLst>
                <a:ext uri="{FF2B5EF4-FFF2-40B4-BE49-F238E27FC236}">
                  <a16:creationId xmlns:a16="http://schemas.microsoft.com/office/drawing/2014/main" id="{3E050453-ACA6-4FC1-A6CA-5A8814144F59}"/>
                </a:ext>
              </a:extLst>
            </p:cNvPr>
            <p:cNvCxnSpPr>
              <a:cxnSpLocks noChangeShapeType="1"/>
            </p:cNvCxnSpPr>
            <p:nvPr/>
          </p:nvCxnSpPr>
          <p:spPr bwMode="auto">
            <a:xfrm>
              <a:off x="9685020" y="457200"/>
              <a:ext cx="13716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7895" name="Straight Connector 41">
              <a:extLst>
                <a:ext uri="{FF2B5EF4-FFF2-40B4-BE49-F238E27FC236}">
                  <a16:creationId xmlns:a16="http://schemas.microsoft.com/office/drawing/2014/main" id="{B56B9029-055A-4CD0-AA00-F715DFC30D5D}"/>
                </a:ext>
              </a:extLst>
            </p:cNvPr>
            <p:cNvCxnSpPr>
              <a:cxnSpLocks noChangeShapeType="1"/>
            </p:cNvCxnSpPr>
            <p:nvPr/>
          </p:nvCxnSpPr>
          <p:spPr bwMode="auto">
            <a:xfrm>
              <a:off x="9685020" y="1146544"/>
              <a:ext cx="13716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grpSp>
        <p:nvGrpSpPr>
          <p:cNvPr id="77841" name="Group 42">
            <a:extLst>
              <a:ext uri="{FF2B5EF4-FFF2-40B4-BE49-F238E27FC236}">
                <a16:creationId xmlns:a16="http://schemas.microsoft.com/office/drawing/2014/main" id="{ACAA0AC2-C2CE-42C6-8EFD-33D0C6D09947}"/>
              </a:ext>
            </a:extLst>
          </p:cNvPr>
          <p:cNvGrpSpPr>
            <a:grpSpLocks/>
          </p:cNvGrpSpPr>
          <p:nvPr/>
        </p:nvGrpSpPr>
        <p:grpSpPr bwMode="auto">
          <a:xfrm>
            <a:off x="2706688" y="3284538"/>
            <a:ext cx="127000" cy="742950"/>
            <a:chOff x="9685020" y="457200"/>
            <a:chExt cx="137160" cy="689344"/>
          </a:xfrm>
        </p:grpSpPr>
        <p:cxnSp>
          <p:nvCxnSpPr>
            <p:cNvPr id="44" name="Straight Connector 43">
              <a:extLst>
                <a:ext uri="{FF2B5EF4-FFF2-40B4-BE49-F238E27FC236}">
                  <a16:creationId xmlns:a16="http://schemas.microsoft.com/office/drawing/2014/main" id="{DCAC7C11-6348-445A-825F-A8987023C02B}"/>
                </a:ext>
              </a:extLst>
            </p:cNvPr>
            <p:cNvCxnSpPr/>
            <p:nvPr/>
          </p:nvCxnSpPr>
          <p:spPr bwMode="auto">
            <a:xfrm>
              <a:off x="9753600" y="457200"/>
              <a:ext cx="0" cy="686398"/>
            </a:xfrm>
            <a:prstGeom prst="line">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45" name="Straight Connector 44">
              <a:extLst>
                <a:ext uri="{FF2B5EF4-FFF2-40B4-BE49-F238E27FC236}">
                  <a16:creationId xmlns:a16="http://schemas.microsoft.com/office/drawing/2014/main" id="{E480E705-54A9-4599-8AA1-C10A000AA8E6}"/>
                </a:ext>
              </a:extLst>
            </p:cNvPr>
            <p:cNvCxnSpPr/>
            <p:nvPr/>
          </p:nvCxnSpPr>
          <p:spPr bwMode="auto">
            <a:xfrm>
              <a:off x="9685020" y="457200"/>
              <a:ext cx="137160" cy="0"/>
            </a:xfrm>
            <a:prstGeom prst="line">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46" name="Straight Connector 45">
              <a:extLst>
                <a:ext uri="{FF2B5EF4-FFF2-40B4-BE49-F238E27FC236}">
                  <a16:creationId xmlns:a16="http://schemas.microsoft.com/office/drawing/2014/main" id="{871ED656-8990-46A9-8574-B66F89C09406}"/>
                </a:ext>
              </a:extLst>
            </p:cNvPr>
            <p:cNvCxnSpPr/>
            <p:nvPr/>
          </p:nvCxnSpPr>
          <p:spPr bwMode="auto">
            <a:xfrm>
              <a:off x="9685020" y="1146544"/>
              <a:ext cx="137160" cy="0"/>
            </a:xfrm>
            <a:prstGeom prst="line">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grpSp>
      <p:grpSp>
        <p:nvGrpSpPr>
          <p:cNvPr id="77842" name="Group 46">
            <a:extLst>
              <a:ext uri="{FF2B5EF4-FFF2-40B4-BE49-F238E27FC236}">
                <a16:creationId xmlns:a16="http://schemas.microsoft.com/office/drawing/2014/main" id="{38D9225C-F5E6-4361-AC79-DCBE60FF3A59}"/>
              </a:ext>
            </a:extLst>
          </p:cNvPr>
          <p:cNvGrpSpPr>
            <a:grpSpLocks/>
          </p:cNvGrpSpPr>
          <p:nvPr/>
        </p:nvGrpSpPr>
        <p:grpSpPr bwMode="auto">
          <a:xfrm>
            <a:off x="3089275" y="2990850"/>
            <a:ext cx="127000" cy="733425"/>
            <a:chOff x="9685020" y="457200"/>
            <a:chExt cx="137160" cy="689344"/>
          </a:xfrm>
        </p:grpSpPr>
        <p:cxnSp>
          <p:nvCxnSpPr>
            <p:cNvPr id="77887" name="Straight Connector 47">
              <a:extLst>
                <a:ext uri="{FF2B5EF4-FFF2-40B4-BE49-F238E27FC236}">
                  <a16:creationId xmlns:a16="http://schemas.microsoft.com/office/drawing/2014/main" id="{7C8A1F1A-C9C6-4A6D-B451-565FAC2AF6E6}"/>
                </a:ext>
              </a:extLst>
            </p:cNvPr>
            <p:cNvCxnSpPr>
              <a:cxnSpLocks noChangeShapeType="1"/>
            </p:cNvCxnSpPr>
            <p:nvPr/>
          </p:nvCxnSpPr>
          <p:spPr bwMode="auto">
            <a:xfrm>
              <a:off x="9753600" y="457200"/>
              <a:ext cx="0" cy="6858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7888" name="Straight Connector 48">
              <a:extLst>
                <a:ext uri="{FF2B5EF4-FFF2-40B4-BE49-F238E27FC236}">
                  <a16:creationId xmlns:a16="http://schemas.microsoft.com/office/drawing/2014/main" id="{ABCC301C-F444-40D4-ACC6-BA9427B481D1}"/>
                </a:ext>
              </a:extLst>
            </p:cNvPr>
            <p:cNvCxnSpPr>
              <a:cxnSpLocks noChangeShapeType="1"/>
            </p:cNvCxnSpPr>
            <p:nvPr/>
          </p:nvCxnSpPr>
          <p:spPr bwMode="auto">
            <a:xfrm>
              <a:off x="9685020" y="457200"/>
              <a:ext cx="13716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7889" name="Straight Connector 49">
              <a:extLst>
                <a:ext uri="{FF2B5EF4-FFF2-40B4-BE49-F238E27FC236}">
                  <a16:creationId xmlns:a16="http://schemas.microsoft.com/office/drawing/2014/main" id="{A48D0AC4-4B72-4693-97B2-60A62E8D3B1B}"/>
                </a:ext>
              </a:extLst>
            </p:cNvPr>
            <p:cNvCxnSpPr>
              <a:cxnSpLocks noChangeShapeType="1"/>
            </p:cNvCxnSpPr>
            <p:nvPr/>
          </p:nvCxnSpPr>
          <p:spPr bwMode="auto">
            <a:xfrm>
              <a:off x="9685020" y="1146544"/>
              <a:ext cx="13716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grpSp>
        <p:nvGrpSpPr>
          <p:cNvPr id="77843" name="Group 50">
            <a:extLst>
              <a:ext uri="{FF2B5EF4-FFF2-40B4-BE49-F238E27FC236}">
                <a16:creationId xmlns:a16="http://schemas.microsoft.com/office/drawing/2014/main" id="{C50FEFC5-A520-49A3-8899-DE2F83229D33}"/>
              </a:ext>
            </a:extLst>
          </p:cNvPr>
          <p:cNvGrpSpPr>
            <a:grpSpLocks/>
          </p:cNvGrpSpPr>
          <p:nvPr/>
        </p:nvGrpSpPr>
        <p:grpSpPr bwMode="auto">
          <a:xfrm>
            <a:off x="3375025" y="3287713"/>
            <a:ext cx="127000" cy="650875"/>
            <a:chOff x="9685020" y="457200"/>
            <a:chExt cx="137160" cy="689344"/>
          </a:xfrm>
        </p:grpSpPr>
        <p:cxnSp>
          <p:nvCxnSpPr>
            <p:cNvPr id="52" name="Straight Connector 51">
              <a:extLst>
                <a:ext uri="{FF2B5EF4-FFF2-40B4-BE49-F238E27FC236}">
                  <a16:creationId xmlns:a16="http://schemas.microsoft.com/office/drawing/2014/main" id="{955ADE40-954C-4689-98DE-4EE4230AE15C}"/>
                </a:ext>
              </a:extLst>
            </p:cNvPr>
            <p:cNvCxnSpPr/>
            <p:nvPr/>
          </p:nvCxnSpPr>
          <p:spPr bwMode="auto">
            <a:xfrm>
              <a:off x="9753600" y="457200"/>
              <a:ext cx="0" cy="685981"/>
            </a:xfrm>
            <a:prstGeom prst="line">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53" name="Straight Connector 52">
              <a:extLst>
                <a:ext uri="{FF2B5EF4-FFF2-40B4-BE49-F238E27FC236}">
                  <a16:creationId xmlns:a16="http://schemas.microsoft.com/office/drawing/2014/main" id="{5F37089E-7214-42CC-9EA5-6CC002D45613}"/>
                </a:ext>
              </a:extLst>
            </p:cNvPr>
            <p:cNvCxnSpPr/>
            <p:nvPr/>
          </p:nvCxnSpPr>
          <p:spPr bwMode="auto">
            <a:xfrm>
              <a:off x="9685020" y="457200"/>
              <a:ext cx="137160" cy="0"/>
            </a:xfrm>
            <a:prstGeom prst="line">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54" name="Straight Connector 53">
              <a:extLst>
                <a:ext uri="{FF2B5EF4-FFF2-40B4-BE49-F238E27FC236}">
                  <a16:creationId xmlns:a16="http://schemas.microsoft.com/office/drawing/2014/main" id="{C61C0B20-36AF-4AAA-9A4C-0A8A61A7FD04}"/>
                </a:ext>
              </a:extLst>
            </p:cNvPr>
            <p:cNvCxnSpPr/>
            <p:nvPr/>
          </p:nvCxnSpPr>
          <p:spPr bwMode="auto">
            <a:xfrm>
              <a:off x="9685020" y="1146544"/>
              <a:ext cx="137160" cy="0"/>
            </a:xfrm>
            <a:prstGeom prst="line">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grpSp>
      <p:grpSp>
        <p:nvGrpSpPr>
          <p:cNvPr id="77844" name="Group 54">
            <a:extLst>
              <a:ext uri="{FF2B5EF4-FFF2-40B4-BE49-F238E27FC236}">
                <a16:creationId xmlns:a16="http://schemas.microsoft.com/office/drawing/2014/main" id="{6B5A5BBA-C774-4473-ACC2-01D1B69BF3A7}"/>
              </a:ext>
            </a:extLst>
          </p:cNvPr>
          <p:cNvGrpSpPr>
            <a:grpSpLocks/>
          </p:cNvGrpSpPr>
          <p:nvPr/>
        </p:nvGrpSpPr>
        <p:grpSpPr bwMode="auto">
          <a:xfrm>
            <a:off x="3906838" y="3725863"/>
            <a:ext cx="127000" cy="725487"/>
            <a:chOff x="9685020" y="457200"/>
            <a:chExt cx="137160" cy="689344"/>
          </a:xfrm>
        </p:grpSpPr>
        <p:cxnSp>
          <p:nvCxnSpPr>
            <p:cNvPr id="56" name="Straight Connector 55">
              <a:extLst>
                <a:ext uri="{FF2B5EF4-FFF2-40B4-BE49-F238E27FC236}">
                  <a16:creationId xmlns:a16="http://schemas.microsoft.com/office/drawing/2014/main" id="{02081760-0B0F-4FBE-BFBF-9244C6AF770F}"/>
                </a:ext>
              </a:extLst>
            </p:cNvPr>
            <p:cNvCxnSpPr/>
            <p:nvPr/>
          </p:nvCxnSpPr>
          <p:spPr bwMode="auto">
            <a:xfrm>
              <a:off x="9753600" y="457200"/>
              <a:ext cx="0" cy="686327"/>
            </a:xfrm>
            <a:prstGeom prst="line">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57" name="Straight Connector 56">
              <a:extLst>
                <a:ext uri="{FF2B5EF4-FFF2-40B4-BE49-F238E27FC236}">
                  <a16:creationId xmlns:a16="http://schemas.microsoft.com/office/drawing/2014/main" id="{A78E0FC2-41CD-4353-A3D3-3433939DDAAD}"/>
                </a:ext>
              </a:extLst>
            </p:cNvPr>
            <p:cNvCxnSpPr/>
            <p:nvPr/>
          </p:nvCxnSpPr>
          <p:spPr bwMode="auto">
            <a:xfrm>
              <a:off x="9685020" y="457200"/>
              <a:ext cx="137160" cy="0"/>
            </a:xfrm>
            <a:prstGeom prst="line">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58" name="Straight Connector 57">
              <a:extLst>
                <a:ext uri="{FF2B5EF4-FFF2-40B4-BE49-F238E27FC236}">
                  <a16:creationId xmlns:a16="http://schemas.microsoft.com/office/drawing/2014/main" id="{4A635613-B0D9-44F1-9ABD-9B904B134344}"/>
                </a:ext>
              </a:extLst>
            </p:cNvPr>
            <p:cNvCxnSpPr/>
            <p:nvPr/>
          </p:nvCxnSpPr>
          <p:spPr bwMode="auto">
            <a:xfrm>
              <a:off x="9685020" y="1146544"/>
              <a:ext cx="137160" cy="0"/>
            </a:xfrm>
            <a:prstGeom prst="line">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grpSp>
      <p:grpSp>
        <p:nvGrpSpPr>
          <p:cNvPr id="77845" name="Group 58">
            <a:extLst>
              <a:ext uri="{FF2B5EF4-FFF2-40B4-BE49-F238E27FC236}">
                <a16:creationId xmlns:a16="http://schemas.microsoft.com/office/drawing/2014/main" id="{410B4C38-92C3-4DB7-9453-E0CB30AA4B34}"/>
              </a:ext>
            </a:extLst>
          </p:cNvPr>
          <p:cNvGrpSpPr>
            <a:grpSpLocks/>
          </p:cNvGrpSpPr>
          <p:nvPr/>
        </p:nvGrpSpPr>
        <p:grpSpPr bwMode="auto">
          <a:xfrm>
            <a:off x="4556125" y="3935413"/>
            <a:ext cx="127000" cy="666750"/>
            <a:chOff x="9685020" y="457200"/>
            <a:chExt cx="137160" cy="689344"/>
          </a:xfrm>
        </p:grpSpPr>
        <p:cxnSp>
          <p:nvCxnSpPr>
            <p:cNvPr id="60" name="Straight Connector 59">
              <a:extLst>
                <a:ext uri="{FF2B5EF4-FFF2-40B4-BE49-F238E27FC236}">
                  <a16:creationId xmlns:a16="http://schemas.microsoft.com/office/drawing/2014/main" id="{8827456C-D295-4E37-9531-6C34D0B64BFE}"/>
                </a:ext>
              </a:extLst>
            </p:cNvPr>
            <p:cNvCxnSpPr/>
            <p:nvPr/>
          </p:nvCxnSpPr>
          <p:spPr bwMode="auto">
            <a:xfrm>
              <a:off x="9753600" y="457200"/>
              <a:ext cx="0" cy="686061"/>
            </a:xfrm>
            <a:prstGeom prst="line">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61" name="Straight Connector 60">
              <a:extLst>
                <a:ext uri="{FF2B5EF4-FFF2-40B4-BE49-F238E27FC236}">
                  <a16:creationId xmlns:a16="http://schemas.microsoft.com/office/drawing/2014/main" id="{1A1CC371-419D-469B-8D55-97D1F9F00FD1}"/>
                </a:ext>
              </a:extLst>
            </p:cNvPr>
            <p:cNvCxnSpPr/>
            <p:nvPr/>
          </p:nvCxnSpPr>
          <p:spPr bwMode="auto">
            <a:xfrm>
              <a:off x="9685020" y="457200"/>
              <a:ext cx="137160" cy="0"/>
            </a:xfrm>
            <a:prstGeom prst="line">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62" name="Straight Connector 61">
              <a:extLst>
                <a:ext uri="{FF2B5EF4-FFF2-40B4-BE49-F238E27FC236}">
                  <a16:creationId xmlns:a16="http://schemas.microsoft.com/office/drawing/2014/main" id="{EE928391-7969-4112-BD6E-B31A29548D9D}"/>
                </a:ext>
              </a:extLst>
            </p:cNvPr>
            <p:cNvCxnSpPr/>
            <p:nvPr/>
          </p:nvCxnSpPr>
          <p:spPr bwMode="auto">
            <a:xfrm>
              <a:off x="9685020" y="1146544"/>
              <a:ext cx="137160" cy="0"/>
            </a:xfrm>
            <a:prstGeom prst="line">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grpSp>
      <p:grpSp>
        <p:nvGrpSpPr>
          <p:cNvPr id="77846" name="Group 62">
            <a:extLst>
              <a:ext uri="{FF2B5EF4-FFF2-40B4-BE49-F238E27FC236}">
                <a16:creationId xmlns:a16="http://schemas.microsoft.com/office/drawing/2014/main" id="{EFBC532C-D951-483D-ADB1-3256B502390C}"/>
              </a:ext>
            </a:extLst>
          </p:cNvPr>
          <p:cNvGrpSpPr>
            <a:grpSpLocks/>
          </p:cNvGrpSpPr>
          <p:nvPr/>
        </p:nvGrpSpPr>
        <p:grpSpPr bwMode="auto">
          <a:xfrm>
            <a:off x="5235575" y="3427413"/>
            <a:ext cx="127000" cy="877887"/>
            <a:chOff x="9685020" y="457200"/>
            <a:chExt cx="137160" cy="689344"/>
          </a:xfrm>
        </p:grpSpPr>
        <p:cxnSp>
          <p:nvCxnSpPr>
            <p:cNvPr id="64" name="Straight Connector 63">
              <a:extLst>
                <a:ext uri="{FF2B5EF4-FFF2-40B4-BE49-F238E27FC236}">
                  <a16:creationId xmlns:a16="http://schemas.microsoft.com/office/drawing/2014/main" id="{E8D7F485-C8AF-4D4F-B5BD-25BDBE32109C}"/>
                </a:ext>
              </a:extLst>
            </p:cNvPr>
            <p:cNvCxnSpPr/>
            <p:nvPr/>
          </p:nvCxnSpPr>
          <p:spPr bwMode="auto">
            <a:xfrm>
              <a:off x="9753600" y="457200"/>
              <a:ext cx="0" cy="685605"/>
            </a:xfrm>
            <a:prstGeom prst="line">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65" name="Straight Connector 64">
              <a:extLst>
                <a:ext uri="{FF2B5EF4-FFF2-40B4-BE49-F238E27FC236}">
                  <a16:creationId xmlns:a16="http://schemas.microsoft.com/office/drawing/2014/main" id="{32994157-F6EA-4DC4-AAF7-91D94FC9C415}"/>
                </a:ext>
              </a:extLst>
            </p:cNvPr>
            <p:cNvCxnSpPr/>
            <p:nvPr/>
          </p:nvCxnSpPr>
          <p:spPr bwMode="auto">
            <a:xfrm>
              <a:off x="9685020" y="457200"/>
              <a:ext cx="137160" cy="0"/>
            </a:xfrm>
            <a:prstGeom prst="line">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66" name="Straight Connector 65">
              <a:extLst>
                <a:ext uri="{FF2B5EF4-FFF2-40B4-BE49-F238E27FC236}">
                  <a16:creationId xmlns:a16="http://schemas.microsoft.com/office/drawing/2014/main" id="{4F3E40FC-BB30-4475-A8A8-D3657E965A6D}"/>
                </a:ext>
              </a:extLst>
            </p:cNvPr>
            <p:cNvCxnSpPr/>
            <p:nvPr/>
          </p:nvCxnSpPr>
          <p:spPr bwMode="auto">
            <a:xfrm>
              <a:off x="9685020" y="1146544"/>
              <a:ext cx="137160" cy="0"/>
            </a:xfrm>
            <a:prstGeom prst="line">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grpSp>
      <p:grpSp>
        <p:nvGrpSpPr>
          <p:cNvPr id="77847" name="Group 66">
            <a:extLst>
              <a:ext uri="{FF2B5EF4-FFF2-40B4-BE49-F238E27FC236}">
                <a16:creationId xmlns:a16="http://schemas.microsoft.com/office/drawing/2014/main" id="{BD38042A-E3EB-4ED1-9AF3-829897FF4A23}"/>
              </a:ext>
            </a:extLst>
          </p:cNvPr>
          <p:cNvGrpSpPr>
            <a:grpSpLocks/>
          </p:cNvGrpSpPr>
          <p:nvPr/>
        </p:nvGrpSpPr>
        <p:grpSpPr bwMode="auto">
          <a:xfrm>
            <a:off x="5894388" y="3656013"/>
            <a:ext cx="127000" cy="792162"/>
            <a:chOff x="9685020" y="457200"/>
            <a:chExt cx="137160" cy="689344"/>
          </a:xfrm>
        </p:grpSpPr>
        <p:cxnSp>
          <p:nvCxnSpPr>
            <p:cNvPr id="68" name="Straight Connector 67">
              <a:extLst>
                <a:ext uri="{FF2B5EF4-FFF2-40B4-BE49-F238E27FC236}">
                  <a16:creationId xmlns:a16="http://schemas.microsoft.com/office/drawing/2014/main" id="{890A2503-8807-48AB-803A-68644FFD92A1}"/>
                </a:ext>
              </a:extLst>
            </p:cNvPr>
            <p:cNvCxnSpPr/>
            <p:nvPr/>
          </p:nvCxnSpPr>
          <p:spPr bwMode="auto">
            <a:xfrm>
              <a:off x="9753600" y="457200"/>
              <a:ext cx="0" cy="685200"/>
            </a:xfrm>
            <a:prstGeom prst="line">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69" name="Straight Connector 68">
              <a:extLst>
                <a:ext uri="{FF2B5EF4-FFF2-40B4-BE49-F238E27FC236}">
                  <a16:creationId xmlns:a16="http://schemas.microsoft.com/office/drawing/2014/main" id="{3F5B2E84-F804-4DE8-A6A7-2EC2D80EDD28}"/>
                </a:ext>
              </a:extLst>
            </p:cNvPr>
            <p:cNvCxnSpPr/>
            <p:nvPr/>
          </p:nvCxnSpPr>
          <p:spPr bwMode="auto">
            <a:xfrm>
              <a:off x="9685020" y="457200"/>
              <a:ext cx="137160" cy="0"/>
            </a:xfrm>
            <a:prstGeom prst="line">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70" name="Straight Connector 69">
              <a:extLst>
                <a:ext uri="{FF2B5EF4-FFF2-40B4-BE49-F238E27FC236}">
                  <a16:creationId xmlns:a16="http://schemas.microsoft.com/office/drawing/2014/main" id="{8F08A352-7C2D-48B5-8492-C19C9305C390}"/>
                </a:ext>
              </a:extLst>
            </p:cNvPr>
            <p:cNvCxnSpPr/>
            <p:nvPr/>
          </p:nvCxnSpPr>
          <p:spPr bwMode="auto">
            <a:xfrm>
              <a:off x="9685020" y="1146544"/>
              <a:ext cx="137160" cy="0"/>
            </a:xfrm>
            <a:prstGeom prst="line">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grpSp>
      <p:grpSp>
        <p:nvGrpSpPr>
          <p:cNvPr id="77848" name="Group 70">
            <a:extLst>
              <a:ext uri="{FF2B5EF4-FFF2-40B4-BE49-F238E27FC236}">
                <a16:creationId xmlns:a16="http://schemas.microsoft.com/office/drawing/2014/main" id="{CC2AF259-71F5-44CF-B990-D582B31E31A8}"/>
              </a:ext>
            </a:extLst>
          </p:cNvPr>
          <p:cNvGrpSpPr>
            <a:grpSpLocks/>
          </p:cNvGrpSpPr>
          <p:nvPr/>
        </p:nvGrpSpPr>
        <p:grpSpPr bwMode="auto">
          <a:xfrm>
            <a:off x="6570663" y="4229100"/>
            <a:ext cx="127000" cy="666750"/>
            <a:chOff x="9685020" y="457200"/>
            <a:chExt cx="137160" cy="689344"/>
          </a:xfrm>
        </p:grpSpPr>
        <p:cxnSp>
          <p:nvCxnSpPr>
            <p:cNvPr id="72" name="Straight Connector 71">
              <a:extLst>
                <a:ext uri="{FF2B5EF4-FFF2-40B4-BE49-F238E27FC236}">
                  <a16:creationId xmlns:a16="http://schemas.microsoft.com/office/drawing/2014/main" id="{5762E323-2476-47ED-A23E-1D396995A1A2}"/>
                </a:ext>
              </a:extLst>
            </p:cNvPr>
            <p:cNvCxnSpPr/>
            <p:nvPr/>
          </p:nvCxnSpPr>
          <p:spPr bwMode="auto">
            <a:xfrm>
              <a:off x="9753600" y="457200"/>
              <a:ext cx="0" cy="686061"/>
            </a:xfrm>
            <a:prstGeom prst="line">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73" name="Straight Connector 72">
              <a:extLst>
                <a:ext uri="{FF2B5EF4-FFF2-40B4-BE49-F238E27FC236}">
                  <a16:creationId xmlns:a16="http://schemas.microsoft.com/office/drawing/2014/main" id="{BB3A33FB-AAAF-4A63-B40B-C7F71E1D972A}"/>
                </a:ext>
              </a:extLst>
            </p:cNvPr>
            <p:cNvCxnSpPr/>
            <p:nvPr/>
          </p:nvCxnSpPr>
          <p:spPr bwMode="auto">
            <a:xfrm>
              <a:off x="9685020" y="457200"/>
              <a:ext cx="137160" cy="0"/>
            </a:xfrm>
            <a:prstGeom prst="line">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74" name="Straight Connector 73">
              <a:extLst>
                <a:ext uri="{FF2B5EF4-FFF2-40B4-BE49-F238E27FC236}">
                  <a16:creationId xmlns:a16="http://schemas.microsoft.com/office/drawing/2014/main" id="{9C7F7053-0710-41DE-A78C-368DD6699669}"/>
                </a:ext>
              </a:extLst>
            </p:cNvPr>
            <p:cNvCxnSpPr/>
            <p:nvPr/>
          </p:nvCxnSpPr>
          <p:spPr bwMode="auto">
            <a:xfrm>
              <a:off x="9685020" y="1146544"/>
              <a:ext cx="137160" cy="0"/>
            </a:xfrm>
            <a:prstGeom prst="line">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grpSp>
      <p:grpSp>
        <p:nvGrpSpPr>
          <p:cNvPr id="77849" name="Group 74">
            <a:extLst>
              <a:ext uri="{FF2B5EF4-FFF2-40B4-BE49-F238E27FC236}">
                <a16:creationId xmlns:a16="http://schemas.microsoft.com/office/drawing/2014/main" id="{6472D67E-E315-4DE9-8BCC-DC9BA402160E}"/>
              </a:ext>
            </a:extLst>
          </p:cNvPr>
          <p:cNvGrpSpPr>
            <a:grpSpLocks/>
          </p:cNvGrpSpPr>
          <p:nvPr/>
        </p:nvGrpSpPr>
        <p:grpSpPr bwMode="auto">
          <a:xfrm>
            <a:off x="7234238" y="4017963"/>
            <a:ext cx="127000" cy="801687"/>
            <a:chOff x="9685020" y="457200"/>
            <a:chExt cx="137160" cy="689344"/>
          </a:xfrm>
        </p:grpSpPr>
        <p:cxnSp>
          <p:nvCxnSpPr>
            <p:cNvPr id="76" name="Straight Connector 75">
              <a:extLst>
                <a:ext uri="{FF2B5EF4-FFF2-40B4-BE49-F238E27FC236}">
                  <a16:creationId xmlns:a16="http://schemas.microsoft.com/office/drawing/2014/main" id="{D645971F-C4A1-42DB-A2D9-6D3E306D8254}"/>
                </a:ext>
              </a:extLst>
            </p:cNvPr>
            <p:cNvCxnSpPr/>
            <p:nvPr/>
          </p:nvCxnSpPr>
          <p:spPr bwMode="auto">
            <a:xfrm>
              <a:off x="9753600" y="457200"/>
              <a:ext cx="0" cy="685249"/>
            </a:xfrm>
            <a:prstGeom prst="line">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77" name="Straight Connector 76">
              <a:extLst>
                <a:ext uri="{FF2B5EF4-FFF2-40B4-BE49-F238E27FC236}">
                  <a16:creationId xmlns:a16="http://schemas.microsoft.com/office/drawing/2014/main" id="{616F9DAE-64F3-411A-AEAB-1BA58B5C22B0}"/>
                </a:ext>
              </a:extLst>
            </p:cNvPr>
            <p:cNvCxnSpPr/>
            <p:nvPr/>
          </p:nvCxnSpPr>
          <p:spPr bwMode="auto">
            <a:xfrm>
              <a:off x="9685020" y="457200"/>
              <a:ext cx="137160" cy="0"/>
            </a:xfrm>
            <a:prstGeom prst="line">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78" name="Straight Connector 77">
              <a:extLst>
                <a:ext uri="{FF2B5EF4-FFF2-40B4-BE49-F238E27FC236}">
                  <a16:creationId xmlns:a16="http://schemas.microsoft.com/office/drawing/2014/main" id="{F11FD0EA-F2B8-4076-AE1D-2F7BE0FD34BD}"/>
                </a:ext>
              </a:extLst>
            </p:cNvPr>
            <p:cNvCxnSpPr/>
            <p:nvPr/>
          </p:nvCxnSpPr>
          <p:spPr bwMode="auto">
            <a:xfrm>
              <a:off x="9685020" y="1146544"/>
              <a:ext cx="137160" cy="0"/>
            </a:xfrm>
            <a:prstGeom prst="line">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grpSp>
      <p:grpSp>
        <p:nvGrpSpPr>
          <p:cNvPr id="77850" name="Group 78">
            <a:extLst>
              <a:ext uri="{FF2B5EF4-FFF2-40B4-BE49-F238E27FC236}">
                <a16:creationId xmlns:a16="http://schemas.microsoft.com/office/drawing/2014/main" id="{73EB3625-8FC6-43D0-9C07-01FA75A0788C}"/>
              </a:ext>
            </a:extLst>
          </p:cNvPr>
          <p:cNvGrpSpPr>
            <a:grpSpLocks/>
          </p:cNvGrpSpPr>
          <p:nvPr/>
        </p:nvGrpSpPr>
        <p:grpSpPr bwMode="auto">
          <a:xfrm>
            <a:off x="7908925" y="3287713"/>
            <a:ext cx="127000" cy="1012825"/>
            <a:chOff x="9685020" y="457200"/>
            <a:chExt cx="137160" cy="689344"/>
          </a:xfrm>
        </p:grpSpPr>
        <p:cxnSp>
          <p:nvCxnSpPr>
            <p:cNvPr id="80" name="Straight Connector 79">
              <a:extLst>
                <a:ext uri="{FF2B5EF4-FFF2-40B4-BE49-F238E27FC236}">
                  <a16:creationId xmlns:a16="http://schemas.microsoft.com/office/drawing/2014/main" id="{30A75767-BECE-4252-964C-1EA1F094D352}"/>
                </a:ext>
              </a:extLst>
            </p:cNvPr>
            <p:cNvCxnSpPr/>
            <p:nvPr/>
          </p:nvCxnSpPr>
          <p:spPr bwMode="auto">
            <a:xfrm>
              <a:off x="9753600" y="457200"/>
              <a:ext cx="0" cy="686102"/>
            </a:xfrm>
            <a:prstGeom prst="line">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81" name="Straight Connector 80">
              <a:extLst>
                <a:ext uri="{FF2B5EF4-FFF2-40B4-BE49-F238E27FC236}">
                  <a16:creationId xmlns:a16="http://schemas.microsoft.com/office/drawing/2014/main" id="{7C074D56-355A-4569-B880-D6AAA43171B6}"/>
                </a:ext>
              </a:extLst>
            </p:cNvPr>
            <p:cNvCxnSpPr/>
            <p:nvPr/>
          </p:nvCxnSpPr>
          <p:spPr bwMode="auto">
            <a:xfrm>
              <a:off x="9685020" y="457200"/>
              <a:ext cx="137160" cy="0"/>
            </a:xfrm>
            <a:prstGeom prst="line">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82" name="Straight Connector 81">
              <a:extLst>
                <a:ext uri="{FF2B5EF4-FFF2-40B4-BE49-F238E27FC236}">
                  <a16:creationId xmlns:a16="http://schemas.microsoft.com/office/drawing/2014/main" id="{532F9CCC-8D85-40F9-9238-C2C4B5EB30EE}"/>
                </a:ext>
              </a:extLst>
            </p:cNvPr>
            <p:cNvCxnSpPr/>
            <p:nvPr/>
          </p:nvCxnSpPr>
          <p:spPr bwMode="auto">
            <a:xfrm>
              <a:off x="9685020" y="1146544"/>
              <a:ext cx="137160" cy="0"/>
            </a:xfrm>
            <a:prstGeom prst="line">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grpSp>
      <p:grpSp>
        <p:nvGrpSpPr>
          <p:cNvPr id="77851" name="Group 82">
            <a:extLst>
              <a:ext uri="{FF2B5EF4-FFF2-40B4-BE49-F238E27FC236}">
                <a16:creationId xmlns:a16="http://schemas.microsoft.com/office/drawing/2014/main" id="{F8B65E96-0C93-49FA-98AE-27CAAABEE3DE}"/>
              </a:ext>
            </a:extLst>
          </p:cNvPr>
          <p:cNvGrpSpPr>
            <a:grpSpLocks/>
          </p:cNvGrpSpPr>
          <p:nvPr/>
        </p:nvGrpSpPr>
        <p:grpSpPr bwMode="auto">
          <a:xfrm>
            <a:off x="2995613" y="1909763"/>
            <a:ext cx="5019675" cy="198437"/>
            <a:chOff x="2940114" y="1555996"/>
            <a:chExt cx="5438488" cy="215407"/>
          </a:xfrm>
        </p:grpSpPr>
        <p:grpSp>
          <p:nvGrpSpPr>
            <p:cNvPr id="77857" name="Group 33">
              <a:extLst>
                <a:ext uri="{FF2B5EF4-FFF2-40B4-BE49-F238E27FC236}">
                  <a16:creationId xmlns:a16="http://schemas.microsoft.com/office/drawing/2014/main" id="{54E27A7A-1E7A-47B7-AD0D-AE054FE57F7B}"/>
                </a:ext>
              </a:extLst>
            </p:cNvPr>
            <p:cNvGrpSpPr>
              <a:grpSpLocks/>
            </p:cNvGrpSpPr>
            <p:nvPr/>
          </p:nvGrpSpPr>
          <p:grpSpPr bwMode="auto">
            <a:xfrm>
              <a:off x="2940114" y="1555996"/>
              <a:ext cx="1656030" cy="215407"/>
              <a:chOff x="2030413" y="1840548"/>
              <a:chExt cx="1656030" cy="215407"/>
            </a:xfrm>
          </p:grpSpPr>
          <p:sp>
            <p:nvSpPr>
              <p:cNvPr id="88" name="Rectangle 22">
                <a:extLst>
                  <a:ext uri="{FF2B5EF4-FFF2-40B4-BE49-F238E27FC236}">
                    <a16:creationId xmlns:a16="http://schemas.microsoft.com/office/drawing/2014/main" id="{B5815843-F710-4C0E-97E6-546906567113}"/>
                  </a:ext>
                </a:extLst>
              </p:cNvPr>
              <p:cNvSpPr>
                <a:spLocks noChangeArrowheads="1"/>
              </p:cNvSpPr>
              <p:nvPr/>
            </p:nvSpPr>
            <p:spPr bwMode="auto">
              <a:xfrm>
                <a:off x="2223048" y="1840548"/>
                <a:ext cx="1463678" cy="215407"/>
              </a:xfrm>
              <a:prstGeom prst="rect">
                <a:avLst/>
              </a:prstGeom>
              <a:noFill/>
              <a:ln w="9525">
                <a:noFill/>
                <a:miter lim="800000"/>
                <a:headEnd/>
                <a:tailEnd/>
              </a:ln>
            </p:spPr>
            <p:txBody>
              <a:bodyPr wrap="none" lIns="0" tIns="0" rIns="0" bIns="0">
                <a:spAutoFit/>
              </a:bodyPr>
              <a:lstStyle/>
              <a:p>
                <a:pPr eaLnBrk="1" hangingPunct="1">
                  <a:defRPr/>
                </a:pPr>
                <a:r>
                  <a:rPr lang="en-US" sz="1292" b="1" dirty="0"/>
                  <a:t>Placebo (n=3906)</a:t>
                </a:r>
              </a:p>
            </p:txBody>
          </p:sp>
          <p:sp>
            <p:nvSpPr>
              <p:cNvPr id="89" name="Rectangle 24">
                <a:extLst>
                  <a:ext uri="{FF2B5EF4-FFF2-40B4-BE49-F238E27FC236}">
                    <a16:creationId xmlns:a16="http://schemas.microsoft.com/office/drawing/2014/main" id="{F2FC4C95-FD0B-42F1-9CC5-A80D7ADC7811}"/>
                  </a:ext>
                </a:extLst>
              </p:cNvPr>
              <p:cNvSpPr>
                <a:spLocks noChangeArrowheads="1"/>
              </p:cNvSpPr>
              <p:nvPr/>
            </p:nvSpPr>
            <p:spPr bwMode="auto">
              <a:xfrm>
                <a:off x="2030413" y="1871567"/>
                <a:ext cx="142755" cy="139584"/>
              </a:xfrm>
              <a:prstGeom prst="rect">
                <a:avLst/>
              </a:prstGeom>
              <a:solidFill>
                <a:schemeClr val="bg1">
                  <a:lumMod val="50000"/>
                </a:schemeClr>
              </a:solidFill>
              <a:ln w="9525">
                <a:noFill/>
                <a:miter lim="800000"/>
                <a:headEnd/>
                <a:tailEnd/>
              </a:ln>
              <a:effectLst/>
            </p:spPr>
            <p:txBody>
              <a:bodyPr wrap="none" anchor="ctr"/>
              <a:lstStyle/>
              <a:p>
                <a:pPr eaLnBrk="1" hangingPunct="1">
                  <a:defRPr/>
                </a:pPr>
                <a:endParaRPr lang="en-US" sz="1662" dirty="0"/>
              </a:p>
            </p:txBody>
          </p:sp>
        </p:grpSp>
        <p:grpSp>
          <p:nvGrpSpPr>
            <p:cNvPr id="77858" name="Group 32">
              <a:extLst>
                <a:ext uri="{FF2B5EF4-FFF2-40B4-BE49-F238E27FC236}">
                  <a16:creationId xmlns:a16="http://schemas.microsoft.com/office/drawing/2014/main" id="{DC7EF715-0D71-4CFC-A716-BF11E9C48097}"/>
                </a:ext>
              </a:extLst>
            </p:cNvPr>
            <p:cNvGrpSpPr>
              <a:grpSpLocks/>
            </p:cNvGrpSpPr>
            <p:nvPr/>
          </p:nvGrpSpPr>
          <p:grpSpPr bwMode="auto">
            <a:xfrm>
              <a:off x="4918165" y="1555996"/>
              <a:ext cx="3460437" cy="215407"/>
              <a:chOff x="2030413" y="2056448"/>
              <a:chExt cx="3460437" cy="215407"/>
            </a:xfrm>
          </p:grpSpPr>
          <p:sp>
            <p:nvSpPr>
              <p:cNvPr id="86" name="Rectangle 23">
                <a:extLst>
                  <a:ext uri="{FF2B5EF4-FFF2-40B4-BE49-F238E27FC236}">
                    <a16:creationId xmlns:a16="http://schemas.microsoft.com/office/drawing/2014/main" id="{AE176D68-1883-4A8A-8404-6C5E762D2638}"/>
                  </a:ext>
                </a:extLst>
              </p:cNvPr>
              <p:cNvSpPr>
                <a:spLocks noChangeArrowheads="1"/>
              </p:cNvSpPr>
              <p:nvPr/>
            </p:nvSpPr>
            <p:spPr bwMode="auto">
              <a:xfrm>
                <a:off x="2238420" y="2056448"/>
                <a:ext cx="3252430" cy="215407"/>
              </a:xfrm>
              <a:prstGeom prst="rect">
                <a:avLst/>
              </a:prstGeom>
              <a:noFill/>
              <a:ln w="9525">
                <a:noFill/>
                <a:miter lim="800000"/>
                <a:headEnd/>
                <a:tailEnd/>
              </a:ln>
            </p:spPr>
            <p:txBody>
              <a:bodyPr wrap="none" lIns="0" tIns="0" rIns="0" bIns="0">
                <a:spAutoFit/>
              </a:bodyPr>
              <a:lstStyle/>
              <a:p>
                <a:pPr eaLnBrk="1" hangingPunct="1">
                  <a:defRPr/>
                </a:pPr>
                <a:r>
                  <a:rPr lang="en-US" sz="1292" b="1" dirty="0" err="1"/>
                  <a:t>Langzeit-Gruppe</a:t>
                </a:r>
                <a:r>
                  <a:rPr lang="en-US" sz="1292" b="1" dirty="0"/>
                  <a:t> </a:t>
                </a:r>
                <a:r>
                  <a:rPr lang="en-US" sz="1292" b="1" dirty="0" err="1"/>
                  <a:t>Denosumab</a:t>
                </a:r>
                <a:r>
                  <a:rPr lang="en-US" sz="1292" b="1" dirty="0"/>
                  <a:t> (n=2343)</a:t>
                </a:r>
              </a:p>
            </p:txBody>
          </p:sp>
          <p:sp>
            <p:nvSpPr>
              <p:cNvPr id="87" name="Rectangle 25">
                <a:extLst>
                  <a:ext uri="{FF2B5EF4-FFF2-40B4-BE49-F238E27FC236}">
                    <a16:creationId xmlns:a16="http://schemas.microsoft.com/office/drawing/2014/main" id="{3FEDBF0E-DDBA-4EE8-8E75-DCA424EBBCDA}"/>
                  </a:ext>
                </a:extLst>
              </p:cNvPr>
              <p:cNvSpPr>
                <a:spLocks noChangeArrowheads="1"/>
              </p:cNvSpPr>
              <p:nvPr/>
            </p:nvSpPr>
            <p:spPr bwMode="auto">
              <a:xfrm>
                <a:off x="2030307" y="2078850"/>
                <a:ext cx="142755" cy="144754"/>
              </a:xfrm>
              <a:prstGeom prst="rect">
                <a:avLst/>
              </a:prstGeom>
              <a:solidFill>
                <a:schemeClr val="accent3">
                  <a:lumMod val="40000"/>
                  <a:lumOff val="60000"/>
                </a:schemeClr>
              </a:solidFill>
              <a:ln w="9525">
                <a:noFill/>
                <a:miter lim="800000"/>
                <a:headEnd/>
                <a:tailEnd/>
              </a:ln>
              <a:effectLst/>
            </p:spPr>
            <p:txBody>
              <a:bodyPr wrap="none" anchor="ctr"/>
              <a:lstStyle/>
              <a:p>
                <a:pPr eaLnBrk="1" hangingPunct="1">
                  <a:defRPr/>
                </a:pPr>
                <a:endParaRPr lang="en-US" sz="1662" dirty="0"/>
              </a:p>
            </p:txBody>
          </p:sp>
        </p:grpSp>
      </p:grpSp>
      <p:sp>
        <p:nvSpPr>
          <p:cNvPr id="77852" name="Rectangle 17">
            <a:extLst>
              <a:ext uri="{FF2B5EF4-FFF2-40B4-BE49-F238E27FC236}">
                <a16:creationId xmlns:a16="http://schemas.microsoft.com/office/drawing/2014/main" id="{9A187806-C150-4ACF-899F-89CB4904F44C}"/>
              </a:ext>
            </a:extLst>
          </p:cNvPr>
          <p:cNvSpPr>
            <a:spLocks noChangeArrowheads="1"/>
          </p:cNvSpPr>
          <p:nvPr/>
        </p:nvSpPr>
        <p:spPr bwMode="auto">
          <a:xfrm rot="-5400000">
            <a:off x="-538957" y="3574257"/>
            <a:ext cx="29956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de-DE" sz="1400" b="1">
                <a:ea typeface="MS PGothic" panose="020B0600070205080204" pitchFamily="34" charset="-128"/>
              </a:rPr>
              <a:t>Jährliche Frakturinzidenz  (%)</a:t>
            </a:r>
          </a:p>
        </p:txBody>
      </p:sp>
      <p:sp>
        <p:nvSpPr>
          <p:cNvPr id="97" name="TextBox 96">
            <a:extLst>
              <a:ext uri="{FF2B5EF4-FFF2-40B4-BE49-F238E27FC236}">
                <a16:creationId xmlns:a16="http://schemas.microsoft.com/office/drawing/2014/main" id="{1EB962B1-CE34-4085-B460-D279246D519A}"/>
              </a:ext>
            </a:extLst>
          </p:cNvPr>
          <p:cNvSpPr txBox="1"/>
          <p:nvPr/>
        </p:nvSpPr>
        <p:spPr>
          <a:xfrm>
            <a:off x="179388" y="6364288"/>
            <a:ext cx="4838700" cy="247650"/>
          </a:xfrm>
          <a:prstGeom prst="rect">
            <a:avLst/>
          </a:prstGeom>
          <a:noFill/>
        </p:spPr>
        <p:txBody>
          <a:bodyPr wrap="none">
            <a:spAutoFit/>
          </a:bodyPr>
          <a:lstStyle/>
          <a:p>
            <a:pPr eaLnBrk="1" hangingPunct="1">
              <a:defRPr/>
            </a:pPr>
            <a:r>
              <a:rPr lang="de-CH" sz="1015" dirty="0"/>
              <a:t>Adaptiert nach: </a:t>
            </a:r>
            <a:r>
              <a:rPr lang="de-CH" sz="1015" dirty="0" err="1"/>
              <a:t>Bone</a:t>
            </a:r>
            <a:r>
              <a:rPr lang="de-CH" sz="1015" dirty="0"/>
              <a:t> HG, et al. </a:t>
            </a:r>
            <a:r>
              <a:rPr lang="de-CH" sz="1015" i="1" dirty="0"/>
              <a:t>Lancet Diabetes </a:t>
            </a:r>
            <a:r>
              <a:rPr lang="de-CH" sz="1015" i="1" dirty="0" err="1"/>
              <a:t>Endocrinol</a:t>
            </a:r>
            <a:r>
              <a:rPr lang="de-CH" sz="1015" dirty="0"/>
              <a:t>. 2017;5(7):513-523. </a:t>
            </a:r>
          </a:p>
        </p:txBody>
      </p:sp>
      <p:sp>
        <p:nvSpPr>
          <p:cNvPr id="92" name="Title 1">
            <a:extLst>
              <a:ext uri="{FF2B5EF4-FFF2-40B4-BE49-F238E27FC236}">
                <a16:creationId xmlns:a16="http://schemas.microsoft.com/office/drawing/2014/main" id="{69070A3E-F95D-4BE2-8A80-B97EA73E3A6C}"/>
              </a:ext>
            </a:extLst>
          </p:cNvPr>
          <p:cNvSpPr txBox="1">
            <a:spLocks/>
          </p:cNvSpPr>
          <p:nvPr/>
        </p:nvSpPr>
        <p:spPr>
          <a:xfrm>
            <a:off x="536575" y="450850"/>
            <a:ext cx="6767513" cy="838200"/>
          </a:xfrm>
          <a:prstGeom prst="rect">
            <a:avLst/>
          </a:prstGeom>
        </p:spPr>
        <p:txBody>
          <a:bodyPr anchor="ctr">
            <a:normAutofit/>
          </a:bodyPr>
          <a:lstStyle>
            <a:lvl1pPr>
              <a:lnSpc>
                <a:spcPct val="90000"/>
              </a:lnSpc>
              <a:spcBef>
                <a:spcPct val="0"/>
              </a:spcBef>
              <a:buNone/>
              <a:defRPr sz="2215">
                <a:solidFill>
                  <a:schemeClr val="bg1"/>
                </a:solidFill>
                <a:latin typeface="Arial" panose="020B0604020202020204" pitchFamily="34" charset="0"/>
                <a:ea typeface="+mj-ea"/>
                <a:cs typeface="Arial" panose="020B0604020202020204" pitchFamily="34" charset="0"/>
              </a:defRPr>
            </a:lvl1pPr>
          </a:lstStyle>
          <a:p>
            <a:pPr eaLnBrk="1" hangingPunct="1">
              <a:defRPr/>
            </a:pPr>
            <a:r>
              <a:rPr lang="en-US" b="1" dirty="0" err="1">
                <a:solidFill>
                  <a:schemeClr val="tx1"/>
                </a:solidFill>
                <a:latin typeface="+mj-lt"/>
              </a:rPr>
              <a:t>Jährliche</a:t>
            </a:r>
            <a:r>
              <a:rPr lang="en-US" b="1" dirty="0">
                <a:solidFill>
                  <a:schemeClr val="tx1"/>
                </a:solidFill>
                <a:latin typeface="+mj-lt"/>
              </a:rPr>
              <a:t> </a:t>
            </a:r>
            <a:r>
              <a:rPr lang="en-US" b="1" dirty="0" err="1">
                <a:solidFill>
                  <a:schemeClr val="tx1"/>
                </a:solidFill>
                <a:latin typeface="+mj-lt"/>
              </a:rPr>
              <a:t>Inzidenz</a:t>
            </a:r>
            <a:r>
              <a:rPr lang="en-US" b="1" dirty="0">
                <a:solidFill>
                  <a:schemeClr val="tx1"/>
                </a:solidFill>
                <a:latin typeface="+mj-lt"/>
              </a:rPr>
              <a:t> </a:t>
            </a:r>
            <a:r>
              <a:rPr lang="en-US" b="1" dirty="0" err="1">
                <a:solidFill>
                  <a:schemeClr val="tx1"/>
                </a:solidFill>
                <a:latin typeface="+mj-lt"/>
              </a:rPr>
              <a:t>nicht-vertebraler</a:t>
            </a:r>
            <a:r>
              <a:rPr lang="en-US" b="1" dirty="0">
                <a:solidFill>
                  <a:schemeClr val="tx1"/>
                </a:solidFill>
                <a:latin typeface="+mj-lt"/>
              </a:rPr>
              <a:t> </a:t>
            </a:r>
            <a:r>
              <a:rPr lang="en-US" b="1" dirty="0" err="1">
                <a:solidFill>
                  <a:schemeClr val="tx1"/>
                </a:solidFill>
                <a:latin typeface="+mj-lt"/>
              </a:rPr>
              <a:t>Frakturen</a:t>
            </a:r>
            <a:endParaRPr lang="de-CH" b="1" dirty="0">
              <a:solidFill>
                <a:schemeClr val="tx1"/>
              </a:solidFill>
              <a:latin typeface="+mj-lt"/>
            </a:endParaRPr>
          </a:p>
        </p:txBody>
      </p:sp>
      <p:sp>
        <p:nvSpPr>
          <p:cNvPr id="77855" name="TextBox 93">
            <a:extLst>
              <a:ext uri="{FF2B5EF4-FFF2-40B4-BE49-F238E27FC236}">
                <a16:creationId xmlns:a16="http://schemas.microsoft.com/office/drawing/2014/main" id="{18132FE4-822A-414A-8D30-1EB708C7D50A}"/>
              </a:ext>
            </a:extLst>
          </p:cNvPr>
          <p:cNvSpPr txBox="1">
            <a:spLocks noChangeArrowheads="1"/>
          </p:cNvSpPr>
          <p:nvPr/>
        </p:nvSpPr>
        <p:spPr bwMode="auto">
          <a:xfrm>
            <a:off x="193675" y="6650038"/>
            <a:ext cx="2189163" cy="19685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Bef>
                <a:spcPct val="0"/>
              </a:spcBef>
              <a:buClrTx/>
              <a:buFontTx/>
              <a:buNone/>
            </a:pPr>
            <a:endParaRPr lang="de-DE" altLang="de-DE" sz="1800"/>
          </a:p>
        </p:txBody>
      </p:sp>
      <p:sp>
        <p:nvSpPr>
          <p:cNvPr id="77856" name="TextBox 95">
            <a:extLst>
              <a:ext uri="{FF2B5EF4-FFF2-40B4-BE49-F238E27FC236}">
                <a16:creationId xmlns:a16="http://schemas.microsoft.com/office/drawing/2014/main" id="{A3E727C1-2847-416A-857A-579AF204A473}"/>
              </a:ext>
            </a:extLst>
          </p:cNvPr>
          <p:cNvSpPr txBox="1">
            <a:spLocks noChangeArrowheads="1"/>
          </p:cNvSpPr>
          <p:nvPr/>
        </p:nvSpPr>
        <p:spPr bwMode="auto">
          <a:xfrm>
            <a:off x="6940550" y="6650038"/>
            <a:ext cx="2190750" cy="19685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Bef>
                <a:spcPct val="0"/>
              </a:spcBef>
              <a:buClrTx/>
              <a:buFontTx/>
              <a:buNone/>
            </a:pPr>
            <a:endParaRPr lang="de-DE" altLang="de-DE" sz="1800"/>
          </a:p>
        </p:txBody>
      </p:sp>
    </p:spTree>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87914-14BE-414D-8134-6C247EEDB885}"/>
              </a:ext>
            </a:extLst>
          </p:cNvPr>
          <p:cNvSpPr>
            <a:spLocks noGrp="1"/>
          </p:cNvSpPr>
          <p:nvPr>
            <p:ph type="title"/>
          </p:nvPr>
        </p:nvSpPr>
        <p:spPr>
          <a:xfrm>
            <a:off x="512763" y="333375"/>
            <a:ext cx="6767512" cy="838200"/>
          </a:xfrm>
        </p:spPr>
        <p:txBody>
          <a:bodyPr>
            <a:normAutofit/>
          </a:bodyPr>
          <a:lstStyle/>
          <a:p>
            <a:pPr>
              <a:defRPr/>
            </a:pPr>
            <a:r>
              <a:rPr lang="de-CH" sz="2215" b="1" kern="1200" dirty="0">
                <a:cs typeface="Arial" panose="020B0604020202020204" pitchFamily="34" charset="0"/>
              </a:rPr>
              <a:t>Nicht-vertebrale Frakturen über 10 Jahre</a:t>
            </a:r>
          </a:p>
        </p:txBody>
      </p:sp>
      <p:sp>
        <p:nvSpPr>
          <p:cNvPr id="25" name="Rectangle 24">
            <a:extLst>
              <a:ext uri="{FF2B5EF4-FFF2-40B4-BE49-F238E27FC236}">
                <a16:creationId xmlns:a16="http://schemas.microsoft.com/office/drawing/2014/main" id="{311E9CBA-9AF8-42EB-8E66-6FE316A227FD}"/>
              </a:ext>
            </a:extLst>
          </p:cNvPr>
          <p:cNvSpPr/>
          <p:nvPr/>
        </p:nvSpPr>
        <p:spPr>
          <a:xfrm>
            <a:off x="457200" y="6007100"/>
            <a:ext cx="6119813" cy="254000"/>
          </a:xfrm>
          <a:prstGeom prst="rect">
            <a:avLst/>
          </a:prstGeom>
        </p:spPr>
        <p:txBody>
          <a:bodyPr anchor="b">
            <a:spAutoFit/>
          </a:bodyPr>
          <a:lstStyle/>
          <a:p>
            <a:pPr eaLnBrk="1" hangingPunct="1">
              <a:defRPr/>
            </a:pPr>
            <a:r>
              <a:rPr lang="da-DK" sz="1050" dirty="0"/>
              <a:t>Ferrari et al. 2017; J Bone Miner Res; 32(Suppl1):#1073 </a:t>
            </a:r>
            <a:r>
              <a:rPr lang="da-DK" sz="1050" dirty="0" err="1"/>
              <a:t>Vortrag</a:t>
            </a:r>
            <a:endParaRPr lang="en-US" sz="1015" spc="-9" dirty="0">
              <a:solidFill>
                <a:prstClr val="black"/>
              </a:solidFill>
            </a:endParaRPr>
          </a:p>
        </p:txBody>
      </p:sp>
      <p:sp>
        <p:nvSpPr>
          <p:cNvPr id="79876" name="Rectangle 479">
            <a:extLst>
              <a:ext uri="{FF2B5EF4-FFF2-40B4-BE49-F238E27FC236}">
                <a16:creationId xmlns:a16="http://schemas.microsoft.com/office/drawing/2014/main" id="{D85DAD82-0AC7-4F2D-B7EF-7C5F452FC0B3}"/>
              </a:ext>
            </a:extLst>
          </p:cNvPr>
          <p:cNvSpPr>
            <a:spLocks noChangeArrowheads="1"/>
          </p:cNvSpPr>
          <p:nvPr/>
        </p:nvSpPr>
        <p:spPr bwMode="auto">
          <a:xfrm rot="-5400000">
            <a:off x="-146844" y="3094832"/>
            <a:ext cx="2747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a:lnSpc>
                <a:spcPct val="100000"/>
              </a:lnSpc>
              <a:spcBef>
                <a:spcPct val="0"/>
              </a:spcBef>
              <a:buClrTx/>
              <a:buFontTx/>
              <a:buNone/>
            </a:pPr>
            <a:r>
              <a:rPr lang="en-US" altLang="de-DE" sz="1400" b="1">
                <a:ea typeface="MS PGothic" panose="020B0600070205080204" pitchFamily="34" charset="-128"/>
              </a:rPr>
              <a:t>Frakturrate pro 100 Patienten-Jahre (95% KI)</a:t>
            </a:r>
          </a:p>
        </p:txBody>
      </p:sp>
      <p:sp>
        <p:nvSpPr>
          <p:cNvPr id="33" name="Rectangle 29">
            <a:extLst>
              <a:ext uri="{FF2B5EF4-FFF2-40B4-BE49-F238E27FC236}">
                <a16:creationId xmlns:a16="http://schemas.microsoft.com/office/drawing/2014/main" id="{6D91AB60-B363-44E7-AA0C-03B523BBC97B}"/>
              </a:ext>
            </a:extLst>
          </p:cNvPr>
          <p:cNvSpPr>
            <a:spLocks noChangeArrowheads="1"/>
          </p:cNvSpPr>
          <p:nvPr/>
        </p:nvSpPr>
        <p:spPr bwMode="auto">
          <a:xfrm>
            <a:off x="446088" y="6261100"/>
            <a:ext cx="7894637" cy="539750"/>
          </a:xfrm>
          <a:prstGeom prst="rect">
            <a:avLst/>
          </a:prstGeom>
          <a:noFill/>
          <a:ln w="9525">
            <a:noFill/>
            <a:miter lim="800000"/>
            <a:headEnd/>
            <a:tailEnd/>
          </a:ln>
        </p:spPr>
        <p:txBody>
          <a:bodyPr>
            <a:spAutoFit/>
          </a:bodyPr>
          <a:lstStyle/>
          <a:p>
            <a:pPr>
              <a:defRPr/>
            </a:pPr>
            <a:r>
              <a:rPr lang="en-US" sz="969" dirty="0"/>
              <a:t>N = </a:t>
            </a:r>
            <a:r>
              <a:rPr lang="en-US" sz="969" dirty="0" err="1"/>
              <a:t>Anzahl</a:t>
            </a:r>
            <a:r>
              <a:rPr lang="en-US" sz="969" dirty="0"/>
              <a:t> an </a:t>
            </a:r>
            <a:r>
              <a:rPr lang="en-US" sz="969" dirty="0" err="1"/>
              <a:t>Teilnehmerinnen</a:t>
            </a:r>
            <a:r>
              <a:rPr lang="en-US" sz="969" dirty="0"/>
              <a:t>, die </a:t>
            </a:r>
            <a:r>
              <a:rPr lang="en-US" sz="969" dirty="0" err="1"/>
              <a:t>nicht</a:t>
            </a:r>
            <a:r>
              <a:rPr lang="en-US" sz="969" dirty="0"/>
              <a:t> </a:t>
            </a:r>
            <a:r>
              <a:rPr lang="en-US" sz="969" dirty="0" err="1"/>
              <a:t>mehr</a:t>
            </a:r>
            <a:r>
              <a:rPr lang="en-US" sz="969" dirty="0"/>
              <a:t> </a:t>
            </a:r>
            <a:r>
              <a:rPr lang="en-US" sz="969" dirty="0" err="1"/>
              <a:t>als</a:t>
            </a:r>
            <a:r>
              <a:rPr lang="en-US" sz="969" dirty="0"/>
              <a:t> </a:t>
            </a:r>
            <a:r>
              <a:rPr lang="en-US" sz="969" dirty="0" err="1"/>
              <a:t>eine</a:t>
            </a:r>
            <a:r>
              <a:rPr lang="en-US" sz="969" dirty="0"/>
              <a:t> </a:t>
            </a:r>
            <a:r>
              <a:rPr lang="en-US" sz="969" dirty="0" err="1"/>
              <a:t>Dosis</a:t>
            </a:r>
            <a:r>
              <a:rPr lang="en-US" sz="969" dirty="0"/>
              <a:t> </a:t>
            </a:r>
            <a:r>
              <a:rPr lang="en-US" sz="969" dirty="0" err="1"/>
              <a:t>Denosumab</a:t>
            </a:r>
            <a:r>
              <a:rPr lang="en-US" sz="969" dirty="0"/>
              <a:t> </a:t>
            </a:r>
            <a:r>
              <a:rPr lang="en-US" sz="969" dirty="0" err="1"/>
              <a:t>während</a:t>
            </a:r>
            <a:r>
              <a:rPr lang="en-US" sz="969" dirty="0"/>
              <a:t> der FREEDOM-</a:t>
            </a:r>
            <a:r>
              <a:rPr lang="en-US" sz="969" dirty="0" err="1"/>
              <a:t>Studie</a:t>
            </a:r>
            <a:r>
              <a:rPr lang="en-US" sz="969" dirty="0"/>
              <a:t> </a:t>
            </a:r>
            <a:r>
              <a:rPr lang="en-US" sz="969" dirty="0" err="1"/>
              <a:t>ausgelassen</a:t>
            </a:r>
            <a:r>
              <a:rPr lang="en-US" sz="969" dirty="0"/>
              <a:t> </a:t>
            </a:r>
            <a:r>
              <a:rPr lang="en-US" sz="969" dirty="0" err="1"/>
              <a:t>haben</a:t>
            </a:r>
            <a:r>
              <a:rPr lang="en-US" sz="969" dirty="0"/>
              <a:t> und die in die </a:t>
            </a:r>
            <a:r>
              <a:rPr lang="en-US" sz="969" dirty="0" err="1"/>
              <a:t>Verlängerung</a:t>
            </a:r>
            <a:r>
              <a:rPr lang="en-US" sz="969" dirty="0"/>
              <a:t> </a:t>
            </a:r>
            <a:r>
              <a:rPr lang="en-US" sz="969" dirty="0" err="1"/>
              <a:t>mitaufgenommen</a:t>
            </a:r>
            <a:r>
              <a:rPr lang="en-US" sz="969" dirty="0"/>
              <a:t> </a:t>
            </a:r>
            <a:r>
              <a:rPr lang="en-US" sz="969" dirty="0" err="1"/>
              <a:t>wurden</a:t>
            </a:r>
            <a:r>
              <a:rPr lang="en-US" sz="969" dirty="0"/>
              <a:t>.</a:t>
            </a:r>
          </a:p>
          <a:p>
            <a:pPr>
              <a:defRPr/>
            </a:pPr>
            <a:r>
              <a:rPr lang="en-US" sz="969" dirty="0"/>
              <a:t>   </a:t>
            </a:r>
          </a:p>
        </p:txBody>
      </p:sp>
      <p:graphicFrame>
        <p:nvGraphicFramePr>
          <p:cNvPr id="79878" name="Chart 6">
            <a:extLst>
              <a:ext uri="{FF2B5EF4-FFF2-40B4-BE49-F238E27FC236}">
                <a16:creationId xmlns:a16="http://schemas.microsoft.com/office/drawing/2014/main" id="{5CD5844C-7E33-44BF-A342-FF23DE698022}"/>
              </a:ext>
            </a:extLst>
          </p:cNvPr>
          <p:cNvGraphicFramePr>
            <a:graphicFrameLocks/>
          </p:cNvGraphicFramePr>
          <p:nvPr/>
        </p:nvGraphicFramePr>
        <p:xfrm>
          <a:off x="1322388" y="1444625"/>
          <a:ext cx="7037387" cy="3789363"/>
        </p:xfrm>
        <a:graphic>
          <a:graphicData uri="http://schemas.openxmlformats.org/presentationml/2006/ole">
            <mc:AlternateContent xmlns:mc="http://schemas.openxmlformats.org/markup-compatibility/2006">
              <mc:Choice xmlns:v="urn:schemas-microsoft-com:vml" Requires="v">
                <p:oleObj spid="_x0000_s4098" name="Chart" r:id="rId4" imgW="7041490" imgH="3792041" progId="Excel.Chart.8">
                  <p:embed/>
                </p:oleObj>
              </mc:Choice>
              <mc:Fallback>
                <p:oleObj name="Chart" r:id="rId4" imgW="7041490" imgH="3792041" progId="Excel.Chart.8">
                  <p:embed/>
                  <p:pic>
                    <p:nvPicPr>
                      <p:cNvPr id="79878" name="Chart 6">
                        <a:extLst>
                          <a:ext uri="{FF2B5EF4-FFF2-40B4-BE49-F238E27FC236}">
                            <a16:creationId xmlns:a16="http://schemas.microsoft.com/office/drawing/2014/main" id="{5CD5844C-7E33-44BF-A342-FF23DE698022}"/>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2388" y="1444625"/>
                        <a:ext cx="7037387" cy="378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9879" name="Straight Connector 16">
            <a:extLst>
              <a:ext uri="{FF2B5EF4-FFF2-40B4-BE49-F238E27FC236}">
                <a16:creationId xmlns:a16="http://schemas.microsoft.com/office/drawing/2014/main" id="{608F625D-AAE8-4763-96CC-BB7AD9B10517}"/>
              </a:ext>
            </a:extLst>
          </p:cNvPr>
          <p:cNvCxnSpPr>
            <a:cxnSpLocks noChangeShapeType="1"/>
          </p:cNvCxnSpPr>
          <p:nvPr/>
        </p:nvCxnSpPr>
        <p:spPr bwMode="auto">
          <a:xfrm>
            <a:off x="2913063" y="2362200"/>
            <a:ext cx="0" cy="1587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9880" name="Straight Connector 17">
            <a:extLst>
              <a:ext uri="{FF2B5EF4-FFF2-40B4-BE49-F238E27FC236}">
                <a16:creationId xmlns:a16="http://schemas.microsoft.com/office/drawing/2014/main" id="{3A328168-B452-46E1-9FE0-54FF0515DBE6}"/>
              </a:ext>
            </a:extLst>
          </p:cNvPr>
          <p:cNvCxnSpPr>
            <a:cxnSpLocks noChangeShapeType="1"/>
          </p:cNvCxnSpPr>
          <p:nvPr/>
        </p:nvCxnSpPr>
        <p:spPr bwMode="auto">
          <a:xfrm>
            <a:off x="5106988" y="2359025"/>
            <a:ext cx="0" cy="4476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9881" name="Straight Connector 20">
            <a:extLst>
              <a:ext uri="{FF2B5EF4-FFF2-40B4-BE49-F238E27FC236}">
                <a16:creationId xmlns:a16="http://schemas.microsoft.com/office/drawing/2014/main" id="{F32D7F64-754F-4614-8AA4-4F83E71C87ED}"/>
              </a:ext>
            </a:extLst>
          </p:cNvPr>
          <p:cNvCxnSpPr>
            <a:cxnSpLocks noChangeShapeType="1"/>
          </p:cNvCxnSpPr>
          <p:nvPr/>
        </p:nvCxnSpPr>
        <p:spPr bwMode="auto">
          <a:xfrm>
            <a:off x="2905125" y="2359025"/>
            <a:ext cx="2209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grpSp>
        <p:nvGrpSpPr>
          <p:cNvPr id="79882" name="Group 22">
            <a:extLst>
              <a:ext uri="{FF2B5EF4-FFF2-40B4-BE49-F238E27FC236}">
                <a16:creationId xmlns:a16="http://schemas.microsoft.com/office/drawing/2014/main" id="{A0D79E92-5BDE-4FCB-A076-66129CFA5E7F}"/>
              </a:ext>
            </a:extLst>
          </p:cNvPr>
          <p:cNvGrpSpPr>
            <a:grpSpLocks/>
          </p:cNvGrpSpPr>
          <p:nvPr/>
        </p:nvGrpSpPr>
        <p:grpSpPr bwMode="auto">
          <a:xfrm>
            <a:off x="2951163" y="1755775"/>
            <a:ext cx="4211637" cy="1343025"/>
            <a:chOff x="2767054" y="2050981"/>
            <a:chExt cx="2353586" cy="1455089"/>
          </a:xfrm>
        </p:grpSpPr>
        <p:cxnSp>
          <p:nvCxnSpPr>
            <p:cNvPr id="79893" name="Straight Connector 23">
              <a:extLst>
                <a:ext uri="{FF2B5EF4-FFF2-40B4-BE49-F238E27FC236}">
                  <a16:creationId xmlns:a16="http://schemas.microsoft.com/office/drawing/2014/main" id="{6EB80E13-5731-4344-AF5F-755916BCEC24}"/>
                </a:ext>
              </a:extLst>
            </p:cNvPr>
            <p:cNvCxnSpPr>
              <a:cxnSpLocks noChangeShapeType="1"/>
            </p:cNvCxnSpPr>
            <p:nvPr/>
          </p:nvCxnSpPr>
          <p:spPr bwMode="auto">
            <a:xfrm>
              <a:off x="2770846" y="2058476"/>
              <a:ext cx="0" cy="37371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9894" name="Straight Connector 24">
              <a:extLst>
                <a:ext uri="{FF2B5EF4-FFF2-40B4-BE49-F238E27FC236}">
                  <a16:creationId xmlns:a16="http://schemas.microsoft.com/office/drawing/2014/main" id="{CF3019D3-4433-4CE2-AB53-430C97C4C3A8}"/>
                </a:ext>
              </a:extLst>
            </p:cNvPr>
            <p:cNvCxnSpPr>
              <a:cxnSpLocks noChangeShapeType="1"/>
            </p:cNvCxnSpPr>
            <p:nvPr/>
          </p:nvCxnSpPr>
          <p:spPr bwMode="auto">
            <a:xfrm>
              <a:off x="5120640" y="2050981"/>
              <a:ext cx="0" cy="145508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9895" name="Straight Connector 25">
              <a:extLst>
                <a:ext uri="{FF2B5EF4-FFF2-40B4-BE49-F238E27FC236}">
                  <a16:creationId xmlns:a16="http://schemas.microsoft.com/office/drawing/2014/main" id="{3273DD4A-1786-4907-8CD1-7C8F9A7D82F3}"/>
                </a:ext>
              </a:extLst>
            </p:cNvPr>
            <p:cNvCxnSpPr>
              <a:cxnSpLocks noChangeShapeType="1"/>
            </p:cNvCxnSpPr>
            <p:nvPr/>
          </p:nvCxnSpPr>
          <p:spPr bwMode="auto">
            <a:xfrm>
              <a:off x="2767054" y="2059388"/>
              <a:ext cx="235358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grpSp>
      <p:sp>
        <p:nvSpPr>
          <p:cNvPr id="43" name="TextBox 30">
            <a:extLst>
              <a:ext uri="{FF2B5EF4-FFF2-40B4-BE49-F238E27FC236}">
                <a16:creationId xmlns:a16="http://schemas.microsoft.com/office/drawing/2014/main" id="{403583DD-0A60-4BEB-AFB3-ECCDD9F0C262}"/>
              </a:ext>
            </a:extLst>
          </p:cNvPr>
          <p:cNvSpPr txBox="1">
            <a:spLocks noChangeArrowheads="1"/>
          </p:cNvSpPr>
          <p:nvPr/>
        </p:nvSpPr>
        <p:spPr bwMode="auto">
          <a:xfrm>
            <a:off x="3752850" y="1473200"/>
            <a:ext cx="30988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spcBef>
                <a:spcPts val="554"/>
              </a:spcBef>
              <a:defRPr/>
            </a:pPr>
            <a:r>
              <a:rPr lang="en-US" altLang="x-none" sz="1292" b="1" dirty="0">
                <a:latin typeface="Arial" panose="020B0604020202020204" pitchFamily="34" charset="0"/>
              </a:rPr>
              <a:t>Rate Ratio (95% KI) = 0,74 (0,60–0,93)</a:t>
            </a:r>
          </a:p>
          <a:p>
            <a:pPr algn="ctr">
              <a:spcBef>
                <a:spcPts val="554"/>
              </a:spcBef>
              <a:defRPr/>
            </a:pPr>
            <a:r>
              <a:rPr lang="en-US" altLang="x-none" sz="1292" b="1" i="1" dirty="0">
                <a:latin typeface="Arial" panose="020B0604020202020204" pitchFamily="34" charset="0"/>
              </a:rPr>
              <a:t>p</a:t>
            </a:r>
            <a:r>
              <a:rPr lang="en-US" altLang="x-none" sz="1292" b="1" dirty="0">
                <a:latin typeface="Arial" panose="020B0604020202020204" pitchFamily="34" charset="0"/>
              </a:rPr>
              <a:t> = 0,008</a:t>
            </a:r>
          </a:p>
        </p:txBody>
      </p:sp>
      <p:sp>
        <p:nvSpPr>
          <p:cNvPr id="44" name="TextBox 29">
            <a:extLst>
              <a:ext uri="{FF2B5EF4-FFF2-40B4-BE49-F238E27FC236}">
                <a16:creationId xmlns:a16="http://schemas.microsoft.com/office/drawing/2014/main" id="{7551B528-C0F2-462C-B99F-BDFB41155520}"/>
              </a:ext>
            </a:extLst>
          </p:cNvPr>
          <p:cNvSpPr txBox="1">
            <a:spLocks noChangeArrowheads="1"/>
          </p:cNvSpPr>
          <p:nvPr/>
        </p:nvSpPr>
        <p:spPr bwMode="auto">
          <a:xfrm>
            <a:off x="2487613" y="2087563"/>
            <a:ext cx="30988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spcBef>
                <a:spcPts val="554"/>
              </a:spcBef>
              <a:defRPr/>
            </a:pPr>
            <a:r>
              <a:rPr lang="en-US" altLang="x-none" sz="1292" b="1" dirty="0">
                <a:latin typeface="Arial" panose="020B0604020202020204" pitchFamily="34" charset="0"/>
              </a:rPr>
              <a:t>Rate Ratio (95% KI) = 0,79 (0,62–1,00)</a:t>
            </a:r>
          </a:p>
          <a:p>
            <a:pPr algn="ctr">
              <a:spcBef>
                <a:spcPts val="554"/>
              </a:spcBef>
              <a:defRPr/>
            </a:pPr>
            <a:r>
              <a:rPr lang="en-US" altLang="x-none" sz="1292" b="1" i="1" dirty="0">
                <a:latin typeface="Arial" panose="020B0604020202020204" pitchFamily="34" charset="0"/>
              </a:rPr>
              <a:t>p</a:t>
            </a:r>
            <a:r>
              <a:rPr lang="en-US" altLang="x-none" sz="1292" b="1" dirty="0">
                <a:latin typeface="Arial" panose="020B0604020202020204" pitchFamily="34" charset="0"/>
              </a:rPr>
              <a:t> = 0,046</a:t>
            </a:r>
          </a:p>
        </p:txBody>
      </p:sp>
      <p:sp>
        <p:nvSpPr>
          <p:cNvPr id="8" name="TextBox 7">
            <a:extLst>
              <a:ext uri="{FF2B5EF4-FFF2-40B4-BE49-F238E27FC236}">
                <a16:creationId xmlns:a16="http://schemas.microsoft.com/office/drawing/2014/main" id="{FA4CEB94-EE37-43B3-AA1E-827D482A5F46}"/>
              </a:ext>
            </a:extLst>
          </p:cNvPr>
          <p:cNvSpPr txBox="1"/>
          <p:nvPr/>
        </p:nvSpPr>
        <p:spPr>
          <a:xfrm>
            <a:off x="8078788" y="4343400"/>
            <a:ext cx="858837" cy="290513"/>
          </a:xfrm>
          <a:prstGeom prst="rect">
            <a:avLst/>
          </a:prstGeom>
          <a:noFill/>
        </p:spPr>
        <p:txBody>
          <a:bodyPr wrap="none">
            <a:spAutoFit/>
          </a:bodyPr>
          <a:lstStyle/>
          <a:p>
            <a:pPr eaLnBrk="1" hangingPunct="1">
              <a:defRPr/>
            </a:pPr>
            <a:r>
              <a:rPr lang="de-CH" sz="1292" b="1" dirty="0"/>
              <a:t>N = 2343</a:t>
            </a:r>
          </a:p>
        </p:txBody>
      </p:sp>
      <p:sp>
        <p:nvSpPr>
          <p:cNvPr id="51" name="TextBox 50">
            <a:extLst>
              <a:ext uri="{FF2B5EF4-FFF2-40B4-BE49-F238E27FC236}">
                <a16:creationId xmlns:a16="http://schemas.microsoft.com/office/drawing/2014/main" id="{1DF3D964-8ECC-462E-9170-6848C7730130}"/>
              </a:ext>
            </a:extLst>
          </p:cNvPr>
          <p:cNvSpPr txBox="1"/>
          <p:nvPr/>
        </p:nvSpPr>
        <p:spPr>
          <a:xfrm>
            <a:off x="841375" y="5243513"/>
            <a:ext cx="8020050" cy="604837"/>
          </a:xfrm>
          <a:prstGeom prst="rect">
            <a:avLst/>
          </a:prstGeom>
          <a:solidFill>
            <a:schemeClr val="bg1">
              <a:lumMod val="95000"/>
            </a:schemeClr>
          </a:solidFill>
          <a:ln w="19050">
            <a:solidFill>
              <a:schemeClr val="bg1">
                <a:lumMod val="65000"/>
              </a:schemeClr>
            </a:solidFill>
          </a:ln>
          <a:effectLst/>
        </p:spPr>
        <p:txBody>
          <a:bodyPr>
            <a:spAutoFit/>
          </a:bodyPr>
          <a:lstStyle/>
          <a:p>
            <a:pPr marL="253518" indent="-253518" eaLnBrk="1" hangingPunct="1">
              <a:defRPr/>
            </a:pPr>
            <a:r>
              <a:rPr lang="en-US" sz="1662" b="1" dirty="0">
                <a:solidFill>
                  <a:prstClr val="black">
                    <a:lumMod val="50000"/>
                  </a:prstClr>
                </a:solidFill>
              </a:rPr>
              <a:t>► </a:t>
            </a:r>
            <a:r>
              <a:rPr lang="en-US" sz="1662" dirty="0" err="1">
                <a:solidFill>
                  <a:prstClr val="black"/>
                </a:solidFill>
              </a:rPr>
              <a:t>Denosumab</a:t>
            </a:r>
            <a:r>
              <a:rPr lang="en-US" sz="1662" dirty="0">
                <a:solidFill>
                  <a:prstClr val="black"/>
                </a:solidFill>
              </a:rPr>
              <a:t> </a:t>
            </a:r>
            <a:r>
              <a:rPr lang="en-US" sz="1662" dirty="0" err="1">
                <a:solidFill>
                  <a:prstClr val="black"/>
                </a:solidFill>
              </a:rPr>
              <a:t>führt</a:t>
            </a:r>
            <a:r>
              <a:rPr lang="en-US" sz="1662" dirty="0">
                <a:solidFill>
                  <a:prstClr val="black"/>
                </a:solidFill>
              </a:rPr>
              <a:t> </a:t>
            </a:r>
            <a:r>
              <a:rPr lang="en-US" sz="1662" dirty="0" err="1">
                <a:solidFill>
                  <a:prstClr val="black"/>
                </a:solidFill>
              </a:rPr>
              <a:t>zu</a:t>
            </a:r>
            <a:r>
              <a:rPr lang="en-US" sz="1662" dirty="0">
                <a:solidFill>
                  <a:prstClr val="black"/>
                </a:solidFill>
              </a:rPr>
              <a:t> </a:t>
            </a:r>
            <a:r>
              <a:rPr lang="en-US" sz="1662" dirty="0" err="1">
                <a:solidFill>
                  <a:prstClr val="black"/>
                </a:solidFill>
              </a:rPr>
              <a:t>einer</a:t>
            </a:r>
            <a:r>
              <a:rPr lang="en-US" sz="1662" dirty="0">
                <a:solidFill>
                  <a:prstClr val="black"/>
                </a:solidFill>
              </a:rPr>
              <a:t> </a:t>
            </a:r>
            <a:r>
              <a:rPr lang="en-US" sz="1662" dirty="0" err="1">
                <a:solidFill>
                  <a:prstClr val="black"/>
                </a:solidFill>
              </a:rPr>
              <a:t>weiteren</a:t>
            </a:r>
            <a:r>
              <a:rPr lang="en-US" sz="1662" dirty="0">
                <a:solidFill>
                  <a:prstClr val="black"/>
                </a:solidFill>
              </a:rPr>
              <a:t> </a:t>
            </a:r>
            <a:r>
              <a:rPr lang="en-US" sz="1662" dirty="0" err="1">
                <a:solidFill>
                  <a:prstClr val="black"/>
                </a:solidFill>
              </a:rPr>
              <a:t>Reduktion</a:t>
            </a:r>
            <a:r>
              <a:rPr lang="en-US" sz="1662" dirty="0">
                <a:solidFill>
                  <a:prstClr val="black"/>
                </a:solidFill>
              </a:rPr>
              <a:t> </a:t>
            </a:r>
            <a:r>
              <a:rPr lang="en-US" sz="1662" dirty="0" err="1">
                <a:solidFill>
                  <a:prstClr val="black"/>
                </a:solidFill>
              </a:rPr>
              <a:t>nicht-vertebraler</a:t>
            </a:r>
            <a:r>
              <a:rPr lang="en-US" sz="1662" dirty="0">
                <a:solidFill>
                  <a:prstClr val="black"/>
                </a:solidFill>
              </a:rPr>
              <a:t> </a:t>
            </a:r>
            <a:r>
              <a:rPr lang="en-US" sz="1662" dirty="0" err="1">
                <a:solidFill>
                  <a:prstClr val="black"/>
                </a:solidFill>
              </a:rPr>
              <a:t>Frakturen</a:t>
            </a:r>
            <a:r>
              <a:rPr lang="en-US" sz="1662" dirty="0">
                <a:solidFill>
                  <a:prstClr val="black"/>
                </a:solidFill>
              </a:rPr>
              <a:t> in den </a:t>
            </a:r>
            <a:r>
              <a:rPr lang="en-US" sz="1662" dirty="0" err="1">
                <a:solidFill>
                  <a:prstClr val="black"/>
                </a:solidFill>
              </a:rPr>
              <a:t>Jahren</a:t>
            </a:r>
            <a:r>
              <a:rPr lang="en-US" sz="1662" dirty="0">
                <a:solidFill>
                  <a:prstClr val="black"/>
                </a:solidFill>
              </a:rPr>
              <a:t> 4-10 </a:t>
            </a:r>
            <a:r>
              <a:rPr lang="en-US" sz="1662" dirty="0" err="1">
                <a:solidFill>
                  <a:prstClr val="black"/>
                </a:solidFill>
              </a:rPr>
              <a:t>im</a:t>
            </a:r>
            <a:r>
              <a:rPr lang="en-US" sz="1662" dirty="0">
                <a:solidFill>
                  <a:prstClr val="black"/>
                </a:solidFill>
              </a:rPr>
              <a:t> </a:t>
            </a:r>
            <a:r>
              <a:rPr lang="en-US" sz="1662" dirty="0" err="1">
                <a:solidFill>
                  <a:prstClr val="black"/>
                </a:solidFill>
              </a:rPr>
              <a:t>Vergleich</a:t>
            </a:r>
            <a:r>
              <a:rPr lang="en-US" sz="1662" dirty="0">
                <a:solidFill>
                  <a:prstClr val="black"/>
                </a:solidFill>
              </a:rPr>
              <a:t> </a:t>
            </a:r>
            <a:r>
              <a:rPr lang="en-US" sz="1662" dirty="0" err="1">
                <a:solidFill>
                  <a:prstClr val="black"/>
                </a:solidFill>
              </a:rPr>
              <a:t>zu</a:t>
            </a:r>
            <a:r>
              <a:rPr lang="en-US" sz="1662" dirty="0">
                <a:solidFill>
                  <a:prstClr val="black"/>
                </a:solidFill>
              </a:rPr>
              <a:t> den </a:t>
            </a:r>
            <a:r>
              <a:rPr lang="en-US" sz="1662" dirty="0" err="1">
                <a:solidFill>
                  <a:prstClr val="black"/>
                </a:solidFill>
              </a:rPr>
              <a:t>ersten</a:t>
            </a:r>
            <a:r>
              <a:rPr lang="en-US" sz="1662" dirty="0">
                <a:solidFill>
                  <a:prstClr val="black"/>
                </a:solidFill>
              </a:rPr>
              <a:t> 3 </a:t>
            </a:r>
            <a:r>
              <a:rPr lang="en-US" sz="1662" dirty="0" err="1">
                <a:solidFill>
                  <a:prstClr val="black"/>
                </a:solidFill>
              </a:rPr>
              <a:t>Jahren</a:t>
            </a:r>
            <a:r>
              <a:rPr lang="en-US" sz="1662" dirty="0">
                <a:solidFill>
                  <a:prstClr val="black"/>
                </a:solidFill>
              </a:rPr>
              <a:t>.</a:t>
            </a:r>
          </a:p>
        </p:txBody>
      </p:sp>
      <p:cxnSp>
        <p:nvCxnSpPr>
          <p:cNvPr id="10" name="Straight Connector 9">
            <a:extLst>
              <a:ext uri="{FF2B5EF4-FFF2-40B4-BE49-F238E27FC236}">
                <a16:creationId xmlns:a16="http://schemas.microsoft.com/office/drawing/2014/main" id="{8F08FC23-F3E3-470D-B9F8-1BC0FB3ACD87}"/>
              </a:ext>
            </a:extLst>
          </p:cNvPr>
          <p:cNvCxnSpPr/>
          <p:nvPr/>
        </p:nvCxnSpPr>
        <p:spPr bwMode="auto">
          <a:xfrm>
            <a:off x="1955800" y="4656138"/>
            <a:ext cx="6019800" cy="0"/>
          </a:xfrm>
          <a:prstGeom prst="line">
            <a:avLst/>
          </a:prstGeom>
          <a:solidFill>
            <a:schemeClr val="accent1"/>
          </a:solidFill>
          <a:ln w="19050" cap="flat" cmpd="sng" algn="ctr">
            <a:solidFill>
              <a:schemeClr val="bg1">
                <a:lumMod val="65000"/>
              </a:schemeClr>
            </a:solidFill>
            <a:prstDash val="solid"/>
            <a:round/>
            <a:headEnd type="none" w="med" len="med"/>
            <a:tailEnd type="none" w="med" len="med"/>
          </a:ln>
          <a:effectLst/>
        </p:spPr>
      </p:cxnSp>
      <p:sp>
        <p:nvSpPr>
          <p:cNvPr id="11" name="TextBox 10">
            <a:extLst>
              <a:ext uri="{FF2B5EF4-FFF2-40B4-BE49-F238E27FC236}">
                <a16:creationId xmlns:a16="http://schemas.microsoft.com/office/drawing/2014/main" id="{DBA86736-7BED-4E72-BB95-7E2BC9A4DB23}"/>
              </a:ext>
            </a:extLst>
          </p:cNvPr>
          <p:cNvSpPr txBox="1"/>
          <p:nvPr/>
        </p:nvSpPr>
        <p:spPr>
          <a:xfrm>
            <a:off x="2493963" y="4746625"/>
            <a:ext cx="908050" cy="290513"/>
          </a:xfrm>
          <a:prstGeom prst="rect">
            <a:avLst/>
          </a:prstGeom>
          <a:noFill/>
        </p:spPr>
        <p:txBody>
          <a:bodyPr wrap="none">
            <a:spAutoFit/>
          </a:bodyPr>
          <a:lstStyle/>
          <a:p>
            <a:pPr eaLnBrk="1" hangingPunct="1">
              <a:defRPr/>
            </a:pPr>
            <a:r>
              <a:rPr lang="de-CH" sz="1292" b="1" dirty="0"/>
              <a:t>Jahre 1-3</a:t>
            </a:r>
          </a:p>
        </p:txBody>
      </p:sp>
      <p:sp>
        <p:nvSpPr>
          <p:cNvPr id="56" name="TextBox 55">
            <a:extLst>
              <a:ext uri="{FF2B5EF4-FFF2-40B4-BE49-F238E27FC236}">
                <a16:creationId xmlns:a16="http://schemas.microsoft.com/office/drawing/2014/main" id="{3E652359-924A-476E-80D9-488F45BDC1A7}"/>
              </a:ext>
            </a:extLst>
          </p:cNvPr>
          <p:cNvSpPr txBox="1"/>
          <p:nvPr/>
        </p:nvSpPr>
        <p:spPr>
          <a:xfrm>
            <a:off x="4394200" y="4746625"/>
            <a:ext cx="1000125" cy="290513"/>
          </a:xfrm>
          <a:prstGeom prst="rect">
            <a:avLst/>
          </a:prstGeom>
          <a:noFill/>
        </p:spPr>
        <p:txBody>
          <a:bodyPr wrap="none">
            <a:spAutoFit/>
          </a:bodyPr>
          <a:lstStyle/>
          <a:p>
            <a:pPr eaLnBrk="1" hangingPunct="1">
              <a:defRPr/>
            </a:pPr>
            <a:r>
              <a:rPr lang="de-CH" sz="1292" b="1" dirty="0"/>
              <a:t>Jahre 4-7  </a:t>
            </a:r>
          </a:p>
        </p:txBody>
      </p:sp>
      <p:sp>
        <p:nvSpPr>
          <p:cNvPr id="57" name="TextBox 56">
            <a:extLst>
              <a:ext uri="{FF2B5EF4-FFF2-40B4-BE49-F238E27FC236}">
                <a16:creationId xmlns:a16="http://schemas.microsoft.com/office/drawing/2014/main" id="{74890DC2-3B35-404F-9974-CE9AC637EE3C}"/>
              </a:ext>
            </a:extLst>
          </p:cNvPr>
          <p:cNvSpPr txBox="1"/>
          <p:nvPr/>
        </p:nvSpPr>
        <p:spPr>
          <a:xfrm>
            <a:off x="6699250" y="4746625"/>
            <a:ext cx="998538" cy="290513"/>
          </a:xfrm>
          <a:prstGeom prst="rect">
            <a:avLst/>
          </a:prstGeom>
          <a:noFill/>
        </p:spPr>
        <p:txBody>
          <a:bodyPr wrap="none">
            <a:spAutoFit/>
          </a:bodyPr>
          <a:lstStyle/>
          <a:p>
            <a:pPr eaLnBrk="1" hangingPunct="1">
              <a:defRPr/>
            </a:pPr>
            <a:r>
              <a:rPr lang="de-CH" sz="1292" b="1" dirty="0"/>
              <a:t>Jahre 4-10</a:t>
            </a:r>
          </a:p>
        </p:txBody>
      </p:sp>
      <p:sp>
        <p:nvSpPr>
          <p:cNvPr id="79891" name="TextBox 22">
            <a:extLst>
              <a:ext uri="{FF2B5EF4-FFF2-40B4-BE49-F238E27FC236}">
                <a16:creationId xmlns:a16="http://schemas.microsoft.com/office/drawing/2014/main" id="{E7ECC330-A3C4-4E63-972B-B620D60B12DF}"/>
              </a:ext>
            </a:extLst>
          </p:cNvPr>
          <p:cNvSpPr txBox="1">
            <a:spLocks noChangeArrowheads="1"/>
          </p:cNvSpPr>
          <p:nvPr/>
        </p:nvSpPr>
        <p:spPr bwMode="auto">
          <a:xfrm>
            <a:off x="193675" y="6650038"/>
            <a:ext cx="2189163" cy="19685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Bef>
                <a:spcPct val="0"/>
              </a:spcBef>
              <a:buClrTx/>
              <a:buFontTx/>
              <a:buNone/>
            </a:pPr>
            <a:endParaRPr lang="de-DE" altLang="de-DE" sz="1800"/>
          </a:p>
        </p:txBody>
      </p:sp>
      <p:sp>
        <p:nvSpPr>
          <p:cNvPr id="79892" name="TextBox 23">
            <a:extLst>
              <a:ext uri="{FF2B5EF4-FFF2-40B4-BE49-F238E27FC236}">
                <a16:creationId xmlns:a16="http://schemas.microsoft.com/office/drawing/2014/main" id="{C71C5912-E9E1-41EF-96C3-A37AA87EDE04}"/>
              </a:ext>
            </a:extLst>
          </p:cNvPr>
          <p:cNvSpPr txBox="1">
            <a:spLocks noChangeArrowheads="1"/>
          </p:cNvSpPr>
          <p:nvPr/>
        </p:nvSpPr>
        <p:spPr bwMode="auto">
          <a:xfrm>
            <a:off x="6954838" y="6650038"/>
            <a:ext cx="2189162" cy="19685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Bef>
                <a:spcPct val="0"/>
              </a:spcBef>
              <a:buClrTx/>
              <a:buFontTx/>
              <a:buNone/>
            </a:pPr>
            <a:endParaRPr lang="de-DE" altLang="de-DE" sz="1800"/>
          </a:p>
        </p:txBody>
      </p:sp>
    </p:spTree>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E9B39-7CAB-415F-A2A9-D8392E7C8E67}"/>
              </a:ext>
            </a:extLst>
          </p:cNvPr>
          <p:cNvSpPr>
            <a:spLocks noGrp="1"/>
          </p:cNvSpPr>
          <p:nvPr>
            <p:ph type="title"/>
          </p:nvPr>
        </p:nvSpPr>
        <p:spPr>
          <a:xfrm>
            <a:off x="471488" y="209550"/>
            <a:ext cx="6767512" cy="838200"/>
          </a:xfrm>
        </p:spPr>
        <p:txBody>
          <a:bodyPr>
            <a:normAutofit/>
          </a:bodyPr>
          <a:lstStyle/>
          <a:p>
            <a:pPr>
              <a:defRPr/>
            </a:pPr>
            <a:r>
              <a:rPr lang="de-CH" sz="2215" b="1" kern="1200" dirty="0">
                <a:cs typeface="Arial" panose="020B0604020202020204" pitchFamily="34" charset="0"/>
              </a:rPr>
              <a:t>Unerwünschte Ereignisse </a:t>
            </a:r>
          </a:p>
        </p:txBody>
      </p:sp>
      <p:graphicFrame>
        <p:nvGraphicFramePr>
          <p:cNvPr id="7" name="Table 6">
            <a:extLst>
              <a:ext uri="{FF2B5EF4-FFF2-40B4-BE49-F238E27FC236}">
                <a16:creationId xmlns:a16="http://schemas.microsoft.com/office/drawing/2014/main" id="{ADC55CBF-CC11-4893-B804-5A631AE24CA2}"/>
              </a:ext>
            </a:extLst>
          </p:cNvPr>
          <p:cNvGraphicFramePr>
            <a:graphicFrameLocks noGrp="1"/>
          </p:cNvGraphicFramePr>
          <p:nvPr/>
        </p:nvGraphicFramePr>
        <p:xfrm>
          <a:off x="527050" y="1698625"/>
          <a:ext cx="8102600" cy="4149741"/>
        </p:xfrm>
        <a:graphic>
          <a:graphicData uri="http://schemas.openxmlformats.org/drawingml/2006/table">
            <a:tbl>
              <a:tblPr firstRow="1" bandRow="1">
                <a:tableStyleId>{5C22544A-7EE6-4342-B048-85BDC9FD1C3A}</a:tableStyleId>
              </a:tblPr>
              <a:tblGrid>
                <a:gridCol w="2807136">
                  <a:extLst>
                    <a:ext uri="{9D8B030D-6E8A-4147-A177-3AD203B41FA5}">
                      <a16:colId xmlns:a16="http://schemas.microsoft.com/office/drawing/2014/main" val="20000"/>
                    </a:ext>
                  </a:extLst>
                </a:gridCol>
                <a:gridCol w="1961865">
                  <a:extLst>
                    <a:ext uri="{9D8B030D-6E8A-4147-A177-3AD203B41FA5}">
                      <a16:colId xmlns:a16="http://schemas.microsoft.com/office/drawing/2014/main" val="20001"/>
                    </a:ext>
                  </a:extLst>
                </a:gridCol>
                <a:gridCol w="1653285">
                  <a:extLst>
                    <a:ext uri="{9D8B030D-6E8A-4147-A177-3AD203B41FA5}">
                      <a16:colId xmlns:a16="http://schemas.microsoft.com/office/drawing/2014/main" val="20002"/>
                    </a:ext>
                  </a:extLst>
                </a:gridCol>
                <a:gridCol w="1680314">
                  <a:extLst>
                    <a:ext uri="{9D8B030D-6E8A-4147-A177-3AD203B41FA5}">
                      <a16:colId xmlns:a16="http://schemas.microsoft.com/office/drawing/2014/main" val="20003"/>
                    </a:ext>
                  </a:extLst>
                </a:gridCol>
              </a:tblGrid>
              <a:tr h="759560">
                <a:tc>
                  <a:txBody>
                    <a:bodyPr/>
                    <a:lstStyle/>
                    <a:p>
                      <a:endParaRPr lang="en-US" sz="1100" noProof="0" dirty="0">
                        <a:latin typeface="Arail"/>
                        <a:cs typeface="Arial" panose="020B0604020202020204" pitchFamily="34" charset="0"/>
                      </a:endParaRPr>
                    </a:p>
                  </a:txBody>
                  <a:tcPr marL="84411" marR="84411" marT="42198" marB="42198">
                    <a:solidFill>
                      <a:srgbClr val="002060"/>
                    </a:solidFill>
                  </a:tcPr>
                </a:tc>
                <a:tc>
                  <a:txBody>
                    <a:bodyPr/>
                    <a:lstStyle/>
                    <a:p>
                      <a:pPr algn="ctr"/>
                      <a:r>
                        <a:rPr lang="en-US" sz="1100" noProof="0" dirty="0">
                          <a:latin typeface="Arail"/>
                        </a:rPr>
                        <a:t>FREEDOM </a:t>
                      </a:r>
                      <a:r>
                        <a:rPr lang="en-US" sz="1100" noProof="0" dirty="0" err="1">
                          <a:latin typeface="Arail"/>
                        </a:rPr>
                        <a:t>Jahre</a:t>
                      </a:r>
                      <a:r>
                        <a:rPr lang="en-US" sz="1100" noProof="0" dirty="0">
                          <a:latin typeface="Arail"/>
                        </a:rPr>
                        <a:t> 1-3 </a:t>
                      </a:r>
                      <a:r>
                        <a:rPr lang="en-US" sz="1100" u="sng" noProof="0" dirty="0">
                          <a:latin typeface="Arail"/>
                        </a:rPr>
                        <a:t>Denosumab</a:t>
                      </a:r>
                      <a:r>
                        <a:rPr lang="en-US" sz="1100" baseline="30000" noProof="0" dirty="0">
                          <a:latin typeface="Arail"/>
                        </a:rPr>
                        <a:t>1</a:t>
                      </a:r>
                      <a:r>
                        <a:rPr lang="en-US" sz="1100" noProof="0" dirty="0">
                          <a:latin typeface="Arail"/>
                        </a:rPr>
                        <a:t> </a:t>
                      </a:r>
                    </a:p>
                    <a:p>
                      <a:pPr algn="ctr"/>
                      <a:r>
                        <a:rPr lang="en-US" sz="1100" noProof="0" dirty="0">
                          <a:latin typeface="Arail"/>
                        </a:rPr>
                        <a:t>n=3879</a:t>
                      </a:r>
                    </a:p>
                    <a:p>
                      <a:pPr algn="ctr"/>
                      <a:r>
                        <a:rPr lang="en-US" sz="1100" baseline="0" noProof="0" dirty="0" err="1">
                          <a:latin typeface="Arail"/>
                        </a:rPr>
                        <a:t>Häufigkeit</a:t>
                      </a:r>
                      <a:r>
                        <a:rPr lang="en-US" sz="1100" baseline="30000" noProof="0" dirty="0">
                          <a:latin typeface="Arail"/>
                        </a:rPr>
                        <a:t>#</a:t>
                      </a:r>
                      <a:r>
                        <a:rPr lang="en-US" sz="1100" noProof="0" dirty="0">
                          <a:latin typeface="Arail"/>
                        </a:rPr>
                        <a:t> (n)</a:t>
                      </a:r>
                    </a:p>
                  </a:txBody>
                  <a:tcPr marL="84411" marR="84411" marT="42198" marB="42198">
                    <a:solidFill>
                      <a:srgbClr val="002060"/>
                    </a:solidFill>
                  </a:tcPr>
                </a:tc>
                <a:tc>
                  <a:txBody>
                    <a:bodyPr/>
                    <a:lstStyle/>
                    <a:p>
                      <a:pPr algn="ctr"/>
                      <a:r>
                        <a:rPr lang="en-US" sz="1100" noProof="0" dirty="0">
                          <a:latin typeface="Arail"/>
                        </a:rPr>
                        <a:t>FREEDOM</a:t>
                      </a:r>
                      <a:r>
                        <a:rPr lang="en-US" sz="1100" baseline="0" noProof="0" dirty="0">
                          <a:latin typeface="Arail"/>
                        </a:rPr>
                        <a:t> </a:t>
                      </a:r>
                      <a:r>
                        <a:rPr lang="en-US" sz="1100" noProof="0" dirty="0" err="1">
                          <a:latin typeface="Arail"/>
                        </a:rPr>
                        <a:t>Jahre</a:t>
                      </a:r>
                      <a:r>
                        <a:rPr lang="en-US" sz="1100" noProof="0" dirty="0">
                          <a:latin typeface="Arail"/>
                        </a:rPr>
                        <a:t> 1-3 </a:t>
                      </a:r>
                      <a:r>
                        <a:rPr lang="en-US" sz="1100" u="sng" baseline="0" noProof="0" dirty="0">
                          <a:latin typeface="Arail"/>
                        </a:rPr>
                        <a:t>Placebo</a:t>
                      </a:r>
                      <a:r>
                        <a:rPr lang="en-US" sz="1100" baseline="30000" noProof="0" dirty="0">
                          <a:latin typeface="Arail"/>
                        </a:rPr>
                        <a:t>1</a:t>
                      </a:r>
                    </a:p>
                    <a:p>
                      <a:pPr algn="ctr"/>
                      <a:r>
                        <a:rPr lang="en-US" sz="1100" baseline="0" noProof="0" dirty="0">
                          <a:latin typeface="Arail"/>
                        </a:rPr>
                        <a:t>n=3883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aseline="0" noProof="0" dirty="0" err="1">
                          <a:latin typeface="Arail"/>
                        </a:rPr>
                        <a:t>Häufigkeit</a:t>
                      </a:r>
                      <a:r>
                        <a:rPr lang="en-US" sz="1100" baseline="30000" noProof="0" dirty="0">
                          <a:latin typeface="Arail"/>
                        </a:rPr>
                        <a:t>#</a:t>
                      </a:r>
                      <a:r>
                        <a:rPr lang="en-US" sz="1100" noProof="0" dirty="0">
                          <a:latin typeface="Arail"/>
                        </a:rPr>
                        <a:t> (n)</a:t>
                      </a:r>
                    </a:p>
                  </a:txBody>
                  <a:tcPr marL="84411" marR="84411" marT="42198" marB="42198">
                    <a:solidFill>
                      <a:srgbClr val="002060"/>
                    </a:solidFill>
                  </a:tcPr>
                </a:tc>
                <a:tc>
                  <a:txBody>
                    <a:bodyPr/>
                    <a:lstStyle/>
                    <a:p>
                      <a:pPr algn="ctr"/>
                      <a:r>
                        <a:rPr lang="en-US" sz="1100" noProof="0" dirty="0" err="1">
                          <a:latin typeface="Arail"/>
                        </a:rPr>
                        <a:t>Verlängerung</a:t>
                      </a:r>
                      <a:r>
                        <a:rPr lang="en-US" sz="1100" noProof="0" dirty="0">
                          <a:latin typeface="Arail"/>
                        </a:rPr>
                        <a:t> </a:t>
                      </a:r>
                      <a:r>
                        <a:rPr lang="en-US" sz="1100" noProof="0" dirty="0" err="1">
                          <a:latin typeface="Arail"/>
                        </a:rPr>
                        <a:t>Jahr</a:t>
                      </a:r>
                      <a:r>
                        <a:rPr lang="en-US" sz="1100" noProof="0" dirty="0">
                          <a:latin typeface="Arail"/>
                        </a:rPr>
                        <a:t> 10 Denosumab</a:t>
                      </a:r>
                      <a:r>
                        <a:rPr lang="en-US" sz="1100" baseline="30000" noProof="0" dirty="0">
                          <a:latin typeface="Arail"/>
                        </a:rPr>
                        <a:t>2</a:t>
                      </a:r>
                      <a:r>
                        <a:rPr lang="en-US" sz="1100" noProof="0" dirty="0">
                          <a:latin typeface="Arail"/>
                        </a:rPr>
                        <a:t> </a:t>
                      </a:r>
                    </a:p>
                    <a:p>
                      <a:pPr algn="ctr"/>
                      <a:r>
                        <a:rPr lang="en-US" sz="1100" noProof="0" dirty="0">
                          <a:latin typeface="Arail"/>
                        </a:rPr>
                        <a:t>n=1454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aseline="0" noProof="0" dirty="0" err="1">
                          <a:latin typeface="Arail"/>
                        </a:rPr>
                        <a:t>Häufigkeit</a:t>
                      </a:r>
                      <a:r>
                        <a:rPr lang="en-US" sz="1100" baseline="30000" noProof="0" dirty="0">
                          <a:latin typeface="Arail"/>
                        </a:rPr>
                        <a:t>#</a:t>
                      </a:r>
                      <a:r>
                        <a:rPr lang="en-US" sz="1100" noProof="0" dirty="0">
                          <a:latin typeface="Arail"/>
                        </a:rPr>
                        <a:t> (n)</a:t>
                      </a:r>
                    </a:p>
                  </a:txBody>
                  <a:tcPr marL="84411" marR="84411" marT="42198" marB="42198">
                    <a:solidFill>
                      <a:srgbClr val="002060"/>
                    </a:solidFill>
                  </a:tcPr>
                </a:tc>
                <a:extLst>
                  <a:ext uri="{0D108BD9-81ED-4DB2-BD59-A6C34878D82A}">
                    <a16:rowId xmlns:a16="http://schemas.microsoft.com/office/drawing/2014/main" val="10000"/>
                  </a:ext>
                </a:extLst>
              </a:tr>
              <a:tr h="267275">
                <a:tc>
                  <a:txBody>
                    <a:bodyPr/>
                    <a:lstStyle/>
                    <a:p>
                      <a:r>
                        <a:rPr lang="en-US" sz="1200" noProof="0" dirty="0" err="1">
                          <a:solidFill>
                            <a:schemeClr val="tx1"/>
                          </a:solidFill>
                          <a:latin typeface="Arail"/>
                        </a:rPr>
                        <a:t>Alle</a:t>
                      </a:r>
                      <a:r>
                        <a:rPr lang="en-US" sz="1200" baseline="0" noProof="0" dirty="0">
                          <a:solidFill>
                            <a:schemeClr val="tx1"/>
                          </a:solidFill>
                          <a:latin typeface="Arail"/>
                        </a:rPr>
                        <a:t> </a:t>
                      </a:r>
                      <a:r>
                        <a:rPr lang="en-US" sz="1200" baseline="0" noProof="0" dirty="0" err="1">
                          <a:solidFill>
                            <a:schemeClr val="tx1"/>
                          </a:solidFill>
                          <a:latin typeface="Arail"/>
                        </a:rPr>
                        <a:t>unerwünschten</a:t>
                      </a:r>
                      <a:r>
                        <a:rPr lang="en-US" sz="1200" baseline="0" noProof="0" dirty="0">
                          <a:solidFill>
                            <a:schemeClr val="tx1"/>
                          </a:solidFill>
                          <a:latin typeface="Arail"/>
                        </a:rPr>
                        <a:t> </a:t>
                      </a:r>
                      <a:r>
                        <a:rPr lang="en-US" sz="1200" baseline="0" noProof="0" dirty="0" err="1">
                          <a:solidFill>
                            <a:schemeClr val="tx1"/>
                          </a:solidFill>
                          <a:latin typeface="Arail"/>
                        </a:rPr>
                        <a:t>Ereignisse</a:t>
                      </a:r>
                      <a:r>
                        <a:rPr lang="en-US" sz="1200" baseline="0" noProof="0" dirty="0">
                          <a:solidFill>
                            <a:schemeClr val="tx1"/>
                          </a:solidFill>
                          <a:latin typeface="Arail"/>
                        </a:rPr>
                        <a:t> </a:t>
                      </a:r>
                      <a:endParaRPr lang="en-US" sz="1200" noProof="0" dirty="0">
                        <a:solidFill>
                          <a:schemeClr val="tx1"/>
                        </a:solidFill>
                        <a:latin typeface="Arail"/>
                      </a:endParaRPr>
                    </a:p>
                  </a:txBody>
                  <a:tcPr marL="84411" marR="84411" marT="42198" marB="42198">
                    <a:solidFill>
                      <a:srgbClr val="002060"/>
                    </a:solidFill>
                  </a:tcPr>
                </a:tc>
                <a:tc>
                  <a:txBody>
                    <a:bodyPr/>
                    <a:lstStyle/>
                    <a:p>
                      <a:pPr algn="ctr"/>
                      <a:r>
                        <a:rPr lang="en-US" sz="1200" noProof="0" dirty="0">
                          <a:solidFill>
                            <a:schemeClr val="tx1"/>
                          </a:solidFill>
                          <a:latin typeface="Arail"/>
                        </a:rPr>
                        <a:t>154,5</a:t>
                      </a:r>
                    </a:p>
                  </a:txBody>
                  <a:tcPr marL="84411" marR="84411" marT="42198" marB="42198">
                    <a:solidFill>
                      <a:schemeClr val="bg1">
                        <a:lumMod val="50000"/>
                      </a:schemeClr>
                    </a:solidFill>
                  </a:tcPr>
                </a:tc>
                <a:tc>
                  <a:txBody>
                    <a:bodyPr/>
                    <a:lstStyle/>
                    <a:p>
                      <a:pPr algn="ctr"/>
                      <a:r>
                        <a:rPr lang="en-US" sz="1200" noProof="0" dirty="0">
                          <a:solidFill>
                            <a:schemeClr val="tx1"/>
                          </a:solidFill>
                          <a:latin typeface="Arail"/>
                        </a:rPr>
                        <a:t>156,1</a:t>
                      </a:r>
                    </a:p>
                  </a:txBody>
                  <a:tcPr marL="84411" marR="84411" marT="42198" marB="42198">
                    <a:solidFill>
                      <a:schemeClr val="bg1">
                        <a:lumMod val="50000"/>
                      </a:schemeClr>
                    </a:solidFill>
                  </a:tcPr>
                </a:tc>
                <a:tc>
                  <a:txBody>
                    <a:bodyPr/>
                    <a:lstStyle/>
                    <a:p>
                      <a:pPr algn="ctr"/>
                      <a:r>
                        <a:rPr lang="en-US" sz="1200" noProof="0" dirty="0">
                          <a:solidFill>
                            <a:schemeClr val="tx1"/>
                          </a:solidFill>
                          <a:latin typeface="Arail"/>
                        </a:rPr>
                        <a:t>95,9</a:t>
                      </a:r>
                    </a:p>
                  </a:txBody>
                  <a:tcPr marL="84411" marR="84411" marT="42198" marB="42198">
                    <a:solidFill>
                      <a:schemeClr val="bg1">
                        <a:lumMod val="50000"/>
                      </a:schemeClr>
                    </a:solidFill>
                  </a:tcPr>
                </a:tc>
                <a:extLst>
                  <a:ext uri="{0D108BD9-81ED-4DB2-BD59-A6C34878D82A}">
                    <a16:rowId xmlns:a16="http://schemas.microsoft.com/office/drawing/2014/main" val="10001"/>
                  </a:ext>
                </a:extLst>
              </a:tr>
              <a:tr h="267275">
                <a:tc>
                  <a:txBody>
                    <a:bodyPr/>
                    <a:lstStyle/>
                    <a:p>
                      <a:r>
                        <a:rPr lang="en-US" sz="1200" noProof="0" dirty="0" err="1">
                          <a:latin typeface="Arail"/>
                        </a:rPr>
                        <a:t>Infektionen</a:t>
                      </a:r>
                      <a:endParaRPr lang="en-US" sz="1200" noProof="0" dirty="0">
                        <a:latin typeface="Arail"/>
                      </a:endParaRPr>
                    </a:p>
                  </a:txBody>
                  <a:tcPr marL="84411" marR="84411" marT="42198" marB="42198"/>
                </a:tc>
                <a:tc>
                  <a:txBody>
                    <a:bodyPr/>
                    <a:lstStyle/>
                    <a:p>
                      <a:pPr algn="ctr"/>
                      <a:r>
                        <a:rPr lang="en-US" sz="1200" noProof="0" dirty="0">
                          <a:latin typeface="Arail"/>
                        </a:rPr>
                        <a:t>29,3</a:t>
                      </a:r>
                    </a:p>
                  </a:txBody>
                  <a:tcPr marL="84411" marR="84411" marT="42198" marB="42198"/>
                </a:tc>
                <a:tc>
                  <a:txBody>
                    <a:bodyPr/>
                    <a:lstStyle/>
                    <a:p>
                      <a:pPr algn="ctr"/>
                      <a:r>
                        <a:rPr lang="en-US" sz="1200" noProof="0" dirty="0">
                          <a:latin typeface="Arail"/>
                        </a:rPr>
                        <a:t>30,7</a:t>
                      </a:r>
                    </a:p>
                  </a:txBody>
                  <a:tcPr marL="84411" marR="84411" marT="42198" marB="42198"/>
                </a:tc>
                <a:tc>
                  <a:txBody>
                    <a:bodyPr/>
                    <a:lstStyle/>
                    <a:p>
                      <a:pPr algn="ctr"/>
                      <a:r>
                        <a:rPr lang="en-US" sz="1200" noProof="0" dirty="0">
                          <a:latin typeface="Arail"/>
                        </a:rPr>
                        <a:t>23,0</a:t>
                      </a:r>
                    </a:p>
                  </a:txBody>
                  <a:tcPr marL="84411" marR="84411" marT="42198" marB="42198"/>
                </a:tc>
                <a:extLst>
                  <a:ext uri="{0D108BD9-81ED-4DB2-BD59-A6C34878D82A}">
                    <a16:rowId xmlns:a16="http://schemas.microsoft.com/office/drawing/2014/main" val="10002"/>
                  </a:ext>
                </a:extLst>
              </a:tr>
              <a:tr h="267275">
                <a:tc>
                  <a:txBody>
                    <a:bodyPr/>
                    <a:lstStyle/>
                    <a:p>
                      <a:r>
                        <a:rPr lang="en-US" sz="1200" noProof="0" dirty="0" err="1">
                          <a:latin typeface="Arail"/>
                        </a:rPr>
                        <a:t>Malignome</a:t>
                      </a:r>
                      <a:endParaRPr lang="en-US" sz="1200" noProof="0" dirty="0">
                        <a:latin typeface="Arail"/>
                      </a:endParaRPr>
                    </a:p>
                  </a:txBody>
                  <a:tcPr marL="84411" marR="84411" marT="42198" marB="42198"/>
                </a:tc>
                <a:tc>
                  <a:txBody>
                    <a:bodyPr/>
                    <a:lstStyle/>
                    <a:p>
                      <a:pPr algn="ctr"/>
                      <a:r>
                        <a:rPr lang="en-US" sz="1200" noProof="0" dirty="0">
                          <a:latin typeface="Arail"/>
                        </a:rPr>
                        <a:t>1,8</a:t>
                      </a:r>
                    </a:p>
                  </a:txBody>
                  <a:tcPr marL="84411" marR="84411" marT="42198" marB="42198"/>
                </a:tc>
                <a:tc>
                  <a:txBody>
                    <a:bodyPr/>
                    <a:lstStyle/>
                    <a:p>
                      <a:pPr algn="ctr"/>
                      <a:r>
                        <a:rPr lang="en-US" sz="1200" noProof="0" dirty="0">
                          <a:latin typeface="Arail"/>
                        </a:rPr>
                        <a:t>1,6</a:t>
                      </a:r>
                    </a:p>
                  </a:txBody>
                  <a:tcPr marL="84411" marR="84411" marT="42198" marB="42198"/>
                </a:tc>
                <a:tc>
                  <a:txBody>
                    <a:bodyPr/>
                    <a:lstStyle/>
                    <a:p>
                      <a:pPr algn="ctr"/>
                      <a:r>
                        <a:rPr lang="en-US" sz="1200" noProof="0" dirty="0">
                          <a:latin typeface="Arail"/>
                        </a:rPr>
                        <a:t>1,6</a:t>
                      </a:r>
                    </a:p>
                  </a:txBody>
                  <a:tcPr marL="84411" marR="84411" marT="42198" marB="42198"/>
                </a:tc>
                <a:extLst>
                  <a:ext uri="{0D108BD9-81ED-4DB2-BD59-A6C34878D82A}">
                    <a16:rowId xmlns:a16="http://schemas.microsoft.com/office/drawing/2014/main" val="10003"/>
                  </a:ext>
                </a:extLst>
              </a:tr>
              <a:tr h="267275">
                <a:tc>
                  <a:txBody>
                    <a:bodyPr/>
                    <a:lstStyle/>
                    <a:p>
                      <a:r>
                        <a:rPr lang="en-US" sz="1200" noProof="0" dirty="0" err="1">
                          <a:latin typeface="Arail"/>
                        </a:rPr>
                        <a:t>Ekzeme</a:t>
                      </a:r>
                      <a:endParaRPr lang="en-US" sz="1200" noProof="0" dirty="0">
                        <a:latin typeface="Arail"/>
                      </a:endParaRPr>
                    </a:p>
                  </a:txBody>
                  <a:tcPr marL="84411" marR="84411" marT="42198" marB="42198"/>
                </a:tc>
                <a:tc>
                  <a:txBody>
                    <a:bodyPr/>
                    <a:lstStyle/>
                    <a:p>
                      <a:pPr algn="ctr"/>
                      <a:r>
                        <a:rPr lang="en-US" sz="1200" noProof="0" dirty="0">
                          <a:latin typeface="Arail"/>
                        </a:rPr>
                        <a:t>1,1</a:t>
                      </a:r>
                    </a:p>
                  </a:txBody>
                  <a:tcPr marL="84411" marR="84411" marT="42198" marB="42198"/>
                </a:tc>
                <a:tc>
                  <a:txBody>
                    <a:bodyPr/>
                    <a:lstStyle/>
                    <a:p>
                      <a:pPr algn="ctr"/>
                      <a:r>
                        <a:rPr lang="en-US" sz="1200" noProof="0" dirty="0">
                          <a:latin typeface="Arail"/>
                        </a:rPr>
                        <a:t>0,6</a:t>
                      </a:r>
                    </a:p>
                  </a:txBody>
                  <a:tcPr marL="84411" marR="84411" marT="42198" marB="42198"/>
                </a:tc>
                <a:tc>
                  <a:txBody>
                    <a:bodyPr/>
                    <a:lstStyle/>
                    <a:p>
                      <a:pPr algn="ctr"/>
                      <a:r>
                        <a:rPr lang="en-US" sz="1200" noProof="0" dirty="0">
                          <a:latin typeface="Arail"/>
                        </a:rPr>
                        <a:t>1,3</a:t>
                      </a:r>
                    </a:p>
                  </a:txBody>
                  <a:tcPr marL="84411" marR="84411" marT="42198" marB="42198"/>
                </a:tc>
                <a:extLst>
                  <a:ext uri="{0D108BD9-81ED-4DB2-BD59-A6C34878D82A}">
                    <a16:rowId xmlns:a16="http://schemas.microsoft.com/office/drawing/2014/main" val="10004"/>
                  </a:ext>
                </a:extLst>
              </a:tr>
              <a:tr h="267275">
                <a:tc>
                  <a:txBody>
                    <a:bodyPr/>
                    <a:lstStyle/>
                    <a:p>
                      <a:r>
                        <a:rPr lang="en-US" sz="1200" noProof="0" dirty="0" err="1">
                          <a:latin typeface="Arail"/>
                        </a:rPr>
                        <a:t>Hypokalzämie</a:t>
                      </a:r>
                      <a:endParaRPr lang="en-US" sz="1200" noProof="0" dirty="0">
                        <a:latin typeface="Arail"/>
                      </a:endParaRPr>
                    </a:p>
                  </a:txBody>
                  <a:tcPr marL="84411" marR="84411" marT="42198" marB="42198"/>
                </a:tc>
                <a:tc>
                  <a:txBody>
                    <a:bodyPr/>
                    <a:lstStyle/>
                    <a:p>
                      <a:pPr algn="ctr"/>
                      <a:r>
                        <a:rPr lang="en-US" sz="1200" noProof="0" dirty="0">
                          <a:latin typeface="Arail"/>
                        </a:rPr>
                        <a:t>0</a:t>
                      </a:r>
                    </a:p>
                  </a:txBody>
                  <a:tcPr marL="84411" marR="84411" marT="42198" marB="42198"/>
                </a:tc>
                <a:tc>
                  <a:txBody>
                    <a:bodyPr/>
                    <a:lstStyle/>
                    <a:p>
                      <a:pPr algn="ctr"/>
                      <a:r>
                        <a:rPr lang="en-US" sz="1200" noProof="0" dirty="0">
                          <a:latin typeface="Arail"/>
                        </a:rPr>
                        <a:t>&lt; 0,1</a:t>
                      </a:r>
                    </a:p>
                  </a:txBody>
                  <a:tcPr marL="84411" marR="84411" marT="42198" marB="42198"/>
                </a:tc>
                <a:tc>
                  <a:txBody>
                    <a:bodyPr/>
                    <a:lstStyle/>
                    <a:p>
                      <a:pPr algn="ctr"/>
                      <a:r>
                        <a:rPr lang="en-US" sz="1200" noProof="0" dirty="0">
                          <a:latin typeface="Arail"/>
                        </a:rPr>
                        <a:t>0,1</a:t>
                      </a:r>
                    </a:p>
                  </a:txBody>
                  <a:tcPr marL="84411" marR="84411" marT="42198" marB="42198"/>
                </a:tc>
                <a:extLst>
                  <a:ext uri="{0D108BD9-81ED-4DB2-BD59-A6C34878D82A}">
                    <a16:rowId xmlns:a16="http://schemas.microsoft.com/office/drawing/2014/main" val="10005"/>
                  </a:ext>
                </a:extLst>
              </a:tr>
              <a:tr h="267275">
                <a:tc>
                  <a:txBody>
                    <a:bodyPr/>
                    <a:lstStyle/>
                    <a:p>
                      <a:r>
                        <a:rPr lang="en-US" sz="1200" noProof="0" dirty="0" err="1">
                          <a:latin typeface="Arail"/>
                        </a:rPr>
                        <a:t>Pankreatitis</a:t>
                      </a:r>
                      <a:endParaRPr lang="en-US" sz="1200" noProof="0" dirty="0">
                        <a:latin typeface="Arail"/>
                      </a:endParaRPr>
                    </a:p>
                  </a:txBody>
                  <a:tcPr marL="84411" marR="84411" marT="42198" marB="42198"/>
                </a:tc>
                <a:tc>
                  <a:txBody>
                    <a:bodyPr/>
                    <a:lstStyle/>
                    <a:p>
                      <a:pPr algn="ctr"/>
                      <a:r>
                        <a:rPr lang="en-US" sz="1200" noProof="0" dirty="0">
                          <a:latin typeface="Arail"/>
                        </a:rPr>
                        <a:t>&lt; 0,1</a:t>
                      </a:r>
                    </a:p>
                  </a:txBody>
                  <a:tcPr marL="84411" marR="84411" marT="42198" marB="42198"/>
                </a:tc>
                <a:tc>
                  <a:txBody>
                    <a:bodyPr/>
                    <a:lstStyle/>
                    <a:p>
                      <a:pPr algn="ctr"/>
                      <a:r>
                        <a:rPr lang="en-US" sz="1200" noProof="0" dirty="0">
                          <a:latin typeface="Arail"/>
                        </a:rPr>
                        <a:t>&lt; 0,1</a:t>
                      </a:r>
                    </a:p>
                  </a:txBody>
                  <a:tcPr marL="84411" marR="84411" marT="42198" marB="42198"/>
                </a:tc>
                <a:tc>
                  <a:txBody>
                    <a:bodyPr/>
                    <a:lstStyle/>
                    <a:p>
                      <a:pPr algn="ctr"/>
                      <a:r>
                        <a:rPr lang="en-US" sz="1200" noProof="0" dirty="0">
                          <a:latin typeface="Arail"/>
                        </a:rPr>
                        <a:t>0</a:t>
                      </a:r>
                    </a:p>
                  </a:txBody>
                  <a:tcPr marL="84411" marR="84411" marT="42198" marB="42198"/>
                </a:tc>
                <a:extLst>
                  <a:ext uri="{0D108BD9-81ED-4DB2-BD59-A6C34878D82A}">
                    <a16:rowId xmlns:a16="http://schemas.microsoft.com/office/drawing/2014/main" val="10006"/>
                  </a:ext>
                </a:extLst>
              </a:tr>
              <a:tr h="450145">
                <a:tc>
                  <a:txBody>
                    <a:bodyPr/>
                    <a:lstStyle/>
                    <a:p>
                      <a:r>
                        <a:rPr lang="en-US" sz="1200" noProof="0" dirty="0" err="1">
                          <a:solidFill>
                            <a:schemeClr val="tx1"/>
                          </a:solidFill>
                          <a:latin typeface="Arail"/>
                        </a:rPr>
                        <a:t>Schwerwiegende</a:t>
                      </a:r>
                      <a:r>
                        <a:rPr lang="en-US" sz="1200" baseline="0" noProof="0" dirty="0">
                          <a:solidFill>
                            <a:schemeClr val="tx1"/>
                          </a:solidFill>
                          <a:latin typeface="Arail"/>
                        </a:rPr>
                        <a:t> </a:t>
                      </a:r>
                      <a:r>
                        <a:rPr lang="en-US" sz="1200" baseline="0" noProof="0" dirty="0" err="1">
                          <a:solidFill>
                            <a:schemeClr val="tx1"/>
                          </a:solidFill>
                          <a:latin typeface="Arail"/>
                        </a:rPr>
                        <a:t>unerwünschte</a:t>
                      </a:r>
                      <a:r>
                        <a:rPr lang="en-US" sz="1200" baseline="0" noProof="0" dirty="0">
                          <a:solidFill>
                            <a:schemeClr val="tx1"/>
                          </a:solidFill>
                          <a:latin typeface="Arail"/>
                        </a:rPr>
                        <a:t> </a:t>
                      </a:r>
                      <a:r>
                        <a:rPr lang="en-US" sz="1200" baseline="0" noProof="0" dirty="0" err="1">
                          <a:solidFill>
                            <a:schemeClr val="tx1"/>
                          </a:solidFill>
                          <a:latin typeface="Arail"/>
                        </a:rPr>
                        <a:t>Ereignisse</a:t>
                      </a:r>
                      <a:endParaRPr lang="en-US" sz="1200" noProof="0" dirty="0">
                        <a:solidFill>
                          <a:schemeClr val="tx1"/>
                        </a:solidFill>
                        <a:latin typeface="Arail"/>
                      </a:endParaRPr>
                    </a:p>
                  </a:txBody>
                  <a:tcPr marL="84411" marR="84411" marT="42198" marB="42198">
                    <a:solidFill>
                      <a:schemeClr val="bg1">
                        <a:lumMod val="50000"/>
                      </a:schemeClr>
                    </a:solidFill>
                  </a:tcPr>
                </a:tc>
                <a:tc>
                  <a:txBody>
                    <a:bodyPr/>
                    <a:lstStyle/>
                    <a:p>
                      <a:pPr algn="ctr"/>
                      <a:r>
                        <a:rPr lang="en-US" sz="1200" noProof="0" dirty="0">
                          <a:solidFill>
                            <a:schemeClr val="tx1"/>
                          </a:solidFill>
                          <a:latin typeface="Arail"/>
                        </a:rPr>
                        <a:t>10,6</a:t>
                      </a:r>
                    </a:p>
                  </a:txBody>
                  <a:tcPr marL="84411" marR="84411" marT="42198" marB="42198">
                    <a:solidFill>
                      <a:schemeClr val="bg1">
                        <a:lumMod val="50000"/>
                      </a:schemeClr>
                    </a:solidFill>
                  </a:tcPr>
                </a:tc>
                <a:tc>
                  <a:txBody>
                    <a:bodyPr/>
                    <a:lstStyle/>
                    <a:p>
                      <a:pPr algn="ctr"/>
                      <a:r>
                        <a:rPr lang="en-US" sz="1200" noProof="0" dirty="0">
                          <a:solidFill>
                            <a:schemeClr val="tx1"/>
                          </a:solidFill>
                          <a:latin typeface="Arail"/>
                        </a:rPr>
                        <a:t>10,4</a:t>
                      </a:r>
                    </a:p>
                  </a:txBody>
                  <a:tcPr marL="84411" marR="84411" marT="42198" marB="42198">
                    <a:solidFill>
                      <a:schemeClr val="bg1">
                        <a:lumMod val="50000"/>
                      </a:schemeClr>
                    </a:solidFill>
                  </a:tcPr>
                </a:tc>
                <a:tc>
                  <a:txBody>
                    <a:bodyPr/>
                    <a:lstStyle/>
                    <a:p>
                      <a:pPr algn="ctr"/>
                      <a:r>
                        <a:rPr lang="en-US" sz="1200" noProof="0" dirty="0">
                          <a:solidFill>
                            <a:schemeClr val="tx1"/>
                          </a:solidFill>
                          <a:latin typeface="Arail"/>
                        </a:rPr>
                        <a:t>12,3</a:t>
                      </a:r>
                    </a:p>
                  </a:txBody>
                  <a:tcPr marL="84411" marR="84411" marT="42198" marB="42198">
                    <a:solidFill>
                      <a:schemeClr val="bg1">
                        <a:lumMod val="50000"/>
                      </a:schemeClr>
                    </a:solidFill>
                  </a:tcPr>
                </a:tc>
                <a:extLst>
                  <a:ext uri="{0D108BD9-81ED-4DB2-BD59-A6C34878D82A}">
                    <a16:rowId xmlns:a16="http://schemas.microsoft.com/office/drawing/2014/main" val="10007"/>
                  </a:ext>
                </a:extLst>
              </a:tr>
              <a:tr h="2672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0" dirty="0" err="1">
                          <a:latin typeface="Arail"/>
                        </a:rPr>
                        <a:t>Infektionen</a:t>
                      </a:r>
                      <a:endParaRPr lang="en-US" sz="1200" noProof="0" dirty="0">
                        <a:latin typeface="Arail"/>
                      </a:endParaRPr>
                    </a:p>
                  </a:txBody>
                  <a:tcPr marL="84411" marR="84411" marT="42198" marB="42198"/>
                </a:tc>
                <a:tc>
                  <a:txBody>
                    <a:bodyPr/>
                    <a:lstStyle/>
                    <a:p>
                      <a:pPr algn="ctr"/>
                      <a:r>
                        <a:rPr lang="en-US" sz="1200" noProof="0" dirty="0">
                          <a:latin typeface="Arail"/>
                        </a:rPr>
                        <a:t>1,5</a:t>
                      </a:r>
                    </a:p>
                  </a:txBody>
                  <a:tcPr marL="84411" marR="84411" marT="42198" marB="42198"/>
                </a:tc>
                <a:tc>
                  <a:txBody>
                    <a:bodyPr/>
                    <a:lstStyle/>
                    <a:p>
                      <a:pPr algn="ctr"/>
                      <a:r>
                        <a:rPr lang="en-US" sz="1200" noProof="0" dirty="0">
                          <a:latin typeface="Arail"/>
                        </a:rPr>
                        <a:t>1,3</a:t>
                      </a:r>
                    </a:p>
                  </a:txBody>
                  <a:tcPr marL="84411" marR="84411" marT="42198" marB="42198"/>
                </a:tc>
                <a:tc>
                  <a:txBody>
                    <a:bodyPr/>
                    <a:lstStyle/>
                    <a:p>
                      <a:pPr algn="ctr"/>
                      <a:r>
                        <a:rPr lang="en-US" sz="1200" noProof="0" dirty="0">
                          <a:latin typeface="Arail"/>
                        </a:rPr>
                        <a:t>2,6</a:t>
                      </a:r>
                    </a:p>
                  </a:txBody>
                  <a:tcPr marL="84411" marR="84411" marT="42198" marB="42198"/>
                </a:tc>
                <a:extLst>
                  <a:ext uri="{0D108BD9-81ED-4DB2-BD59-A6C34878D82A}">
                    <a16:rowId xmlns:a16="http://schemas.microsoft.com/office/drawing/2014/main" val="10008"/>
                  </a:ext>
                </a:extLst>
              </a:tr>
              <a:tr h="267275">
                <a:tc>
                  <a:txBody>
                    <a:bodyPr/>
                    <a:lstStyle/>
                    <a:p>
                      <a:r>
                        <a:rPr lang="en-US" sz="1200" noProof="0" dirty="0" err="1">
                          <a:latin typeface="Arail"/>
                        </a:rPr>
                        <a:t>Zellulitis</a:t>
                      </a:r>
                      <a:r>
                        <a:rPr lang="en-US" sz="1200" noProof="0" dirty="0">
                          <a:latin typeface="Arail"/>
                        </a:rPr>
                        <a:t>*</a:t>
                      </a:r>
                      <a:r>
                        <a:rPr lang="en-US" sz="1200" baseline="0" noProof="0" dirty="0">
                          <a:latin typeface="Arail"/>
                        </a:rPr>
                        <a:t> </a:t>
                      </a:r>
                      <a:r>
                        <a:rPr lang="en-US" sz="1200" baseline="0" noProof="0" dirty="0" err="1">
                          <a:latin typeface="Arail"/>
                        </a:rPr>
                        <a:t>oder</a:t>
                      </a:r>
                      <a:r>
                        <a:rPr lang="en-US" sz="1200" baseline="0" noProof="0" dirty="0">
                          <a:latin typeface="Arail"/>
                        </a:rPr>
                        <a:t> </a:t>
                      </a:r>
                      <a:r>
                        <a:rPr lang="en-US" sz="1200" baseline="0" noProof="0" dirty="0" err="1">
                          <a:latin typeface="Arail"/>
                        </a:rPr>
                        <a:t>Er</a:t>
                      </a:r>
                      <a:r>
                        <a:rPr lang="en-US" sz="1200" noProof="0" dirty="0" err="1">
                          <a:latin typeface="Arail"/>
                        </a:rPr>
                        <a:t>ysipele</a:t>
                      </a:r>
                      <a:endParaRPr lang="en-US" sz="1200" noProof="0" dirty="0">
                        <a:latin typeface="Arail"/>
                      </a:endParaRPr>
                    </a:p>
                  </a:txBody>
                  <a:tcPr marL="84411" marR="84411" marT="42198" marB="42198"/>
                </a:tc>
                <a:tc>
                  <a:txBody>
                    <a:bodyPr/>
                    <a:lstStyle/>
                    <a:p>
                      <a:pPr algn="ctr"/>
                      <a:r>
                        <a:rPr lang="en-US" sz="1200" noProof="0" dirty="0">
                          <a:latin typeface="Arail"/>
                        </a:rPr>
                        <a:t>0,1</a:t>
                      </a:r>
                    </a:p>
                  </a:txBody>
                  <a:tcPr marL="84411" marR="84411" marT="42198" marB="42198"/>
                </a:tc>
                <a:tc>
                  <a:txBody>
                    <a:bodyPr/>
                    <a:lstStyle/>
                    <a:p>
                      <a:pPr algn="ctr"/>
                      <a:r>
                        <a:rPr lang="en-US" sz="1200" noProof="0" dirty="0">
                          <a:latin typeface="Arail"/>
                        </a:rPr>
                        <a:t>&lt; 0,1</a:t>
                      </a:r>
                    </a:p>
                  </a:txBody>
                  <a:tcPr marL="84411" marR="84411" marT="42198" marB="42198"/>
                </a:tc>
                <a:tc>
                  <a:txBody>
                    <a:bodyPr/>
                    <a:lstStyle/>
                    <a:p>
                      <a:pPr algn="ctr"/>
                      <a:r>
                        <a:rPr lang="en-US" sz="1200" noProof="0" dirty="0">
                          <a:latin typeface="Arail"/>
                        </a:rPr>
                        <a:t>0,1</a:t>
                      </a:r>
                    </a:p>
                  </a:txBody>
                  <a:tcPr marL="84411" marR="84411" marT="42198" marB="42198"/>
                </a:tc>
                <a:extLst>
                  <a:ext uri="{0D108BD9-81ED-4DB2-BD59-A6C34878D82A}">
                    <a16:rowId xmlns:a16="http://schemas.microsoft.com/office/drawing/2014/main" val="10009"/>
                  </a:ext>
                </a:extLst>
              </a:tr>
              <a:tr h="267275">
                <a:tc>
                  <a:txBody>
                    <a:bodyPr/>
                    <a:lstStyle/>
                    <a:p>
                      <a:r>
                        <a:rPr lang="en-US" sz="1200" noProof="0" dirty="0" err="1">
                          <a:latin typeface="Arail"/>
                        </a:rPr>
                        <a:t>Kieferosteonekrosen</a:t>
                      </a:r>
                      <a:endParaRPr lang="en-US" sz="1200" noProof="0" dirty="0">
                        <a:latin typeface="Arail"/>
                      </a:endParaRPr>
                    </a:p>
                  </a:txBody>
                  <a:tcPr marL="84411" marR="84411" marT="42198" marB="42198"/>
                </a:tc>
                <a:tc>
                  <a:txBody>
                    <a:bodyPr/>
                    <a:lstStyle/>
                    <a:p>
                      <a:pPr algn="ctr"/>
                      <a:r>
                        <a:rPr lang="en-US" sz="1200" noProof="0" dirty="0">
                          <a:latin typeface="Arail"/>
                        </a:rPr>
                        <a:t>0</a:t>
                      </a:r>
                    </a:p>
                  </a:txBody>
                  <a:tcPr marL="84411" marR="84411" marT="42198" marB="42198"/>
                </a:tc>
                <a:tc>
                  <a:txBody>
                    <a:bodyPr/>
                    <a:lstStyle/>
                    <a:p>
                      <a:pPr algn="ctr"/>
                      <a:r>
                        <a:rPr lang="en-US" sz="1200" noProof="0" dirty="0">
                          <a:latin typeface="Arail"/>
                        </a:rPr>
                        <a:t>0</a:t>
                      </a:r>
                    </a:p>
                  </a:txBody>
                  <a:tcPr marL="84411" marR="84411" marT="42198" marB="42198"/>
                </a:tc>
                <a:tc>
                  <a:txBody>
                    <a:bodyPr/>
                    <a:lstStyle/>
                    <a:p>
                      <a:pPr algn="ctr"/>
                      <a:r>
                        <a:rPr lang="en-US" sz="1200" noProof="0" dirty="0">
                          <a:latin typeface="Arail"/>
                        </a:rPr>
                        <a:t>0,9</a:t>
                      </a:r>
                    </a:p>
                  </a:txBody>
                  <a:tcPr marL="84411" marR="84411" marT="42198" marB="42198"/>
                </a:tc>
                <a:extLst>
                  <a:ext uri="{0D108BD9-81ED-4DB2-BD59-A6C34878D82A}">
                    <a16:rowId xmlns:a16="http://schemas.microsoft.com/office/drawing/2014/main" val="10010"/>
                  </a:ext>
                </a:extLst>
              </a:tr>
              <a:tr h="267275">
                <a:tc>
                  <a:txBody>
                    <a:bodyPr/>
                    <a:lstStyle/>
                    <a:p>
                      <a:r>
                        <a:rPr lang="en-US" sz="1200" noProof="0" dirty="0" err="1">
                          <a:latin typeface="Arail"/>
                        </a:rPr>
                        <a:t>Atypische</a:t>
                      </a:r>
                      <a:r>
                        <a:rPr lang="en-US" sz="1200" baseline="0" noProof="0" dirty="0">
                          <a:latin typeface="Arail"/>
                        </a:rPr>
                        <a:t> </a:t>
                      </a:r>
                      <a:r>
                        <a:rPr lang="en-US" sz="1200" baseline="0" noProof="0" dirty="0" err="1">
                          <a:latin typeface="Arail"/>
                        </a:rPr>
                        <a:t>Femurf</a:t>
                      </a:r>
                      <a:r>
                        <a:rPr lang="en-US" sz="1200" noProof="0" dirty="0" err="1">
                          <a:latin typeface="Arail"/>
                        </a:rPr>
                        <a:t>raktur</a:t>
                      </a:r>
                      <a:endParaRPr lang="en-US" sz="1200" noProof="0" dirty="0">
                        <a:latin typeface="Arail"/>
                      </a:endParaRPr>
                    </a:p>
                  </a:txBody>
                  <a:tcPr marL="84411" marR="84411" marT="42198" marB="42198"/>
                </a:tc>
                <a:tc>
                  <a:txBody>
                    <a:bodyPr/>
                    <a:lstStyle/>
                    <a:p>
                      <a:pPr algn="ctr"/>
                      <a:r>
                        <a:rPr lang="en-US" sz="1200" noProof="0" dirty="0">
                          <a:latin typeface="Arail"/>
                        </a:rPr>
                        <a:t>0</a:t>
                      </a:r>
                    </a:p>
                  </a:txBody>
                  <a:tcPr marL="84411" marR="84411" marT="42198" marB="42198"/>
                </a:tc>
                <a:tc>
                  <a:txBody>
                    <a:bodyPr/>
                    <a:lstStyle/>
                    <a:p>
                      <a:pPr algn="ctr"/>
                      <a:r>
                        <a:rPr lang="en-US" sz="1200" noProof="0" dirty="0">
                          <a:latin typeface="Arail"/>
                        </a:rPr>
                        <a:t>0</a:t>
                      </a:r>
                    </a:p>
                  </a:txBody>
                  <a:tcPr marL="84411" marR="84411" marT="42198" marB="42198"/>
                </a:tc>
                <a:tc>
                  <a:txBody>
                    <a:bodyPr/>
                    <a:lstStyle/>
                    <a:p>
                      <a:pPr algn="ctr"/>
                      <a:r>
                        <a:rPr lang="en-US" sz="1200" noProof="0" dirty="0">
                          <a:latin typeface="Arail"/>
                        </a:rPr>
                        <a:t>&lt; 0,1</a:t>
                      </a:r>
                    </a:p>
                  </a:txBody>
                  <a:tcPr marL="84411" marR="84411" marT="42198" marB="42198"/>
                </a:tc>
                <a:extLst>
                  <a:ext uri="{0D108BD9-81ED-4DB2-BD59-A6C34878D82A}">
                    <a16:rowId xmlns:a16="http://schemas.microsoft.com/office/drawing/2014/main" val="10011"/>
                  </a:ext>
                </a:extLst>
              </a:tr>
              <a:tr h="267275">
                <a:tc>
                  <a:txBody>
                    <a:bodyPr/>
                    <a:lstStyle/>
                    <a:p>
                      <a:r>
                        <a:rPr lang="en-US" sz="1200" noProof="0" dirty="0" err="1">
                          <a:solidFill>
                            <a:schemeClr val="tx1"/>
                          </a:solidFill>
                          <a:latin typeface="Arail"/>
                        </a:rPr>
                        <a:t>Todesfälle</a:t>
                      </a:r>
                      <a:endParaRPr lang="en-US" sz="1200" noProof="0" dirty="0">
                        <a:solidFill>
                          <a:schemeClr val="tx1"/>
                        </a:solidFill>
                        <a:latin typeface="Arail"/>
                      </a:endParaRPr>
                    </a:p>
                  </a:txBody>
                  <a:tcPr marL="84411" marR="84411" marT="42198" marB="42198">
                    <a:solidFill>
                      <a:schemeClr val="bg1">
                        <a:lumMod val="50000"/>
                      </a:schemeClr>
                    </a:solidFill>
                  </a:tcPr>
                </a:tc>
                <a:tc>
                  <a:txBody>
                    <a:bodyPr/>
                    <a:lstStyle/>
                    <a:p>
                      <a:pPr algn="ctr"/>
                      <a:r>
                        <a:rPr lang="en-US" sz="1200" noProof="0" dirty="0">
                          <a:solidFill>
                            <a:schemeClr val="tx1"/>
                          </a:solidFill>
                          <a:latin typeface="Arail"/>
                        </a:rPr>
                        <a:t>0,6</a:t>
                      </a:r>
                    </a:p>
                  </a:txBody>
                  <a:tcPr marL="84411" marR="84411" marT="42198" marB="42198">
                    <a:solidFill>
                      <a:schemeClr val="bg1">
                        <a:lumMod val="50000"/>
                      </a:schemeClr>
                    </a:solidFill>
                  </a:tcPr>
                </a:tc>
                <a:tc>
                  <a:txBody>
                    <a:bodyPr/>
                    <a:lstStyle/>
                    <a:p>
                      <a:pPr algn="ctr"/>
                      <a:r>
                        <a:rPr lang="en-US" sz="1200" noProof="0" dirty="0">
                          <a:solidFill>
                            <a:schemeClr val="tx1"/>
                          </a:solidFill>
                          <a:latin typeface="Arail"/>
                        </a:rPr>
                        <a:t>0,8</a:t>
                      </a:r>
                    </a:p>
                  </a:txBody>
                  <a:tcPr marL="84411" marR="84411" marT="42198" marB="42198">
                    <a:solidFill>
                      <a:schemeClr val="bg1">
                        <a:lumMod val="50000"/>
                      </a:schemeClr>
                    </a:solidFill>
                  </a:tcPr>
                </a:tc>
                <a:tc>
                  <a:txBody>
                    <a:bodyPr/>
                    <a:lstStyle/>
                    <a:p>
                      <a:pPr algn="ctr"/>
                      <a:r>
                        <a:rPr lang="en-US" sz="1200" noProof="0" dirty="0">
                          <a:solidFill>
                            <a:schemeClr val="tx1"/>
                          </a:solidFill>
                          <a:latin typeface="Arail"/>
                        </a:rPr>
                        <a:t>0</a:t>
                      </a:r>
                    </a:p>
                  </a:txBody>
                  <a:tcPr marL="84411" marR="84411" marT="42198" marB="42198">
                    <a:solidFill>
                      <a:schemeClr val="bg1">
                        <a:lumMod val="50000"/>
                      </a:schemeClr>
                    </a:solidFill>
                  </a:tcPr>
                </a:tc>
                <a:extLst>
                  <a:ext uri="{0D108BD9-81ED-4DB2-BD59-A6C34878D82A}">
                    <a16:rowId xmlns:a16="http://schemas.microsoft.com/office/drawing/2014/main" val="10012"/>
                  </a:ext>
                </a:extLst>
              </a:tr>
            </a:tbl>
          </a:graphicData>
        </a:graphic>
      </p:graphicFrame>
      <p:sp>
        <p:nvSpPr>
          <p:cNvPr id="3" name="TextBox 2">
            <a:extLst>
              <a:ext uri="{FF2B5EF4-FFF2-40B4-BE49-F238E27FC236}">
                <a16:creationId xmlns:a16="http://schemas.microsoft.com/office/drawing/2014/main" id="{62BFEA01-54AD-45C1-A098-46CDB63FBAD2}"/>
              </a:ext>
            </a:extLst>
          </p:cNvPr>
          <p:cNvSpPr txBox="1"/>
          <p:nvPr/>
        </p:nvSpPr>
        <p:spPr>
          <a:xfrm>
            <a:off x="512763" y="6043613"/>
            <a:ext cx="2147887" cy="376237"/>
          </a:xfrm>
          <a:prstGeom prst="rect">
            <a:avLst/>
          </a:prstGeom>
          <a:noFill/>
        </p:spPr>
        <p:txBody>
          <a:bodyPr wrap="none">
            <a:spAutoFit/>
          </a:bodyPr>
          <a:lstStyle/>
          <a:p>
            <a:pPr eaLnBrk="1" hangingPunct="1">
              <a:defRPr/>
            </a:pPr>
            <a:r>
              <a:rPr lang="de-CH" sz="923" baseline="30000" dirty="0"/>
              <a:t>#</a:t>
            </a:r>
            <a:r>
              <a:rPr lang="de-CH" sz="923" dirty="0"/>
              <a:t>pro 100 Patienten-Jahre</a:t>
            </a:r>
          </a:p>
          <a:p>
            <a:pPr eaLnBrk="1" hangingPunct="1">
              <a:defRPr/>
            </a:pPr>
            <a:r>
              <a:rPr lang="de-CH" sz="923" dirty="0"/>
              <a:t>*Entzündung des Unterhautgewebes</a:t>
            </a:r>
          </a:p>
        </p:txBody>
      </p:sp>
      <p:sp>
        <p:nvSpPr>
          <p:cNvPr id="81996" name="TextBox 7">
            <a:extLst>
              <a:ext uri="{FF2B5EF4-FFF2-40B4-BE49-F238E27FC236}">
                <a16:creationId xmlns:a16="http://schemas.microsoft.com/office/drawing/2014/main" id="{30EB012C-64AE-4FE1-A286-F790AA7120F8}"/>
              </a:ext>
            </a:extLst>
          </p:cNvPr>
          <p:cNvSpPr txBox="1">
            <a:spLocks noChangeArrowheads="1"/>
          </p:cNvSpPr>
          <p:nvPr/>
        </p:nvSpPr>
        <p:spPr bwMode="auto">
          <a:xfrm>
            <a:off x="193675" y="6650038"/>
            <a:ext cx="2189163" cy="19685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Bef>
                <a:spcPct val="0"/>
              </a:spcBef>
              <a:buClrTx/>
              <a:buFontTx/>
              <a:buNone/>
            </a:pPr>
            <a:endParaRPr lang="de-DE" altLang="de-DE" sz="1800"/>
          </a:p>
        </p:txBody>
      </p:sp>
      <p:sp>
        <p:nvSpPr>
          <p:cNvPr id="81997" name="TextBox 8">
            <a:extLst>
              <a:ext uri="{FF2B5EF4-FFF2-40B4-BE49-F238E27FC236}">
                <a16:creationId xmlns:a16="http://schemas.microsoft.com/office/drawing/2014/main" id="{7B8B7A5B-812B-49B6-9E6E-412A71A2F9E6}"/>
              </a:ext>
            </a:extLst>
          </p:cNvPr>
          <p:cNvSpPr txBox="1">
            <a:spLocks noChangeArrowheads="1"/>
          </p:cNvSpPr>
          <p:nvPr/>
        </p:nvSpPr>
        <p:spPr bwMode="auto">
          <a:xfrm>
            <a:off x="6954838" y="6650038"/>
            <a:ext cx="2189162" cy="19685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Bef>
                <a:spcPct val="0"/>
              </a:spcBef>
              <a:buClrTx/>
              <a:buFontTx/>
              <a:buNone/>
            </a:pPr>
            <a:endParaRPr lang="de-DE" altLang="de-DE" sz="1800"/>
          </a:p>
        </p:txBody>
      </p:sp>
      <p:sp>
        <p:nvSpPr>
          <p:cNvPr id="81998" name="TextBox 7">
            <a:extLst>
              <a:ext uri="{FF2B5EF4-FFF2-40B4-BE49-F238E27FC236}">
                <a16:creationId xmlns:a16="http://schemas.microsoft.com/office/drawing/2014/main" id="{49005D80-FD18-4064-91F1-6DD7D04C55F3}"/>
              </a:ext>
            </a:extLst>
          </p:cNvPr>
          <p:cNvSpPr txBox="1">
            <a:spLocks noChangeArrowheads="1"/>
          </p:cNvSpPr>
          <p:nvPr/>
        </p:nvSpPr>
        <p:spPr bwMode="auto">
          <a:xfrm>
            <a:off x="527050" y="6438900"/>
            <a:ext cx="4937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CH" altLang="de-DE" sz="900"/>
              <a:t>1. Papapoulos S, et al. </a:t>
            </a:r>
            <a:r>
              <a:rPr lang="de-CH" altLang="de-DE" sz="900" i="1"/>
              <a:t>Osteoporos Int.</a:t>
            </a:r>
            <a:r>
              <a:rPr lang="de-CH" altLang="de-DE" sz="900"/>
              <a:t> 2015;26(12):2773-83, Supplementary material ESM1.</a:t>
            </a:r>
          </a:p>
          <a:p>
            <a:pPr eaLnBrk="1" hangingPunct="1">
              <a:lnSpc>
                <a:spcPct val="100000"/>
              </a:lnSpc>
              <a:spcBef>
                <a:spcPct val="0"/>
              </a:spcBef>
              <a:buClrTx/>
              <a:buFontTx/>
              <a:buNone/>
            </a:pPr>
            <a:r>
              <a:rPr lang="de-CH" altLang="de-DE" sz="900"/>
              <a:t>2. Bone HG, et al. </a:t>
            </a:r>
            <a:r>
              <a:rPr lang="de-CH" altLang="de-DE" sz="900" i="1"/>
              <a:t>Lancet Diabetes Endocrinol</a:t>
            </a:r>
            <a:r>
              <a:rPr lang="de-CH" altLang="de-DE" sz="900"/>
              <a:t>. 2017;5(7):513-523. </a:t>
            </a: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4">
            <a:extLst>
              <a:ext uri="{FF2B5EF4-FFF2-40B4-BE49-F238E27FC236}">
                <a16:creationId xmlns:a16="http://schemas.microsoft.com/office/drawing/2014/main" id="{DFF13A62-3A6F-4B0E-A598-35D98798D3A7}"/>
              </a:ext>
            </a:extLst>
          </p:cNvPr>
          <p:cNvSpPr txBox="1">
            <a:spLocks noChangeArrowheads="1"/>
          </p:cNvSpPr>
          <p:nvPr/>
        </p:nvSpPr>
        <p:spPr bwMode="auto">
          <a:xfrm>
            <a:off x="5180013" y="1612900"/>
            <a:ext cx="4038600" cy="4811713"/>
          </a:xfrm>
          <a:prstGeom prst="rect">
            <a:avLst/>
          </a:prstGeom>
          <a:noFill/>
          <a:ln w="9525">
            <a:noFill/>
            <a:miter lim="800000"/>
            <a:headEnd/>
            <a:tailEnd/>
          </a:ln>
        </p:spPr>
        <p:txBody>
          <a:bodyPr/>
          <a:lstStyle/>
          <a:p>
            <a:pPr marL="231775" indent="-231775">
              <a:lnSpc>
                <a:spcPct val="90000"/>
              </a:lnSpc>
              <a:spcBef>
                <a:spcPct val="55000"/>
              </a:spcBef>
              <a:buClr>
                <a:schemeClr val="tx2"/>
              </a:buClr>
              <a:buFont typeface="Wingdings" pitchFamily="2" charset="2"/>
              <a:buChar char="§"/>
              <a:defRPr/>
            </a:pPr>
            <a:r>
              <a:rPr lang="en-GB" sz="1600" kern="0" dirty="0" err="1">
                <a:latin typeface="+mn-lt"/>
                <a:cs typeface="+mn-cs"/>
              </a:rPr>
              <a:t>Dichte</a:t>
            </a:r>
            <a:r>
              <a:rPr lang="en-GB" sz="1600" kern="0" dirty="0">
                <a:latin typeface="+mn-lt"/>
                <a:cs typeface="+mn-cs"/>
              </a:rPr>
              <a:t>, </a:t>
            </a:r>
            <a:r>
              <a:rPr lang="en-GB" sz="1600" kern="0" dirty="0" err="1">
                <a:latin typeface="+mn-lt"/>
                <a:cs typeface="+mn-cs"/>
              </a:rPr>
              <a:t>äußere</a:t>
            </a:r>
            <a:r>
              <a:rPr lang="en-GB" sz="1600" kern="0" dirty="0">
                <a:latin typeface="+mn-lt"/>
                <a:cs typeface="+mn-cs"/>
              </a:rPr>
              <a:t> </a:t>
            </a:r>
            <a:r>
              <a:rPr lang="en-GB" sz="1600" kern="0" dirty="0" err="1">
                <a:latin typeface="+mn-lt"/>
                <a:cs typeface="+mn-cs"/>
              </a:rPr>
              <a:t>Hülle</a:t>
            </a:r>
            <a:r>
              <a:rPr lang="en-GB" sz="1600" kern="0" dirty="0">
                <a:latin typeface="+mn-lt"/>
                <a:cs typeface="+mn-cs"/>
              </a:rPr>
              <a:t> des </a:t>
            </a:r>
            <a:r>
              <a:rPr lang="en-GB" sz="1600" kern="0" dirty="0" err="1">
                <a:latin typeface="+mn-lt"/>
                <a:cs typeface="+mn-cs"/>
              </a:rPr>
              <a:t>Knochens</a:t>
            </a:r>
            <a:r>
              <a:rPr lang="en-GB" sz="1600" kern="0" dirty="0">
                <a:latin typeface="+mn-lt"/>
                <a:cs typeface="+mn-cs"/>
              </a:rPr>
              <a:t>; </a:t>
            </a:r>
            <a:r>
              <a:rPr lang="en-GB" sz="1600" kern="0" dirty="0" err="1">
                <a:latin typeface="+mn-lt"/>
                <a:cs typeface="+mn-cs"/>
              </a:rPr>
              <a:t>bestimmt</a:t>
            </a:r>
            <a:r>
              <a:rPr lang="en-GB" sz="1600" kern="0" dirty="0">
                <a:latin typeface="+mn-lt"/>
                <a:cs typeface="+mn-cs"/>
              </a:rPr>
              <a:t> die </a:t>
            </a:r>
            <a:r>
              <a:rPr lang="en-GB" sz="1600" kern="0" dirty="0" err="1">
                <a:latin typeface="+mn-lt"/>
                <a:cs typeface="+mn-cs"/>
              </a:rPr>
              <a:t>Knochenform</a:t>
            </a:r>
            <a:endParaRPr lang="en-GB" sz="1600" kern="0" dirty="0">
              <a:latin typeface="+mn-lt"/>
              <a:cs typeface="+mn-cs"/>
            </a:endParaRPr>
          </a:p>
          <a:p>
            <a:pPr marL="231775" indent="-231775">
              <a:lnSpc>
                <a:spcPct val="90000"/>
              </a:lnSpc>
              <a:spcBef>
                <a:spcPct val="55000"/>
              </a:spcBef>
              <a:buClr>
                <a:schemeClr val="tx2"/>
              </a:buClr>
              <a:buFont typeface="Wingdings" pitchFamily="2" charset="2"/>
              <a:buChar char="§"/>
              <a:defRPr/>
            </a:pPr>
            <a:r>
              <a:rPr lang="en-GB" sz="1600" kern="0" dirty="0">
                <a:latin typeface="+mn-lt"/>
                <a:cs typeface="+mn-cs"/>
              </a:rPr>
              <a:t>80% </a:t>
            </a:r>
            <a:r>
              <a:rPr lang="en-GB" sz="1600" kern="0" dirty="0" err="1">
                <a:latin typeface="+mn-lt"/>
                <a:cs typeface="+mn-cs"/>
              </a:rPr>
              <a:t>der</a:t>
            </a:r>
            <a:r>
              <a:rPr lang="en-GB" sz="1600" kern="0" dirty="0">
                <a:latin typeface="+mn-lt"/>
                <a:cs typeface="+mn-cs"/>
              </a:rPr>
              <a:t> </a:t>
            </a:r>
            <a:r>
              <a:rPr lang="en-GB" sz="1600" kern="0" dirty="0" err="1">
                <a:latin typeface="+mn-lt"/>
                <a:cs typeface="+mn-cs"/>
              </a:rPr>
              <a:t>Skelettmasse</a:t>
            </a:r>
            <a:r>
              <a:rPr lang="en-GB" sz="1600" kern="0" dirty="0">
                <a:latin typeface="+mn-lt"/>
                <a:cs typeface="+mn-cs"/>
              </a:rPr>
              <a:t> </a:t>
            </a:r>
          </a:p>
          <a:p>
            <a:pPr marL="231775" indent="-231775">
              <a:lnSpc>
                <a:spcPct val="90000"/>
              </a:lnSpc>
              <a:spcBef>
                <a:spcPct val="55000"/>
              </a:spcBef>
              <a:buClr>
                <a:schemeClr val="tx2"/>
              </a:buClr>
              <a:buFont typeface="Wingdings" pitchFamily="2" charset="2"/>
              <a:buChar char="§"/>
              <a:defRPr/>
            </a:pPr>
            <a:r>
              <a:rPr lang="en-GB" sz="1600" kern="0" dirty="0" err="1">
                <a:latin typeface="+mn-lt"/>
                <a:cs typeface="+mn-cs"/>
              </a:rPr>
              <a:t>Umsatzrate</a:t>
            </a:r>
            <a:r>
              <a:rPr lang="en-GB" sz="1600" kern="0" dirty="0">
                <a:latin typeface="+mn-lt"/>
                <a:cs typeface="+mn-cs"/>
              </a:rPr>
              <a:t>: 2-3% pro </a:t>
            </a:r>
            <a:r>
              <a:rPr lang="en-GB" sz="1600" kern="0" dirty="0" err="1">
                <a:latin typeface="+mn-lt"/>
                <a:cs typeface="+mn-cs"/>
              </a:rPr>
              <a:t>Jahr</a:t>
            </a:r>
            <a:endParaRPr lang="en-GB" sz="1600" kern="0" dirty="0">
              <a:latin typeface="+mn-lt"/>
              <a:cs typeface="+mn-cs"/>
            </a:endParaRPr>
          </a:p>
        </p:txBody>
      </p:sp>
      <p:sp>
        <p:nvSpPr>
          <p:cNvPr id="22531" name="Rectangle 12">
            <a:extLst>
              <a:ext uri="{FF2B5EF4-FFF2-40B4-BE49-F238E27FC236}">
                <a16:creationId xmlns:a16="http://schemas.microsoft.com/office/drawing/2014/main" id="{AAA53388-C3C3-4515-BA90-76D14E3F0E88}"/>
              </a:ext>
            </a:extLst>
          </p:cNvPr>
          <p:cNvSpPr>
            <a:spLocks noGrp="1" noChangeArrowheads="1"/>
          </p:cNvSpPr>
          <p:nvPr>
            <p:ph type="title"/>
          </p:nvPr>
        </p:nvSpPr>
        <p:spPr>
          <a:xfrm>
            <a:off x="457200" y="55563"/>
            <a:ext cx="8229600" cy="1249362"/>
          </a:xfrm>
        </p:spPr>
        <p:txBody>
          <a:bodyPr/>
          <a:lstStyle/>
          <a:p>
            <a:r>
              <a:rPr lang="en-GB" altLang="de-DE" b="1"/>
              <a:t>Trabekulärer und kortikaler Knochen</a:t>
            </a:r>
          </a:p>
        </p:txBody>
      </p:sp>
      <p:sp>
        <p:nvSpPr>
          <p:cNvPr id="22532" name="Rectangle 13">
            <a:extLst>
              <a:ext uri="{FF2B5EF4-FFF2-40B4-BE49-F238E27FC236}">
                <a16:creationId xmlns:a16="http://schemas.microsoft.com/office/drawing/2014/main" id="{4F1BC2CC-3C20-4BBA-AB97-904F2226EF61}"/>
              </a:ext>
            </a:extLst>
          </p:cNvPr>
          <p:cNvSpPr>
            <a:spLocks noGrp="1" noChangeArrowheads="1"/>
          </p:cNvSpPr>
          <p:nvPr>
            <p:ph type="body" sz="half" idx="1"/>
          </p:nvPr>
        </p:nvSpPr>
        <p:spPr>
          <a:xfrm>
            <a:off x="587375" y="1614488"/>
            <a:ext cx="4252913" cy="4757737"/>
          </a:xfrm>
        </p:spPr>
        <p:txBody>
          <a:bodyPr/>
          <a:lstStyle/>
          <a:p>
            <a:pPr>
              <a:spcBef>
                <a:spcPct val="55000"/>
              </a:spcBef>
            </a:pPr>
            <a:r>
              <a:rPr lang="en-GB" altLang="de-DE" sz="1600"/>
              <a:t>Ein schwammartiges Netzwerk zarter Knochenbälkchen (Trabekel)</a:t>
            </a:r>
          </a:p>
          <a:p>
            <a:pPr>
              <a:spcBef>
                <a:spcPct val="55000"/>
              </a:spcBef>
            </a:pPr>
            <a:r>
              <a:rPr lang="en-GB" altLang="de-DE" sz="1600"/>
              <a:t>20% der Skelettmasse</a:t>
            </a:r>
          </a:p>
          <a:p>
            <a:pPr>
              <a:spcBef>
                <a:spcPct val="55000"/>
              </a:spcBef>
            </a:pPr>
            <a:r>
              <a:rPr lang="en-GB" altLang="de-DE" sz="1600"/>
              <a:t>Höhere Umsatzrate als beim kortikalen Knochen</a:t>
            </a:r>
          </a:p>
        </p:txBody>
      </p:sp>
      <p:grpSp>
        <p:nvGrpSpPr>
          <p:cNvPr id="22533" name="Group 14">
            <a:extLst>
              <a:ext uri="{FF2B5EF4-FFF2-40B4-BE49-F238E27FC236}">
                <a16:creationId xmlns:a16="http://schemas.microsoft.com/office/drawing/2014/main" id="{65FB04D0-6353-44E0-91A6-5CD398594384}"/>
              </a:ext>
            </a:extLst>
          </p:cNvPr>
          <p:cNvGrpSpPr>
            <a:grpSpLocks/>
          </p:cNvGrpSpPr>
          <p:nvPr/>
        </p:nvGrpSpPr>
        <p:grpSpPr bwMode="auto">
          <a:xfrm>
            <a:off x="693738" y="3230563"/>
            <a:ext cx="3141662" cy="2886075"/>
            <a:chOff x="3222" y="1058"/>
            <a:chExt cx="2360" cy="2302"/>
          </a:xfrm>
        </p:grpSpPr>
        <p:pic>
          <p:nvPicPr>
            <p:cNvPr id="22539" name="Picture 9" descr="shadow">
              <a:extLst>
                <a:ext uri="{FF2B5EF4-FFF2-40B4-BE49-F238E27FC236}">
                  <a16:creationId xmlns:a16="http://schemas.microsoft.com/office/drawing/2014/main" id="{4C96ABD1-2679-4BE1-A5EB-05DB47DF4D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2" y="1058"/>
              <a:ext cx="2360" cy="2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6" descr="boyde_f30">
              <a:extLst>
                <a:ext uri="{FF2B5EF4-FFF2-40B4-BE49-F238E27FC236}">
                  <a16:creationId xmlns:a16="http://schemas.microsoft.com/office/drawing/2014/main" id="{4E089F7D-AF5A-4505-AF88-4B56F3AA55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3421" y="1225"/>
              <a:ext cx="1943" cy="1958"/>
            </a:xfrm>
            <a:prstGeom prst="rect">
              <a:avLst/>
            </a:prstGeom>
            <a:noFill/>
            <a:ln w="57150" algn="ctr">
              <a:solidFill>
                <a:srgbClr val="080808"/>
              </a:solidFill>
              <a:miter lim="800000"/>
              <a:headEnd/>
              <a:tailEnd/>
            </a:ln>
            <a:extLst>
              <a:ext uri="{909E8E84-426E-40DD-AFC4-6F175D3DCCD1}">
                <a14:hiddenFill xmlns:a14="http://schemas.microsoft.com/office/drawing/2010/main">
                  <a:solidFill>
                    <a:srgbClr val="FFFFFF"/>
                  </a:solidFill>
                </a14:hiddenFill>
              </a:ext>
            </a:extLst>
          </p:spPr>
        </p:pic>
      </p:grpSp>
      <p:sp>
        <p:nvSpPr>
          <p:cNvPr id="22534" name="Text Box 14">
            <a:extLst>
              <a:ext uri="{FF2B5EF4-FFF2-40B4-BE49-F238E27FC236}">
                <a16:creationId xmlns:a16="http://schemas.microsoft.com/office/drawing/2014/main" id="{07EE0D09-046E-456F-8E05-99AAA7F9F46B}"/>
              </a:ext>
            </a:extLst>
          </p:cNvPr>
          <p:cNvSpPr txBox="1">
            <a:spLocks noChangeArrowheads="1"/>
          </p:cNvSpPr>
          <p:nvPr/>
        </p:nvSpPr>
        <p:spPr bwMode="invGray">
          <a:xfrm>
            <a:off x="155575" y="6270625"/>
            <a:ext cx="90582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25000"/>
              </a:spcBef>
              <a:buClrTx/>
              <a:buFontTx/>
              <a:buNone/>
            </a:pPr>
            <a:r>
              <a:rPr lang="en-GB" altLang="de-DE" sz="1000"/>
              <a:t>Dempster DW. </a:t>
            </a:r>
            <a:r>
              <a:rPr lang="en-GB" altLang="de-DE" sz="1000" i="1"/>
              <a:t>Primer on the Metabolic Bone Diseases and Disorders of Mineral Metabolism.</a:t>
            </a:r>
            <a:r>
              <a:rPr lang="en-GB" altLang="de-DE" sz="1000"/>
              <a:t> </a:t>
            </a:r>
            <a:br>
              <a:rPr lang="en-GB" altLang="de-DE" sz="1000"/>
            </a:br>
            <a:r>
              <a:rPr lang="en-GB" altLang="de-DE" sz="1000"/>
              <a:t>6.Auflage 2006: 7-11; Bilder mit freundlicher Genehmigung von  A. Boyd</a:t>
            </a:r>
          </a:p>
        </p:txBody>
      </p:sp>
      <p:pic>
        <p:nvPicPr>
          <p:cNvPr id="22535" name="Picture 4" descr="cortical bone 2">
            <a:extLst>
              <a:ext uri="{FF2B5EF4-FFF2-40B4-BE49-F238E27FC236}">
                <a16:creationId xmlns:a16="http://schemas.microsoft.com/office/drawing/2014/main" id="{245E26AE-74CE-4FA9-9A13-263F052131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5556250" y="3430588"/>
            <a:ext cx="2587625" cy="2455862"/>
          </a:xfrm>
          <a:prstGeom prst="rect">
            <a:avLst/>
          </a:prstGeom>
          <a:noFill/>
          <a:ln w="57150" algn="ctr">
            <a:solidFill>
              <a:srgbClr val="080808"/>
            </a:solidFill>
            <a:miter lim="800000"/>
            <a:headEnd/>
            <a:tailEnd/>
          </a:ln>
          <a:extLst>
            <a:ext uri="{909E8E84-426E-40DD-AFC4-6F175D3DCCD1}">
              <a14:hiddenFill xmlns:a14="http://schemas.microsoft.com/office/drawing/2010/main">
                <a:solidFill>
                  <a:srgbClr val="FFFFFF"/>
                </a:solidFill>
              </a14:hiddenFill>
            </a:ext>
          </a:extLst>
        </p:spPr>
      </p:pic>
      <p:sp>
        <p:nvSpPr>
          <p:cNvPr id="22536" name="TextBox 9">
            <a:extLst>
              <a:ext uri="{FF2B5EF4-FFF2-40B4-BE49-F238E27FC236}">
                <a16:creationId xmlns:a16="http://schemas.microsoft.com/office/drawing/2014/main" id="{27707BCC-3576-4991-A146-70DAD0C875DE}"/>
              </a:ext>
            </a:extLst>
          </p:cNvPr>
          <p:cNvSpPr txBox="1">
            <a:spLocks noChangeArrowheads="1"/>
          </p:cNvSpPr>
          <p:nvPr/>
        </p:nvSpPr>
        <p:spPr bwMode="auto">
          <a:xfrm>
            <a:off x="1035050" y="5894388"/>
            <a:ext cx="2459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800"/>
              <a:t>Trabekulärer Knochen</a:t>
            </a:r>
          </a:p>
        </p:txBody>
      </p:sp>
      <p:sp>
        <p:nvSpPr>
          <p:cNvPr id="22537" name="TextBox 10">
            <a:extLst>
              <a:ext uri="{FF2B5EF4-FFF2-40B4-BE49-F238E27FC236}">
                <a16:creationId xmlns:a16="http://schemas.microsoft.com/office/drawing/2014/main" id="{8A1159D3-ADDF-4AB7-A3D3-804B320ED2AA}"/>
              </a:ext>
            </a:extLst>
          </p:cNvPr>
          <p:cNvSpPr txBox="1">
            <a:spLocks noChangeArrowheads="1"/>
          </p:cNvSpPr>
          <p:nvPr/>
        </p:nvSpPr>
        <p:spPr bwMode="auto">
          <a:xfrm>
            <a:off x="5745163" y="5894388"/>
            <a:ext cx="2209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800"/>
              <a:t>Kortikaler Knochen</a:t>
            </a:r>
          </a:p>
        </p:txBody>
      </p:sp>
      <p:sp useBgFill="1">
        <p:nvSpPr>
          <p:cNvPr id="22538" name="Rectangle 11">
            <a:extLst>
              <a:ext uri="{FF2B5EF4-FFF2-40B4-BE49-F238E27FC236}">
                <a16:creationId xmlns:a16="http://schemas.microsoft.com/office/drawing/2014/main" id="{1E0A264C-43A2-4567-9457-DA03C79A29EA}"/>
              </a:ext>
            </a:extLst>
          </p:cNvPr>
          <p:cNvSpPr>
            <a:spLocks noChangeArrowheads="1"/>
          </p:cNvSpPr>
          <p:nvPr/>
        </p:nvSpPr>
        <p:spPr bwMode="auto">
          <a:xfrm>
            <a:off x="7413625" y="6692900"/>
            <a:ext cx="1695450" cy="165100"/>
          </a:xfrm>
          <a:prstGeom prst="rect">
            <a:avLst/>
          </a:prstGeom>
          <a:ln>
            <a:noFill/>
          </a:ln>
          <a:extLst>
            <a:ext uri="{91240B29-F687-4F45-9708-019B960494DF}">
              <a14:hiddenLine xmlns:a14="http://schemas.microsoft.com/office/drawing/2010/main" w="9525" algn="ctr">
                <a:solidFill>
                  <a:srgbClr val="000000"/>
                </a:solidFill>
                <a:round/>
                <a:headEnd/>
                <a:tailEnd/>
              </a14:hiddenLine>
            </a:ext>
          </a:extLst>
        </p:spPr>
        <p:txBody>
          <a:bodyPr wrap="none" lIns="18288" tIns="18288" rIns="18288" bIns="18288"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de-DE" altLang="de-DE" sz="2000"/>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a:extLst>
              <a:ext uri="{FF2B5EF4-FFF2-40B4-BE49-F238E27FC236}">
                <a16:creationId xmlns:a16="http://schemas.microsoft.com/office/drawing/2014/main" id="{00BD3D9B-8ACE-411C-BC4C-292BE607EC35}"/>
              </a:ext>
            </a:extLst>
          </p:cNvPr>
          <p:cNvSpPr>
            <a:spLocks/>
          </p:cNvSpPr>
          <p:nvPr/>
        </p:nvSpPr>
        <p:spPr bwMode="gray">
          <a:xfrm>
            <a:off x="277813" y="179388"/>
            <a:ext cx="8934450"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95000"/>
              </a:lnSpc>
              <a:spcBef>
                <a:spcPct val="0"/>
              </a:spcBef>
              <a:buClrTx/>
              <a:buFontTx/>
              <a:buNone/>
            </a:pPr>
            <a:r>
              <a:rPr lang="en-GB" altLang="de-DE" sz="2800" b="1">
                <a:solidFill>
                  <a:srgbClr val="FFFFFF"/>
                </a:solidFill>
              </a:rPr>
              <a:t>Der Anteil von kortikalen und trabekulären Knochenstrukturen unterscheidet sich je nach Skelettlokalisation</a:t>
            </a:r>
            <a:endParaRPr lang="en-GB" altLang="de-DE" sz="2800" b="1"/>
          </a:p>
        </p:txBody>
      </p:sp>
      <p:grpSp>
        <p:nvGrpSpPr>
          <p:cNvPr id="24579" name="Group 22">
            <a:extLst>
              <a:ext uri="{FF2B5EF4-FFF2-40B4-BE49-F238E27FC236}">
                <a16:creationId xmlns:a16="http://schemas.microsoft.com/office/drawing/2014/main" id="{49B12D99-9F3E-48CE-9F16-E00516F55FBB}"/>
              </a:ext>
            </a:extLst>
          </p:cNvPr>
          <p:cNvGrpSpPr>
            <a:grpSpLocks/>
          </p:cNvGrpSpPr>
          <p:nvPr/>
        </p:nvGrpSpPr>
        <p:grpSpPr bwMode="auto">
          <a:xfrm>
            <a:off x="846138" y="1428750"/>
            <a:ext cx="7531100" cy="5429250"/>
            <a:chOff x="-573645" y="1428750"/>
            <a:chExt cx="7530107" cy="5429250"/>
          </a:xfrm>
        </p:grpSpPr>
        <p:pic>
          <p:nvPicPr>
            <p:cNvPr id="24582" name="Picture 4" descr="Bone Structure V1a">
              <a:extLst>
                <a:ext uri="{FF2B5EF4-FFF2-40B4-BE49-F238E27FC236}">
                  <a16:creationId xmlns:a16="http://schemas.microsoft.com/office/drawing/2014/main" id="{7FEFF293-6E9E-44BD-85AD-85DC98BAE87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604" t="5974" r="71867" b="18689"/>
            <a:stretch>
              <a:fillRect/>
            </a:stretch>
          </p:blipFill>
          <p:spPr bwMode="auto">
            <a:xfrm>
              <a:off x="1998865" y="1428750"/>
              <a:ext cx="1920875"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Text Box 7">
              <a:extLst>
                <a:ext uri="{FF2B5EF4-FFF2-40B4-BE49-F238E27FC236}">
                  <a16:creationId xmlns:a16="http://schemas.microsoft.com/office/drawing/2014/main" id="{CAAC9DE6-970B-49E7-9ECB-02679D9BFE56}"/>
                </a:ext>
              </a:extLst>
            </p:cNvPr>
            <p:cNvSpPr txBox="1">
              <a:spLocks noChangeArrowheads="1"/>
            </p:cNvSpPr>
            <p:nvPr/>
          </p:nvSpPr>
          <p:spPr bwMode="auto">
            <a:xfrm>
              <a:off x="-228000" y="1593850"/>
              <a:ext cx="2383837"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FontTx/>
                <a:buNone/>
              </a:pPr>
              <a:r>
                <a:rPr lang="de-DE" altLang="de-DE" sz="1800" i="1">
                  <a:solidFill>
                    <a:srgbClr val="FFFFFF"/>
                  </a:solidFill>
                </a:rPr>
                <a:t>WIRBELSÄULE</a:t>
              </a:r>
              <a:r>
                <a:rPr lang="en-GB" altLang="de-DE" sz="1800" i="1">
                  <a:solidFill>
                    <a:srgbClr val="FFFFFF"/>
                  </a:solidFill>
                </a:rPr>
                <a:t> </a:t>
              </a:r>
            </a:p>
            <a:p>
              <a:pPr eaLnBrk="1" hangingPunct="1">
                <a:spcBef>
                  <a:spcPct val="0"/>
                </a:spcBef>
                <a:buClrTx/>
                <a:buFontTx/>
                <a:buNone/>
              </a:pPr>
              <a:r>
                <a:rPr lang="de-DE" altLang="de-DE" sz="1800" b="1">
                  <a:solidFill>
                    <a:srgbClr val="FFFFFF"/>
                  </a:solidFill>
                </a:rPr>
                <a:t>trabekulär &gt; </a:t>
              </a:r>
              <a:r>
                <a:rPr lang="de-DE" altLang="de-DE" sz="1800">
                  <a:solidFill>
                    <a:srgbClr val="FFFFFF"/>
                  </a:solidFill>
                </a:rPr>
                <a:t>kortikal</a:t>
              </a:r>
              <a:endParaRPr lang="en-US" altLang="de-DE" sz="1800">
                <a:solidFill>
                  <a:srgbClr val="FFFFFF"/>
                </a:solidFill>
              </a:endParaRPr>
            </a:p>
            <a:p>
              <a:pPr eaLnBrk="1" hangingPunct="1">
                <a:spcBef>
                  <a:spcPct val="0"/>
                </a:spcBef>
                <a:buClrTx/>
                <a:buFontTx/>
                <a:buNone/>
              </a:pPr>
              <a:endParaRPr lang="en-US" altLang="de-DE" sz="1800"/>
            </a:p>
          </p:txBody>
        </p:sp>
        <p:sp>
          <p:nvSpPr>
            <p:cNvPr id="24584" name="Line 10">
              <a:extLst>
                <a:ext uri="{FF2B5EF4-FFF2-40B4-BE49-F238E27FC236}">
                  <a16:creationId xmlns:a16="http://schemas.microsoft.com/office/drawing/2014/main" id="{71D5ACF8-E229-426E-B692-71A588D67375}"/>
                </a:ext>
              </a:extLst>
            </p:cNvPr>
            <p:cNvSpPr>
              <a:spLocks noChangeShapeType="1"/>
            </p:cNvSpPr>
            <p:nvPr/>
          </p:nvSpPr>
          <p:spPr bwMode="auto">
            <a:xfrm>
              <a:off x="1428750" y="2152650"/>
              <a:ext cx="1504950" cy="933450"/>
            </a:xfrm>
            <a:prstGeom prst="line">
              <a:avLst/>
            </a:prstGeom>
            <a:noFill/>
            <a:ln w="25400">
              <a:solidFill>
                <a:srgbClr val="66CCFF"/>
              </a:solidFill>
              <a:round/>
              <a:headEnd/>
              <a:tailEnd type="triangle" w="med" len="med"/>
            </a:ln>
            <a:extLst>
              <a:ext uri="{909E8E84-426E-40DD-AFC4-6F175D3DCCD1}">
                <a14:hiddenFill xmlns:a14="http://schemas.microsoft.com/office/drawing/2010/main">
                  <a:noFill/>
                </a14:hiddenFill>
              </a:ext>
            </a:extLst>
          </p:spPr>
          <p:txBody>
            <a:bodyPr/>
            <a:lstStyle/>
            <a:p>
              <a:endParaRPr lang="de-AT"/>
            </a:p>
          </p:txBody>
        </p:sp>
        <p:sp>
          <p:nvSpPr>
            <p:cNvPr id="24585" name="Text Box 7">
              <a:extLst>
                <a:ext uri="{FF2B5EF4-FFF2-40B4-BE49-F238E27FC236}">
                  <a16:creationId xmlns:a16="http://schemas.microsoft.com/office/drawing/2014/main" id="{CC0510DE-887B-4996-8F91-382F99C96C77}"/>
                </a:ext>
              </a:extLst>
            </p:cNvPr>
            <p:cNvSpPr txBox="1">
              <a:spLocks noChangeArrowheads="1"/>
            </p:cNvSpPr>
            <p:nvPr/>
          </p:nvSpPr>
          <p:spPr bwMode="auto">
            <a:xfrm>
              <a:off x="-573645" y="3352190"/>
              <a:ext cx="2293915"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FontTx/>
                <a:buNone/>
              </a:pPr>
              <a:r>
                <a:rPr lang="de-DE" altLang="de-DE" sz="1800" i="1">
                  <a:solidFill>
                    <a:srgbClr val="FFFFFF"/>
                  </a:solidFill>
                </a:rPr>
                <a:t>DISTALER RADIUS</a:t>
              </a:r>
              <a:endParaRPr lang="en-GB" altLang="de-DE" sz="1800" i="1">
                <a:solidFill>
                  <a:srgbClr val="FFFFFF"/>
                </a:solidFill>
              </a:endParaRPr>
            </a:p>
            <a:p>
              <a:pPr eaLnBrk="1" hangingPunct="1">
                <a:spcBef>
                  <a:spcPct val="0"/>
                </a:spcBef>
                <a:buClrTx/>
                <a:buFontTx/>
                <a:buNone/>
              </a:pPr>
              <a:r>
                <a:rPr lang="de-DE" altLang="de-DE" sz="1800" b="1">
                  <a:solidFill>
                    <a:srgbClr val="FFFFFF"/>
                  </a:solidFill>
                </a:rPr>
                <a:t>kortikal &gt; </a:t>
              </a:r>
              <a:r>
                <a:rPr lang="de-DE" altLang="de-DE" sz="1800">
                  <a:solidFill>
                    <a:srgbClr val="FFFFFF"/>
                  </a:solidFill>
                </a:rPr>
                <a:t>trabekulär</a:t>
              </a:r>
              <a:endParaRPr lang="en-US" altLang="de-DE" sz="1800">
                <a:solidFill>
                  <a:srgbClr val="FFFFFF"/>
                </a:solidFill>
              </a:endParaRPr>
            </a:p>
            <a:p>
              <a:pPr eaLnBrk="1" hangingPunct="1">
                <a:spcBef>
                  <a:spcPct val="0"/>
                </a:spcBef>
                <a:buClrTx/>
                <a:buFontTx/>
                <a:buNone/>
              </a:pPr>
              <a:endParaRPr lang="en-US" altLang="de-DE" sz="1800"/>
            </a:p>
          </p:txBody>
        </p:sp>
        <p:sp>
          <p:nvSpPr>
            <p:cNvPr id="24586" name="Line 16">
              <a:extLst>
                <a:ext uri="{FF2B5EF4-FFF2-40B4-BE49-F238E27FC236}">
                  <a16:creationId xmlns:a16="http://schemas.microsoft.com/office/drawing/2014/main" id="{2C05A751-19CB-4164-9AEE-375BD2CF248C}"/>
                </a:ext>
              </a:extLst>
            </p:cNvPr>
            <p:cNvSpPr>
              <a:spLocks noChangeShapeType="1"/>
            </p:cNvSpPr>
            <p:nvPr/>
          </p:nvSpPr>
          <p:spPr bwMode="auto">
            <a:xfrm>
              <a:off x="1718811" y="3736240"/>
              <a:ext cx="560108" cy="319212"/>
            </a:xfrm>
            <a:prstGeom prst="line">
              <a:avLst/>
            </a:prstGeom>
            <a:noFill/>
            <a:ln w="25400">
              <a:solidFill>
                <a:srgbClr val="66CCFF"/>
              </a:solidFill>
              <a:round/>
              <a:headEnd/>
              <a:tailEnd type="triangle" w="med" len="med"/>
            </a:ln>
            <a:extLst>
              <a:ext uri="{909E8E84-426E-40DD-AFC4-6F175D3DCCD1}">
                <a14:hiddenFill xmlns:a14="http://schemas.microsoft.com/office/drawing/2010/main">
                  <a:noFill/>
                </a14:hiddenFill>
              </a:ext>
            </a:extLst>
          </p:spPr>
          <p:txBody>
            <a:bodyPr/>
            <a:lstStyle/>
            <a:p>
              <a:endParaRPr lang="de-AT"/>
            </a:p>
          </p:txBody>
        </p:sp>
        <p:sp>
          <p:nvSpPr>
            <p:cNvPr id="24587" name="Text Box 7">
              <a:extLst>
                <a:ext uri="{FF2B5EF4-FFF2-40B4-BE49-F238E27FC236}">
                  <a16:creationId xmlns:a16="http://schemas.microsoft.com/office/drawing/2014/main" id="{1567A68C-6016-4197-A1AF-6C843D17870B}"/>
                </a:ext>
              </a:extLst>
            </p:cNvPr>
            <p:cNvSpPr txBox="1">
              <a:spLocks noChangeArrowheads="1"/>
            </p:cNvSpPr>
            <p:nvPr/>
          </p:nvSpPr>
          <p:spPr bwMode="auto">
            <a:xfrm>
              <a:off x="4572625" y="4360862"/>
              <a:ext cx="2383837"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FontTx/>
                <a:buNone/>
              </a:pPr>
              <a:r>
                <a:rPr lang="en-GB" altLang="de-DE" sz="1800" i="1">
                  <a:solidFill>
                    <a:srgbClr val="FFFFFF"/>
                  </a:solidFill>
                </a:rPr>
                <a:t>HÜFTE GESAMT</a:t>
              </a:r>
            </a:p>
            <a:p>
              <a:pPr eaLnBrk="1" hangingPunct="1">
                <a:spcBef>
                  <a:spcPct val="0"/>
                </a:spcBef>
                <a:buClrTx/>
                <a:buFontTx/>
                <a:buNone/>
              </a:pPr>
              <a:r>
                <a:rPr lang="de-DE" altLang="de-DE" sz="1800" b="1">
                  <a:solidFill>
                    <a:srgbClr val="FFFFFF"/>
                  </a:solidFill>
                </a:rPr>
                <a:t>kortikal = trabekulär</a:t>
              </a:r>
              <a:endParaRPr lang="en-GB" altLang="de-DE" sz="1800" b="1">
                <a:solidFill>
                  <a:srgbClr val="FFFFFF"/>
                </a:solidFill>
              </a:endParaRPr>
            </a:p>
            <a:p>
              <a:pPr eaLnBrk="1" hangingPunct="1">
                <a:spcBef>
                  <a:spcPct val="0"/>
                </a:spcBef>
                <a:buClrTx/>
                <a:buFontTx/>
                <a:buNone/>
              </a:pPr>
              <a:endParaRPr lang="en-GB" altLang="de-DE" sz="1800"/>
            </a:p>
          </p:txBody>
        </p:sp>
        <p:sp>
          <p:nvSpPr>
            <p:cNvPr id="24588" name="Line 18">
              <a:extLst>
                <a:ext uri="{FF2B5EF4-FFF2-40B4-BE49-F238E27FC236}">
                  <a16:creationId xmlns:a16="http://schemas.microsoft.com/office/drawing/2014/main" id="{2F46A614-C1AD-4EE5-8E00-89642A26A657}"/>
                </a:ext>
              </a:extLst>
            </p:cNvPr>
            <p:cNvSpPr>
              <a:spLocks noChangeShapeType="1"/>
            </p:cNvSpPr>
            <p:nvPr/>
          </p:nvSpPr>
          <p:spPr bwMode="auto">
            <a:xfrm flipH="1" flipV="1">
              <a:off x="3343665" y="4055452"/>
              <a:ext cx="2150680" cy="305407"/>
            </a:xfrm>
            <a:prstGeom prst="line">
              <a:avLst/>
            </a:prstGeom>
            <a:noFill/>
            <a:ln w="25400">
              <a:solidFill>
                <a:srgbClr val="66CCFF"/>
              </a:solidFill>
              <a:round/>
              <a:headEnd/>
              <a:tailEnd type="triangle" w="med" len="med"/>
            </a:ln>
            <a:extLst>
              <a:ext uri="{909E8E84-426E-40DD-AFC4-6F175D3DCCD1}">
                <a14:hiddenFill xmlns:a14="http://schemas.microsoft.com/office/drawing/2010/main">
                  <a:noFill/>
                </a14:hiddenFill>
              </a:ext>
            </a:extLst>
          </p:spPr>
          <p:txBody>
            <a:bodyPr/>
            <a:lstStyle/>
            <a:p>
              <a:endParaRPr lang="de-AT"/>
            </a:p>
          </p:txBody>
        </p:sp>
      </p:grpSp>
      <p:sp>
        <p:nvSpPr>
          <p:cNvPr id="24580" name="Rectangle 25">
            <a:extLst>
              <a:ext uri="{FF2B5EF4-FFF2-40B4-BE49-F238E27FC236}">
                <a16:creationId xmlns:a16="http://schemas.microsoft.com/office/drawing/2014/main" id="{E9A5163E-CE38-40D4-9932-D8E12B4C9BBC}"/>
              </a:ext>
            </a:extLst>
          </p:cNvPr>
          <p:cNvSpPr>
            <a:spLocks noChangeArrowheads="1"/>
          </p:cNvSpPr>
          <p:nvPr/>
        </p:nvSpPr>
        <p:spPr bwMode="auto">
          <a:xfrm>
            <a:off x="117475" y="6292850"/>
            <a:ext cx="39560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en-GB" altLang="ja-JP" sz="1000">
                <a:solidFill>
                  <a:srgbClr val="FFFFFF"/>
                </a:solidFill>
                <a:ea typeface="MS PGothic" panose="020B0600070205080204" pitchFamily="34" charset="-128"/>
              </a:rPr>
              <a:t> Dempster DW. </a:t>
            </a:r>
            <a:r>
              <a:rPr lang="de-DE" altLang="ja-JP" sz="1000" i="1">
                <a:solidFill>
                  <a:srgbClr val="FFFFFF"/>
                </a:solidFill>
                <a:ea typeface="MS PGothic" panose="020B0600070205080204" pitchFamily="34" charset="-128"/>
              </a:rPr>
              <a:t>Primer on the metabolic bone diseases and disorders of bone metabolism.</a:t>
            </a:r>
            <a:r>
              <a:rPr lang="en-GB" altLang="ja-JP" sz="1000" i="1">
                <a:solidFill>
                  <a:srgbClr val="FFFFFF"/>
                </a:solidFill>
                <a:ea typeface="MS PGothic" panose="020B0600070205080204" pitchFamily="34" charset="-128"/>
              </a:rPr>
              <a:t> </a:t>
            </a:r>
            <a:r>
              <a:rPr lang="de-DE" altLang="ja-JP" sz="1000">
                <a:solidFill>
                  <a:srgbClr val="FFFFFF"/>
                </a:solidFill>
                <a:ea typeface="MS PGothic" panose="020B0600070205080204" pitchFamily="34" charset="-128"/>
              </a:rPr>
              <a:t>6th ed.</a:t>
            </a:r>
            <a:r>
              <a:rPr lang="en-GB" altLang="ja-JP" sz="1000">
                <a:solidFill>
                  <a:srgbClr val="FFFFFF"/>
                </a:solidFill>
                <a:ea typeface="MS PGothic" panose="020B0600070205080204" pitchFamily="34" charset="-128"/>
              </a:rPr>
              <a:t> </a:t>
            </a:r>
            <a:r>
              <a:rPr lang="de-DE" altLang="ja-JP" sz="1000">
                <a:solidFill>
                  <a:srgbClr val="FFFFFF"/>
                </a:solidFill>
                <a:ea typeface="MS PGothic" panose="020B0600070205080204" pitchFamily="34" charset="-128"/>
              </a:rPr>
              <a:t>2006; p.7–11.</a:t>
            </a:r>
            <a:r>
              <a:rPr lang="en-US" altLang="ja-JP" sz="1000">
                <a:solidFill>
                  <a:srgbClr val="FFFFFF"/>
                </a:solidFill>
                <a:ea typeface="MS PGothic" panose="020B0600070205080204" pitchFamily="34" charset="-128"/>
              </a:rPr>
              <a:t> </a:t>
            </a:r>
          </a:p>
          <a:p>
            <a:pPr eaLnBrk="1" hangingPunct="1">
              <a:lnSpc>
                <a:spcPct val="100000"/>
              </a:lnSpc>
              <a:spcBef>
                <a:spcPct val="0"/>
              </a:spcBef>
              <a:buClrTx/>
              <a:buFontTx/>
              <a:buNone/>
            </a:pPr>
            <a:endParaRPr lang="en-US" altLang="ja-JP" sz="1000">
              <a:ea typeface="MS PGothic" panose="020B0600070205080204" pitchFamily="34" charset="-128"/>
            </a:endParaRPr>
          </a:p>
        </p:txBody>
      </p:sp>
      <p:sp useBgFill="1">
        <p:nvSpPr>
          <p:cNvPr id="24581" name="Rectangle 11">
            <a:extLst>
              <a:ext uri="{FF2B5EF4-FFF2-40B4-BE49-F238E27FC236}">
                <a16:creationId xmlns:a16="http://schemas.microsoft.com/office/drawing/2014/main" id="{FAF4682C-4FF8-4DBA-B88B-05E05A5C61BF}"/>
              </a:ext>
            </a:extLst>
          </p:cNvPr>
          <p:cNvSpPr>
            <a:spLocks noChangeArrowheads="1"/>
          </p:cNvSpPr>
          <p:nvPr/>
        </p:nvSpPr>
        <p:spPr bwMode="auto">
          <a:xfrm>
            <a:off x="7413625" y="6692900"/>
            <a:ext cx="1695450" cy="165100"/>
          </a:xfrm>
          <a:prstGeom prst="rect">
            <a:avLst/>
          </a:prstGeom>
          <a:ln>
            <a:noFill/>
          </a:ln>
          <a:extLst>
            <a:ext uri="{91240B29-F687-4F45-9708-019B960494DF}">
              <a14:hiddenLine xmlns:a14="http://schemas.microsoft.com/office/drawing/2010/main" w="9525" algn="ctr">
                <a:solidFill>
                  <a:srgbClr val="000000"/>
                </a:solidFill>
                <a:round/>
                <a:headEnd/>
                <a:tailEnd/>
              </a14:hiddenLine>
            </a:ext>
          </a:extLst>
        </p:spPr>
        <p:txBody>
          <a:bodyPr wrap="none" lIns="18288" tIns="18288" rIns="18288" bIns="18288"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de-DE" altLang="de-DE" sz="2000"/>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59">
            <a:extLst>
              <a:ext uri="{FF2B5EF4-FFF2-40B4-BE49-F238E27FC236}">
                <a16:creationId xmlns:a16="http://schemas.microsoft.com/office/drawing/2014/main" id="{89F7E32E-4BE6-42AF-88D5-10F2A9717793}"/>
              </a:ext>
            </a:extLst>
          </p:cNvPr>
          <p:cNvSpPr txBox="1">
            <a:spLocks noChangeArrowheads="1"/>
          </p:cNvSpPr>
          <p:nvPr/>
        </p:nvSpPr>
        <p:spPr bwMode="auto">
          <a:xfrm>
            <a:off x="117475" y="6156325"/>
            <a:ext cx="86169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FontTx/>
              <a:buNone/>
            </a:pPr>
            <a:r>
              <a:rPr lang="en-GB" altLang="de-DE" sz="1000">
                <a:solidFill>
                  <a:srgbClr val="FFFFFF"/>
                </a:solidFill>
              </a:rPr>
              <a:t>Lanham-New SA. Proc Nutr Soc 2008;67:163</a:t>
            </a:r>
            <a:r>
              <a:rPr lang="en-GB" altLang="de-DE" sz="1000">
                <a:solidFill>
                  <a:srgbClr val="FFFFFF"/>
                </a:solidFill>
                <a:sym typeface="Symbol" panose="05050102010706020507" pitchFamily="18" charset="2"/>
              </a:rPr>
              <a:t></a:t>
            </a:r>
            <a:r>
              <a:rPr lang="en-GB" altLang="de-DE" sz="1000">
                <a:solidFill>
                  <a:srgbClr val="FFFFFF"/>
                </a:solidFill>
              </a:rPr>
              <a:t>176; Burger H et al. Am J Epidemiol 1998;147:871</a:t>
            </a:r>
            <a:r>
              <a:rPr lang="en-GB" altLang="de-DE" sz="1000">
                <a:solidFill>
                  <a:srgbClr val="FFFFFF"/>
                </a:solidFill>
                <a:sym typeface="Symbol" panose="05050102010706020507" pitchFamily="18" charset="2"/>
              </a:rPr>
              <a:t></a:t>
            </a:r>
            <a:r>
              <a:rPr lang="en-GB" altLang="de-DE" sz="1000">
                <a:solidFill>
                  <a:srgbClr val="FFFFFF"/>
                </a:solidFill>
              </a:rPr>
              <a:t>879; </a:t>
            </a:r>
          </a:p>
          <a:p>
            <a:pPr eaLnBrk="1" hangingPunct="1">
              <a:spcBef>
                <a:spcPct val="0"/>
              </a:spcBef>
              <a:buClrTx/>
              <a:buFontTx/>
              <a:buNone/>
            </a:pPr>
            <a:r>
              <a:rPr lang="en-GB" altLang="de-DE" sz="1000">
                <a:solidFill>
                  <a:srgbClr val="FFFFFF"/>
                </a:solidFill>
              </a:rPr>
              <a:t>Recker R et al. J Bone Miner Res 2000;15:1965</a:t>
            </a:r>
            <a:r>
              <a:rPr lang="en-GB" altLang="de-DE" sz="1000">
                <a:solidFill>
                  <a:srgbClr val="FFFFFF"/>
                </a:solidFill>
                <a:sym typeface="Symbol" panose="05050102010706020507" pitchFamily="18" charset="2"/>
              </a:rPr>
              <a:t></a:t>
            </a:r>
            <a:r>
              <a:rPr lang="en-GB" altLang="de-DE" sz="1000">
                <a:solidFill>
                  <a:srgbClr val="FFFFFF"/>
                </a:solidFill>
              </a:rPr>
              <a:t>1973; </a:t>
            </a:r>
            <a:r>
              <a:rPr lang="en-GB" altLang="de-DE" sz="1000"/>
              <a:t>Sambrook P. Bone structure and function in normal and disease states. Chapter 5; p.67–84</a:t>
            </a:r>
            <a:r>
              <a:rPr lang="en-GB" altLang="de-DE" sz="1000">
                <a:solidFill>
                  <a:srgbClr val="FFFFFF"/>
                </a:solidFill>
              </a:rPr>
              <a:t>; Weaver CM et al. Primer on the Metabolic Bone Diseases and Disorders of Mineral Metabolism. 7th ed. 2008:206</a:t>
            </a:r>
            <a:r>
              <a:rPr lang="en-GB" altLang="de-DE" sz="1000">
                <a:solidFill>
                  <a:srgbClr val="FFFFFF"/>
                </a:solidFill>
                <a:sym typeface="Symbol" panose="05050102010706020507" pitchFamily="18" charset="2"/>
              </a:rPr>
              <a:t></a:t>
            </a:r>
            <a:r>
              <a:rPr lang="en-GB" altLang="de-DE" sz="1000">
                <a:solidFill>
                  <a:srgbClr val="FFFFFF"/>
                </a:solidFill>
              </a:rPr>
              <a:t>208.</a:t>
            </a:r>
          </a:p>
        </p:txBody>
      </p:sp>
      <p:sp>
        <p:nvSpPr>
          <p:cNvPr id="88067" name="Rectangle 5">
            <a:extLst>
              <a:ext uri="{FF2B5EF4-FFF2-40B4-BE49-F238E27FC236}">
                <a16:creationId xmlns:a16="http://schemas.microsoft.com/office/drawing/2014/main" id="{E0334E43-25F7-4E43-9E26-CE605C45232E}"/>
              </a:ext>
            </a:extLst>
          </p:cNvPr>
          <p:cNvSpPr txBox="1">
            <a:spLocks noChangeArrowheads="1"/>
          </p:cNvSpPr>
          <p:nvPr/>
        </p:nvSpPr>
        <p:spPr bwMode="gray">
          <a:xfrm>
            <a:off x="282575" y="85725"/>
            <a:ext cx="82296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95000"/>
              </a:lnSpc>
              <a:spcBef>
                <a:spcPct val="0"/>
              </a:spcBef>
              <a:buClrTx/>
              <a:buFontTx/>
              <a:buNone/>
            </a:pPr>
            <a:r>
              <a:rPr lang="de-DE" altLang="de-DE" sz="2800" b="1">
                <a:solidFill>
                  <a:srgbClr val="FFFFFF"/>
                </a:solidFill>
              </a:rPr>
              <a:t>Die Knochenmasse nimmt mit dem Einsetzen der Wechseljahre rasch ab</a:t>
            </a:r>
            <a:br>
              <a:rPr lang="en-GB" altLang="de-DE" sz="2800" b="1">
                <a:solidFill>
                  <a:srgbClr val="FFFFFF"/>
                </a:solidFill>
              </a:rPr>
            </a:br>
            <a:endParaRPr lang="en-GB" altLang="de-DE" sz="2800" b="1">
              <a:solidFill>
                <a:srgbClr val="FFFFFF"/>
              </a:solidFill>
            </a:endParaRPr>
          </a:p>
        </p:txBody>
      </p:sp>
      <p:sp>
        <p:nvSpPr>
          <p:cNvPr id="88068" name="Text Box 24">
            <a:extLst>
              <a:ext uri="{FF2B5EF4-FFF2-40B4-BE49-F238E27FC236}">
                <a16:creationId xmlns:a16="http://schemas.microsoft.com/office/drawing/2014/main" id="{1B1D8BFD-7A6D-4EA0-B914-C9830294AB94}"/>
              </a:ext>
            </a:extLst>
          </p:cNvPr>
          <p:cNvSpPr txBox="1">
            <a:spLocks noChangeArrowheads="1"/>
          </p:cNvSpPr>
          <p:nvPr/>
        </p:nvSpPr>
        <p:spPr bwMode="invGray">
          <a:xfrm>
            <a:off x="5646738" y="1568450"/>
            <a:ext cx="12652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400" b="1">
                <a:solidFill>
                  <a:srgbClr val="FFFF66"/>
                </a:solidFill>
              </a:rPr>
              <a:t>Beginn der Menopause *</a:t>
            </a:r>
            <a:endParaRPr lang="en-GB" altLang="de-DE" sz="1400" b="1">
              <a:solidFill>
                <a:srgbClr val="FFFF66"/>
              </a:solidFill>
            </a:endParaRPr>
          </a:p>
          <a:p>
            <a:pPr algn="ctr" eaLnBrk="1" hangingPunct="1">
              <a:lnSpc>
                <a:spcPct val="100000"/>
              </a:lnSpc>
              <a:spcBef>
                <a:spcPct val="0"/>
              </a:spcBef>
              <a:buClrTx/>
              <a:buFontTx/>
              <a:buNone/>
            </a:pPr>
            <a:endParaRPr lang="en-GB" altLang="de-DE" sz="1400" b="1">
              <a:solidFill>
                <a:srgbClr val="FFFF66"/>
              </a:solidFill>
            </a:endParaRPr>
          </a:p>
        </p:txBody>
      </p:sp>
      <p:sp>
        <p:nvSpPr>
          <p:cNvPr id="88069" name="Text Box 23">
            <a:extLst>
              <a:ext uri="{FF2B5EF4-FFF2-40B4-BE49-F238E27FC236}">
                <a16:creationId xmlns:a16="http://schemas.microsoft.com/office/drawing/2014/main" id="{5FE12A91-4330-4053-9CEA-5EB121F329F8}"/>
              </a:ext>
            </a:extLst>
          </p:cNvPr>
          <p:cNvSpPr txBox="1">
            <a:spLocks noChangeArrowheads="1"/>
          </p:cNvSpPr>
          <p:nvPr/>
        </p:nvSpPr>
        <p:spPr bwMode="invGray">
          <a:xfrm>
            <a:off x="912813" y="1398588"/>
            <a:ext cx="23241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400" b="1">
                <a:solidFill>
                  <a:srgbClr val="FFFFFF"/>
                </a:solidFill>
              </a:rPr>
              <a:t>Aufbau der</a:t>
            </a:r>
            <a:r>
              <a:rPr lang="en-GB" altLang="de-DE" sz="1400" b="1">
                <a:solidFill>
                  <a:srgbClr val="FFFFFF"/>
                </a:solidFill>
              </a:rPr>
              <a:t> </a:t>
            </a:r>
            <a:br>
              <a:rPr lang="en-GB" altLang="de-DE" sz="1400" b="1">
                <a:solidFill>
                  <a:srgbClr val="FFFFFF"/>
                </a:solidFill>
              </a:rPr>
            </a:br>
            <a:r>
              <a:rPr lang="de-DE" altLang="de-DE" sz="1400" b="1">
                <a:solidFill>
                  <a:srgbClr val="FFFFFF"/>
                </a:solidFill>
              </a:rPr>
              <a:t>maximalen Knochenmasse</a:t>
            </a:r>
            <a:endParaRPr lang="en-GB" altLang="de-DE" sz="1400" b="1">
              <a:solidFill>
                <a:srgbClr val="FFFFFF"/>
              </a:solidFill>
            </a:endParaRPr>
          </a:p>
          <a:p>
            <a:pPr algn="ctr" eaLnBrk="1" hangingPunct="1">
              <a:lnSpc>
                <a:spcPct val="100000"/>
              </a:lnSpc>
              <a:spcBef>
                <a:spcPct val="0"/>
              </a:spcBef>
              <a:buClrTx/>
              <a:buFontTx/>
              <a:buNone/>
            </a:pPr>
            <a:endParaRPr lang="en-GB" altLang="de-DE" sz="1400" b="1">
              <a:solidFill>
                <a:srgbClr val="FFFFFF"/>
              </a:solidFill>
            </a:endParaRPr>
          </a:p>
        </p:txBody>
      </p:sp>
      <p:sp>
        <p:nvSpPr>
          <p:cNvPr id="88070" name="Line 9">
            <a:extLst>
              <a:ext uri="{FF2B5EF4-FFF2-40B4-BE49-F238E27FC236}">
                <a16:creationId xmlns:a16="http://schemas.microsoft.com/office/drawing/2014/main" id="{3E491F24-96AC-4856-84DA-C821227CD42D}"/>
              </a:ext>
            </a:extLst>
          </p:cNvPr>
          <p:cNvSpPr>
            <a:spLocks noChangeShapeType="1"/>
          </p:cNvSpPr>
          <p:nvPr/>
        </p:nvSpPr>
        <p:spPr bwMode="auto">
          <a:xfrm>
            <a:off x="6616700" y="2241550"/>
            <a:ext cx="0" cy="323850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nchor="ctr"/>
          <a:lstStyle/>
          <a:p>
            <a:endParaRPr lang="de-AT"/>
          </a:p>
        </p:txBody>
      </p:sp>
      <p:sp>
        <p:nvSpPr>
          <p:cNvPr id="88071" name="Text Box 215">
            <a:extLst>
              <a:ext uri="{FF2B5EF4-FFF2-40B4-BE49-F238E27FC236}">
                <a16:creationId xmlns:a16="http://schemas.microsoft.com/office/drawing/2014/main" id="{9AAC0CFA-44A9-4F46-9B17-92A92BF06F73}"/>
              </a:ext>
            </a:extLst>
          </p:cNvPr>
          <p:cNvSpPr txBox="1">
            <a:spLocks noChangeArrowheads="1"/>
          </p:cNvSpPr>
          <p:nvPr/>
        </p:nvSpPr>
        <p:spPr bwMode="black">
          <a:xfrm rot="-5400000">
            <a:off x="649287" y="3678238"/>
            <a:ext cx="1266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a:lnSpc>
                <a:spcPct val="100000"/>
              </a:lnSpc>
              <a:spcBef>
                <a:spcPct val="0"/>
              </a:spcBef>
              <a:buClrTx/>
              <a:buFontTx/>
              <a:buNone/>
            </a:pPr>
            <a:r>
              <a:rPr lang="de-DE" altLang="de-DE" sz="1600" b="1">
                <a:solidFill>
                  <a:srgbClr val="FFFFFF"/>
                </a:solidFill>
              </a:rPr>
              <a:t>Knochenmasse</a:t>
            </a:r>
            <a:endParaRPr lang="en-GB" altLang="de-DE" sz="1600" b="1">
              <a:solidFill>
                <a:srgbClr val="FFFFFF"/>
              </a:solidFill>
            </a:endParaRPr>
          </a:p>
          <a:p>
            <a:pPr algn="ctr">
              <a:lnSpc>
                <a:spcPct val="100000"/>
              </a:lnSpc>
              <a:spcBef>
                <a:spcPct val="0"/>
              </a:spcBef>
              <a:buClrTx/>
              <a:buFontTx/>
              <a:buNone/>
            </a:pPr>
            <a:endParaRPr lang="en-GB" altLang="de-DE" sz="1600" b="1">
              <a:solidFill>
                <a:srgbClr val="FFFFFF"/>
              </a:solidFill>
            </a:endParaRPr>
          </a:p>
        </p:txBody>
      </p:sp>
      <p:sp>
        <p:nvSpPr>
          <p:cNvPr id="88072" name="Text Box 216">
            <a:extLst>
              <a:ext uri="{FF2B5EF4-FFF2-40B4-BE49-F238E27FC236}">
                <a16:creationId xmlns:a16="http://schemas.microsoft.com/office/drawing/2014/main" id="{70952AC8-54C1-4EB0-BFBF-CFF446A42D09}"/>
              </a:ext>
            </a:extLst>
          </p:cNvPr>
          <p:cNvSpPr txBox="1">
            <a:spLocks noChangeArrowheads="1"/>
          </p:cNvSpPr>
          <p:nvPr/>
        </p:nvSpPr>
        <p:spPr bwMode="black">
          <a:xfrm>
            <a:off x="4010025" y="5738813"/>
            <a:ext cx="1944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a:lnSpc>
                <a:spcPct val="100000"/>
              </a:lnSpc>
              <a:spcBef>
                <a:spcPct val="0"/>
              </a:spcBef>
              <a:buClrTx/>
              <a:buFontTx/>
              <a:buNone/>
            </a:pPr>
            <a:r>
              <a:rPr lang="de-DE" altLang="de-DE" sz="1600" b="1">
                <a:solidFill>
                  <a:srgbClr val="FFFFFF"/>
                </a:solidFill>
              </a:rPr>
              <a:t>Alter (Jahre)</a:t>
            </a:r>
            <a:endParaRPr lang="en-GB" altLang="de-DE" sz="1600" b="1">
              <a:solidFill>
                <a:srgbClr val="FFFFFF"/>
              </a:solidFill>
            </a:endParaRPr>
          </a:p>
          <a:p>
            <a:pPr algn="ctr">
              <a:lnSpc>
                <a:spcPct val="100000"/>
              </a:lnSpc>
              <a:spcBef>
                <a:spcPct val="0"/>
              </a:spcBef>
              <a:buClrTx/>
              <a:buFontTx/>
              <a:buNone/>
            </a:pPr>
            <a:endParaRPr lang="en-GB" altLang="de-DE" sz="1600" b="1">
              <a:solidFill>
                <a:srgbClr val="FFFFFF"/>
              </a:solidFill>
            </a:endParaRPr>
          </a:p>
        </p:txBody>
      </p:sp>
      <p:sp>
        <p:nvSpPr>
          <p:cNvPr id="88073" name="Rectangle 28">
            <a:extLst>
              <a:ext uri="{FF2B5EF4-FFF2-40B4-BE49-F238E27FC236}">
                <a16:creationId xmlns:a16="http://schemas.microsoft.com/office/drawing/2014/main" id="{BD4615A7-DFE9-426E-AE17-121D397ABE2B}"/>
              </a:ext>
            </a:extLst>
          </p:cNvPr>
          <p:cNvSpPr>
            <a:spLocks noChangeArrowheads="1"/>
          </p:cNvSpPr>
          <p:nvPr/>
        </p:nvSpPr>
        <p:spPr bwMode="auto">
          <a:xfrm>
            <a:off x="1985963" y="5494338"/>
            <a:ext cx="8763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40000"/>
              </a:spcBef>
              <a:buClr>
                <a:srgbClr val="F4D426"/>
              </a:buClr>
              <a:buFontTx/>
              <a:buNone/>
            </a:pPr>
            <a:r>
              <a:rPr lang="de-DE" altLang="de-DE" sz="1400" b="1">
                <a:solidFill>
                  <a:srgbClr val="FFFFFF"/>
                </a:solidFill>
              </a:rPr>
              <a:t>10</a:t>
            </a:r>
            <a:endParaRPr lang="en-GB" altLang="de-DE" sz="1400" b="1">
              <a:solidFill>
                <a:srgbClr val="FFFFFF"/>
              </a:solidFill>
            </a:endParaRPr>
          </a:p>
          <a:p>
            <a:pPr algn="ctr" eaLnBrk="1" hangingPunct="1">
              <a:lnSpc>
                <a:spcPct val="100000"/>
              </a:lnSpc>
              <a:spcBef>
                <a:spcPct val="40000"/>
              </a:spcBef>
              <a:buClr>
                <a:srgbClr val="F4D426"/>
              </a:buClr>
              <a:buFontTx/>
              <a:buNone/>
            </a:pPr>
            <a:endParaRPr lang="en-GB" altLang="de-DE" sz="1400" b="1">
              <a:solidFill>
                <a:srgbClr val="FFFFFF"/>
              </a:solidFill>
            </a:endParaRPr>
          </a:p>
        </p:txBody>
      </p:sp>
      <p:sp>
        <p:nvSpPr>
          <p:cNvPr id="88074" name="Rectangle 29">
            <a:extLst>
              <a:ext uri="{FF2B5EF4-FFF2-40B4-BE49-F238E27FC236}">
                <a16:creationId xmlns:a16="http://schemas.microsoft.com/office/drawing/2014/main" id="{B7E50446-7D3F-4F75-884E-7CC80EC8A312}"/>
              </a:ext>
            </a:extLst>
          </p:cNvPr>
          <p:cNvSpPr>
            <a:spLocks noChangeArrowheads="1"/>
          </p:cNvSpPr>
          <p:nvPr/>
        </p:nvSpPr>
        <p:spPr bwMode="auto">
          <a:xfrm>
            <a:off x="2844800" y="5494338"/>
            <a:ext cx="87153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40000"/>
              </a:spcBef>
              <a:buClr>
                <a:srgbClr val="F4D426"/>
              </a:buClr>
              <a:buFontTx/>
              <a:buNone/>
            </a:pPr>
            <a:r>
              <a:rPr lang="de-DE" altLang="de-DE" sz="1400" b="1">
                <a:solidFill>
                  <a:srgbClr val="FFFFFF"/>
                </a:solidFill>
              </a:rPr>
              <a:t>20</a:t>
            </a:r>
            <a:endParaRPr lang="en-GB" altLang="de-DE" sz="1400" b="1">
              <a:solidFill>
                <a:srgbClr val="FFFFFF"/>
              </a:solidFill>
            </a:endParaRPr>
          </a:p>
          <a:p>
            <a:pPr algn="ctr" eaLnBrk="1" hangingPunct="1">
              <a:lnSpc>
                <a:spcPct val="100000"/>
              </a:lnSpc>
              <a:spcBef>
                <a:spcPct val="40000"/>
              </a:spcBef>
              <a:buClr>
                <a:srgbClr val="F4D426"/>
              </a:buClr>
              <a:buFontTx/>
              <a:buNone/>
            </a:pPr>
            <a:endParaRPr lang="en-GB" altLang="de-DE" sz="1400" b="1">
              <a:solidFill>
                <a:srgbClr val="FFFFFF"/>
              </a:solidFill>
            </a:endParaRPr>
          </a:p>
        </p:txBody>
      </p:sp>
      <p:sp>
        <p:nvSpPr>
          <p:cNvPr id="88075" name="Rectangle 31">
            <a:extLst>
              <a:ext uri="{FF2B5EF4-FFF2-40B4-BE49-F238E27FC236}">
                <a16:creationId xmlns:a16="http://schemas.microsoft.com/office/drawing/2014/main" id="{3E859C36-51D3-4F04-98A6-11B2321C9232}"/>
              </a:ext>
            </a:extLst>
          </p:cNvPr>
          <p:cNvSpPr>
            <a:spLocks noChangeArrowheads="1"/>
          </p:cNvSpPr>
          <p:nvPr/>
        </p:nvSpPr>
        <p:spPr bwMode="auto">
          <a:xfrm>
            <a:off x="4557713" y="5494338"/>
            <a:ext cx="87312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40000"/>
              </a:spcBef>
              <a:buClr>
                <a:srgbClr val="F4D426"/>
              </a:buClr>
              <a:buFontTx/>
              <a:buNone/>
            </a:pPr>
            <a:r>
              <a:rPr lang="de-DE" altLang="de-DE" sz="1400" b="1">
                <a:solidFill>
                  <a:srgbClr val="FFFFFF"/>
                </a:solidFill>
              </a:rPr>
              <a:t>40</a:t>
            </a:r>
            <a:endParaRPr lang="en-GB" altLang="de-DE" sz="1400" b="1">
              <a:solidFill>
                <a:srgbClr val="FFFFFF"/>
              </a:solidFill>
            </a:endParaRPr>
          </a:p>
          <a:p>
            <a:pPr algn="ctr" eaLnBrk="1" hangingPunct="1">
              <a:lnSpc>
                <a:spcPct val="100000"/>
              </a:lnSpc>
              <a:spcBef>
                <a:spcPct val="40000"/>
              </a:spcBef>
              <a:buClr>
                <a:srgbClr val="F4D426"/>
              </a:buClr>
              <a:buFontTx/>
              <a:buNone/>
            </a:pPr>
            <a:endParaRPr lang="en-GB" altLang="de-DE" sz="1400" b="1">
              <a:solidFill>
                <a:srgbClr val="FFFFFF"/>
              </a:solidFill>
            </a:endParaRPr>
          </a:p>
        </p:txBody>
      </p:sp>
      <p:sp>
        <p:nvSpPr>
          <p:cNvPr id="88076" name="Rectangle 32">
            <a:extLst>
              <a:ext uri="{FF2B5EF4-FFF2-40B4-BE49-F238E27FC236}">
                <a16:creationId xmlns:a16="http://schemas.microsoft.com/office/drawing/2014/main" id="{F51C1135-A5DD-4440-BB10-2F3105273E8C}"/>
              </a:ext>
            </a:extLst>
          </p:cNvPr>
          <p:cNvSpPr>
            <a:spLocks noChangeArrowheads="1"/>
          </p:cNvSpPr>
          <p:nvPr/>
        </p:nvSpPr>
        <p:spPr bwMode="auto">
          <a:xfrm>
            <a:off x="5414963" y="5494338"/>
            <a:ext cx="874712"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40000"/>
              </a:spcBef>
              <a:buClr>
                <a:srgbClr val="F4D426"/>
              </a:buClr>
              <a:buFontTx/>
              <a:buNone/>
            </a:pPr>
            <a:r>
              <a:rPr lang="de-DE" altLang="de-DE" sz="1400" b="1">
                <a:solidFill>
                  <a:srgbClr val="FFFFFF"/>
                </a:solidFill>
              </a:rPr>
              <a:t>50</a:t>
            </a:r>
            <a:endParaRPr lang="en-GB" altLang="de-DE" sz="1400" b="1">
              <a:solidFill>
                <a:srgbClr val="FFFFFF"/>
              </a:solidFill>
            </a:endParaRPr>
          </a:p>
          <a:p>
            <a:pPr algn="ctr" eaLnBrk="1" hangingPunct="1">
              <a:lnSpc>
                <a:spcPct val="100000"/>
              </a:lnSpc>
              <a:spcBef>
                <a:spcPct val="40000"/>
              </a:spcBef>
              <a:buClr>
                <a:srgbClr val="F4D426"/>
              </a:buClr>
              <a:buFontTx/>
              <a:buNone/>
            </a:pPr>
            <a:endParaRPr lang="en-GB" altLang="de-DE" sz="1400" b="1">
              <a:solidFill>
                <a:srgbClr val="FFFFFF"/>
              </a:solidFill>
            </a:endParaRPr>
          </a:p>
        </p:txBody>
      </p:sp>
      <p:sp>
        <p:nvSpPr>
          <p:cNvPr id="88077" name="Rectangle 33">
            <a:extLst>
              <a:ext uri="{FF2B5EF4-FFF2-40B4-BE49-F238E27FC236}">
                <a16:creationId xmlns:a16="http://schemas.microsoft.com/office/drawing/2014/main" id="{6DD72DDE-2346-4329-8AFE-BDD07A7CC5BE}"/>
              </a:ext>
            </a:extLst>
          </p:cNvPr>
          <p:cNvSpPr>
            <a:spLocks noChangeArrowheads="1"/>
          </p:cNvSpPr>
          <p:nvPr/>
        </p:nvSpPr>
        <p:spPr bwMode="auto">
          <a:xfrm>
            <a:off x="6272213" y="5494338"/>
            <a:ext cx="871537"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40000"/>
              </a:spcBef>
              <a:buClr>
                <a:srgbClr val="F4D426"/>
              </a:buClr>
              <a:buFontTx/>
              <a:buNone/>
            </a:pPr>
            <a:r>
              <a:rPr lang="de-DE" altLang="de-DE" sz="1400" b="1">
                <a:solidFill>
                  <a:srgbClr val="FFFFFF"/>
                </a:solidFill>
              </a:rPr>
              <a:t>60</a:t>
            </a:r>
            <a:endParaRPr lang="en-GB" altLang="de-DE" sz="1400" b="1">
              <a:solidFill>
                <a:srgbClr val="FFFFFF"/>
              </a:solidFill>
            </a:endParaRPr>
          </a:p>
          <a:p>
            <a:pPr algn="ctr" eaLnBrk="1" hangingPunct="1">
              <a:lnSpc>
                <a:spcPct val="100000"/>
              </a:lnSpc>
              <a:spcBef>
                <a:spcPct val="40000"/>
              </a:spcBef>
              <a:buClr>
                <a:srgbClr val="F4D426"/>
              </a:buClr>
              <a:buFontTx/>
              <a:buNone/>
            </a:pPr>
            <a:endParaRPr lang="en-GB" altLang="de-DE" sz="1400" b="1">
              <a:solidFill>
                <a:srgbClr val="FFFFFF"/>
              </a:solidFill>
            </a:endParaRPr>
          </a:p>
        </p:txBody>
      </p:sp>
      <p:sp>
        <p:nvSpPr>
          <p:cNvPr id="88078" name="Rectangle 34">
            <a:extLst>
              <a:ext uri="{FF2B5EF4-FFF2-40B4-BE49-F238E27FC236}">
                <a16:creationId xmlns:a16="http://schemas.microsoft.com/office/drawing/2014/main" id="{972EB514-A00C-41EE-B01B-C82B4A0AD76F}"/>
              </a:ext>
            </a:extLst>
          </p:cNvPr>
          <p:cNvSpPr>
            <a:spLocks noChangeArrowheads="1"/>
          </p:cNvSpPr>
          <p:nvPr/>
        </p:nvSpPr>
        <p:spPr bwMode="auto">
          <a:xfrm>
            <a:off x="7126288" y="5494338"/>
            <a:ext cx="8763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40000"/>
              </a:spcBef>
              <a:buClr>
                <a:srgbClr val="F4D426"/>
              </a:buClr>
              <a:buFontTx/>
              <a:buNone/>
            </a:pPr>
            <a:r>
              <a:rPr lang="de-DE" altLang="de-DE" sz="1400" b="1">
                <a:solidFill>
                  <a:srgbClr val="FFFFFF"/>
                </a:solidFill>
              </a:rPr>
              <a:t>70</a:t>
            </a:r>
            <a:endParaRPr lang="en-GB" altLang="de-DE" sz="1400" b="1">
              <a:solidFill>
                <a:srgbClr val="FFFFFF"/>
              </a:solidFill>
            </a:endParaRPr>
          </a:p>
          <a:p>
            <a:pPr algn="ctr" eaLnBrk="1" hangingPunct="1">
              <a:lnSpc>
                <a:spcPct val="100000"/>
              </a:lnSpc>
              <a:spcBef>
                <a:spcPct val="40000"/>
              </a:spcBef>
              <a:buClr>
                <a:srgbClr val="F4D426"/>
              </a:buClr>
              <a:buFontTx/>
              <a:buNone/>
            </a:pPr>
            <a:endParaRPr lang="en-GB" altLang="de-DE" sz="1400" b="1">
              <a:solidFill>
                <a:srgbClr val="FFFFFF"/>
              </a:solidFill>
            </a:endParaRPr>
          </a:p>
        </p:txBody>
      </p:sp>
      <p:sp>
        <p:nvSpPr>
          <p:cNvPr id="88079" name="Rectangle 35">
            <a:extLst>
              <a:ext uri="{FF2B5EF4-FFF2-40B4-BE49-F238E27FC236}">
                <a16:creationId xmlns:a16="http://schemas.microsoft.com/office/drawing/2014/main" id="{DFA41322-C6AB-4D2D-B60A-038876B46140}"/>
              </a:ext>
            </a:extLst>
          </p:cNvPr>
          <p:cNvSpPr>
            <a:spLocks noChangeArrowheads="1"/>
          </p:cNvSpPr>
          <p:nvPr/>
        </p:nvSpPr>
        <p:spPr bwMode="auto">
          <a:xfrm>
            <a:off x="7985125" y="5494338"/>
            <a:ext cx="4318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40000"/>
              </a:spcBef>
              <a:buClr>
                <a:srgbClr val="F4D426"/>
              </a:buClr>
              <a:buFontTx/>
              <a:buNone/>
            </a:pPr>
            <a:r>
              <a:rPr lang="de-DE" altLang="de-DE" sz="1400" b="1">
                <a:solidFill>
                  <a:srgbClr val="FFFFFF"/>
                </a:solidFill>
              </a:rPr>
              <a:t>80</a:t>
            </a:r>
            <a:endParaRPr lang="en-GB" altLang="de-DE" sz="1400" b="1">
              <a:solidFill>
                <a:srgbClr val="FFFFFF"/>
              </a:solidFill>
            </a:endParaRPr>
          </a:p>
          <a:p>
            <a:pPr algn="ctr" eaLnBrk="1" hangingPunct="1">
              <a:lnSpc>
                <a:spcPct val="100000"/>
              </a:lnSpc>
              <a:spcBef>
                <a:spcPct val="40000"/>
              </a:spcBef>
              <a:buClr>
                <a:srgbClr val="F4D426"/>
              </a:buClr>
              <a:buFontTx/>
              <a:buNone/>
            </a:pPr>
            <a:endParaRPr lang="en-GB" altLang="de-DE" sz="1400" b="1">
              <a:solidFill>
                <a:srgbClr val="FFFFFF"/>
              </a:solidFill>
            </a:endParaRPr>
          </a:p>
        </p:txBody>
      </p:sp>
      <p:sp>
        <p:nvSpPr>
          <p:cNvPr id="88080" name="Rectangle 28">
            <a:extLst>
              <a:ext uri="{FF2B5EF4-FFF2-40B4-BE49-F238E27FC236}">
                <a16:creationId xmlns:a16="http://schemas.microsoft.com/office/drawing/2014/main" id="{CEB185D2-AE76-47A4-B4CD-1CA507092211}"/>
              </a:ext>
            </a:extLst>
          </p:cNvPr>
          <p:cNvSpPr>
            <a:spLocks noChangeArrowheads="1"/>
          </p:cNvSpPr>
          <p:nvPr/>
        </p:nvSpPr>
        <p:spPr bwMode="auto">
          <a:xfrm>
            <a:off x="3698875" y="5494338"/>
            <a:ext cx="87471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40000"/>
              </a:spcBef>
              <a:buClr>
                <a:srgbClr val="F4D426"/>
              </a:buClr>
              <a:buFontTx/>
              <a:buNone/>
            </a:pPr>
            <a:r>
              <a:rPr lang="de-DE" altLang="de-DE" sz="1400" b="1">
                <a:solidFill>
                  <a:srgbClr val="FFFFFF"/>
                </a:solidFill>
              </a:rPr>
              <a:t>30</a:t>
            </a:r>
            <a:endParaRPr lang="en-GB" altLang="de-DE" sz="1400" b="1">
              <a:solidFill>
                <a:srgbClr val="FFFFFF"/>
              </a:solidFill>
            </a:endParaRPr>
          </a:p>
          <a:p>
            <a:pPr algn="ctr" eaLnBrk="1" hangingPunct="1">
              <a:lnSpc>
                <a:spcPct val="100000"/>
              </a:lnSpc>
              <a:spcBef>
                <a:spcPct val="40000"/>
              </a:spcBef>
              <a:buClr>
                <a:srgbClr val="F4D426"/>
              </a:buClr>
              <a:buFontTx/>
              <a:buNone/>
            </a:pPr>
            <a:endParaRPr lang="en-GB" altLang="de-DE" sz="1400" b="1">
              <a:solidFill>
                <a:srgbClr val="FFFFFF"/>
              </a:solidFill>
            </a:endParaRPr>
          </a:p>
        </p:txBody>
      </p:sp>
      <p:sp>
        <p:nvSpPr>
          <p:cNvPr id="88081" name="Freeform 36">
            <a:extLst>
              <a:ext uri="{FF2B5EF4-FFF2-40B4-BE49-F238E27FC236}">
                <a16:creationId xmlns:a16="http://schemas.microsoft.com/office/drawing/2014/main" id="{F0B8561F-B4E8-4977-96DF-43504EE1E44A}"/>
              </a:ext>
            </a:extLst>
          </p:cNvPr>
          <p:cNvSpPr>
            <a:spLocks/>
          </p:cNvSpPr>
          <p:nvPr/>
        </p:nvSpPr>
        <p:spPr bwMode="auto">
          <a:xfrm>
            <a:off x="1544638" y="2263775"/>
            <a:ext cx="6881812" cy="3233738"/>
          </a:xfrm>
          <a:custGeom>
            <a:avLst/>
            <a:gdLst>
              <a:gd name="T0" fmla="*/ 0 w 4224"/>
              <a:gd name="T1" fmla="*/ 0 h 1920"/>
              <a:gd name="T2" fmla="*/ 0 w 4224"/>
              <a:gd name="T3" fmla="*/ 2147483646 h 1920"/>
              <a:gd name="T4" fmla="*/ 2147483646 w 4224"/>
              <a:gd name="T5" fmla="*/ 2147483646 h 1920"/>
              <a:gd name="T6" fmla="*/ 0 60000 65536"/>
              <a:gd name="T7" fmla="*/ 0 60000 65536"/>
              <a:gd name="T8" fmla="*/ 0 60000 65536"/>
              <a:gd name="T9" fmla="*/ 0 w 4224"/>
              <a:gd name="T10" fmla="*/ 0 h 1920"/>
              <a:gd name="T11" fmla="*/ 4224 w 4224"/>
              <a:gd name="T12" fmla="*/ 1920 h 1920"/>
            </a:gdLst>
            <a:ahLst/>
            <a:cxnLst>
              <a:cxn ang="T6">
                <a:pos x="T0" y="T1"/>
              </a:cxn>
              <a:cxn ang="T7">
                <a:pos x="T2" y="T3"/>
              </a:cxn>
              <a:cxn ang="T8">
                <a:pos x="T4" y="T5"/>
              </a:cxn>
            </a:cxnLst>
            <a:rect l="T9" t="T10" r="T11" b="T12"/>
            <a:pathLst>
              <a:path w="4224" h="1920">
                <a:moveTo>
                  <a:pt x="0" y="0"/>
                </a:moveTo>
                <a:lnTo>
                  <a:pt x="0" y="1920"/>
                </a:lnTo>
                <a:lnTo>
                  <a:pt x="4224" y="192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de-AT"/>
          </a:p>
        </p:txBody>
      </p:sp>
      <p:sp>
        <p:nvSpPr>
          <p:cNvPr id="88082" name="Rectangle 28">
            <a:extLst>
              <a:ext uri="{FF2B5EF4-FFF2-40B4-BE49-F238E27FC236}">
                <a16:creationId xmlns:a16="http://schemas.microsoft.com/office/drawing/2014/main" id="{3DF1F200-9B23-44D1-8023-FA3EE6D7054A}"/>
              </a:ext>
            </a:extLst>
          </p:cNvPr>
          <p:cNvSpPr>
            <a:spLocks noChangeArrowheads="1"/>
          </p:cNvSpPr>
          <p:nvPr/>
        </p:nvSpPr>
        <p:spPr bwMode="auto">
          <a:xfrm>
            <a:off x="1127125" y="5489575"/>
            <a:ext cx="874713"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40000"/>
              </a:spcBef>
              <a:buClr>
                <a:srgbClr val="F4D426"/>
              </a:buClr>
              <a:buFontTx/>
              <a:buNone/>
            </a:pPr>
            <a:r>
              <a:rPr lang="de-DE" altLang="de-DE" sz="1400" b="1">
                <a:solidFill>
                  <a:srgbClr val="FFFFFF"/>
                </a:solidFill>
              </a:rPr>
              <a:t>0</a:t>
            </a:r>
            <a:endParaRPr lang="en-GB" altLang="de-DE" sz="1400" b="1">
              <a:solidFill>
                <a:srgbClr val="FFFFFF"/>
              </a:solidFill>
            </a:endParaRPr>
          </a:p>
          <a:p>
            <a:pPr algn="ctr" eaLnBrk="1" hangingPunct="1">
              <a:lnSpc>
                <a:spcPct val="100000"/>
              </a:lnSpc>
              <a:spcBef>
                <a:spcPct val="40000"/>
              </a:spcBef>
              <a:buClr>
                <a:srgbClr val="F4D426"/>
              </a:buClr>
              <a:buFontTx/>
              <a:buNone/>
            </a:pPr>
            <a:endParaRPr lang="en-GB" altLang="de-DE" sz="1400" b="1">
              <a:solidFill>
                <a:srgbClr val="FFFFFF"/>
              </a:solidFill>
            </a:endParaRPr>
          </a:p>
        </p:txBody>
      </p:sp>
      <p:sp>
        <p:nvSpPr>
          <p:cNvPr id="88083" name="Line 206">
            <a:extLst>
              <a:ext uri="{FF2B5EF4-FFF2-40B4-BE49-F238E27FC236}">
                <a16:creationId xmlns:a16="http://schemas.microsoft.com/office/drawing/2014/main" id="{DD52B869-66B9-4531-B2F6-4DEA31D0B6FD}"/>
              </a:ext>
            </a:extLst>
          </p:cNvPr>
          <p:cNvSpPr>
            <a:spLocks noChangeShapeType="1"/>
          </p:cNvSpPr>
          <p:nvPr/>
        </p:nvSpPr>
        <p:spPr bwMode="black">
          <a:xfrm>
            <a:off x="2530475" y="5518150"/>
            <a:ext cx="1588" cy="1857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de-AT"/>
          </a:p>
        </p:txBody>
      </p:sp>
      <p:sp>
        <p:nvSpPr>
          <p:cNvPr id="88084" name="Line 208">
            <a:extLst>
              <a:ext uri="{FF2B5EF4-FFF2-40B4-BE49-F238E27FC236}">
                <a16:creationId xmlns:a16="http://schemas.microsoft.com/office/drawing/2014/main" id="{905CFC0F-3670-4F3A-B644-D0E9A7AEF10C}"/>
              </a:ext>
            </a:extLst>
          </p:cNvPr>
          <p:cNvSpPr>
            <a:spLocks noChangeShapeType="1"/>
          </p:cNvSpPr>
          <p:nvPr/>
        </p:nvSpPr>
        <p:spPr bwMode="black">
          <a:xfrm>
            <a:off x="3884613" y="5391150"/>
            <a:ext cx="1587" cy="1857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de-AT"/>
          </a:p>
        </p:txBody>
      </p:sp>
      <p:sp>
        <p:nvSpPr>
          <p:cNvPr id="88085" name="Line 209">
            <a:extLst>
              <a:ext uri="{FF2B5EF4-FFF2-40B4-BE49-F238E27FC236}">
                <a16:creationId xmlns:a16="http://schemas.microsoft.com/office/drawing/2014/main" id="{7A34D210-5DD1-4540-AA9F-4FEB818FB16D}"/>
              </a:ext>
            </a:extLst>
          </p:cNvPr>
          <p:cNvSpPr>
            <a:spLocks noChangeShapeType="1"/>
          </p:cNvSpPr>
          <p:nvPr/>
        </p:nvSpPr>
        <p:spPr bwMode="black">
          <a:xfrm>
            <a:off x="4781550" y="5391150"/>
            <a:ext cx="1588" cy="1857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de-AT"/>
          </a:p>
        </p:txBody>
      </p:sp>
      <p:sp>
        <p:nvSpPr>
          <p:cNvPr id="88086" name="Text Box 38">
            <a:extLst>
              <a:ext uri="{FF2B5EF4-FFF2-40B4-BE49-F238E27FC236}">
                <a16:creationId xmlns:a16="http://schemas.microsoft.com/office/drawing/2014/main" id="{10488E0A-41EC-491C-A4D0-ECF6FF7F5FE0}"/>
              </a:ext>
            </a:extLst>
          </p:cNvPr>
          <p:cNvSpPr txBox="1">
            <a:spLocks noChangeArrowheads="1"/>
          </p:cNvSpPr>
          <p:nvPr/>
        </p:nvSpPr>
        <p:spPr bwMode="auto">
          <a:xfrm>
            <a:off x="1643063" y="2398713"/>
            <a:ext cx="1077912" cy="7683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FontTx/>
              <a:buNone/>
            </a:pPr>
            <a:r>
              <a:rPr lang="de-DE" altLang="de-DE" sz="1400" b="1">
                <a:solidFill>
                  <a:srgbClr val="FFFFFF"/>
                </a:solidFill>
              </a:rPr>
              <a:t>Formation</a:t>
            </a:r>
            <a:r>
              <a:rPr lang="en-GB" altLang="de-DE" sz="1400" b="1">
                <a:solidFill>
                  <a:srgbClr val="FFFFFF"/>
                </a:solidFill>
              </a:rPr>
              <a:t> </a:t>
            </a:r>
          </a:p>
          <a:p>
            <a:pPr algn="ctr" eaLnBrk="1" hangingPunct="1">
              <a:spcBef>
                <a:spcPct val="0"/>
              </a:spcBef>
              <a:buClrTx/>
              <a:buFontTx/>
              <a:buNone/>
            </a:pPr>
            <a:r>
              <a:rPr lang="de-DE" altLang="de-DE" sz="1400" b="1">
                <a:solidFill>
                  <a:srgbClr val="FFFFFF"/>
                </a:solidFill>
              </a:rPr>
              <a:t>&gt; Resorption</a:t>
            </a:r>
            <a:endParaRPr lang="en-GB" altLang="de-DE" sz="1400" b="1">
              <a:solidFill>
                <a:srgbClr val="FFFFFF"/>
              </a:solidFill>
            </a:endParaRPr>
          </a:p>
          <a:p>
            <a:pPr algn="ctr" eaLnBrk="1" hangingPunct="1">
              <a:spcBef>
                <a:spcPct val="0"/>
              </a:spcBef>
              <a:buClrTx/>
              <a:buFontTx/>
              <a:buNone/>
            </a:pPr>
            <a:endParaRPr lang="en-GB" altLang="de-DE" sz="1400" b="1">
              <a:solidFill>
                <a:srgbClr val="FFFFFF"/>
              </a:solidFill>
            </a:endParaRPr>
          </a:p>
        </p:txBody>
      </p:sp>
      <p:sp>
        <p:nvSpPr>
          <p:cNvPr id="88087" name="Line 207">
            <a:extLst>
              <a:ext uri="{FF2B5EF4-FFF2-40B4-BE49-F238E27FC236}">
                <a16:creationId xmlns:a16="http://schemas.microsoft.com/office/drawing/2014/main" id="{5333218B-295F-4455-A5F5-0557747159B4}"/>
              </a:ext>
            </a:extLst>
          </p:cNvPr>
          <p:cNvSpPr>
            <a:spLocks noChangeShapeType="1"/>
          </p:cNvSpPr>
          <p:nvPr/>
        </p:nvSpPr>
        <p:spPr bwMode="black">
          <a:xfrm>
            <a:off x="3308350" y="5391150"/>
            <a:ext cx="1588" cy="1857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de-AT"/>
          </a:p>
        </p:txBody>
      </p:sp>
      <p:sp>
        <p:nvSpPr>
          <p:cNvPr id="88088" name="Text Box 23">
            <a:extLst>
              <a:ext uri="{FF2B5EF4-FFF2-40B4-BE49-F238E27FC236}">
                <a16:creationId xmlns:a16="http://schemas.microsoft.com/office/drawing/2014/main" id="{A787FAFC-CC82-4E0F-B1F6-6EFE4B025D2D}"/>
              </a:ext>
            </a:extLst>
          </p:cNvPr>
          <p:cNvSpPr txBox="1">
            <a:spLocks noChangeArrowheads="1"/>
          </p:cNvSpPr>
          <p:nvPr/>
        </p:nvSpPr>
        <p:spPr bwMode="invGray">
          <a:xfrm>
            <a:off x="3206750" y="1809750"/>
            <a:ext cx="2403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de-DE" altLang="de-DE" sz="1400" b="1">
                <a:solidFill>
                  <a:srgbClr val="FFFFFF"/>
                </a:solidFill>
              </a:rPr>
              <a:t>Maximale Knochenmasse</a:t>
            </a:r>
            <a:endParaRPr lang="en-GB" altLang="de-DE" sz="1400" b="1">
              <a:solidFill>
                <a:srgbClr val="FFFFFF"/>
              </a:solidFill>
            </a:endParaRPr>
          </a:p>
          <a:p>
            <a:pPr algn="ctr" eaLnBrk="1" hangingPunct="1">
              <a:lnSpc>
                <a:spcPct val="100000"/>
              </a:lnSpc>
              <a:spcBef>
                <a:spcPct val="0"/>
              </a:spcBef>
              <a:buClrTx/>
              <a:buFontTx/>
              <a:buNone/>
            </a:pPr>
            <a:endParaRPr lang="en-GB" altLang="de-DE" sz="1400" b="1">
              <a:solidFill>
                <a:srgbClr val="FFFFFF"/>
              </a:solidFill>
            </a:endParaRPr>
          </a:p>
        </p:txBody>
      </p:sp>
      <p:sp>
        <p:nvSpPr>
          <p:cNvPr id="88089" name="Line 210">
            <a:extLst>
              <a:ext uri="{FF2B5EF4-FFF2-40B4-BE49-F238E27FC236}">
                <a16:creationId xmlns:a16="http://schemas.microsoft.com/office/drawing/2014/main" id="{25EB6F30-9A6F-49BA-A3DE-4CD0921FCDCB}"/>
              </a:ext>
            </a:extLst>
          </p:cNvPr>
          <p:cNvSpPr>
            <a:spLocks noChangeShapeType="1"/>
          </p:cNvSpPr>
          <p:nvPr/>
        </p:nvSpPr>
        <p:spPr bwMode="black">
          <a:xfrm>
            <a:off x="5943600" y="5391150"/>
            <a:ext cx="1588" cy="1857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de-AT"/>
          </a:p>
        </p:txBody>
      </p:sp>
      <p:sp>
        <p:nvSpPr>
          <p:cNvPr id="88090" name="Line 211">
            <a:extLst>
              <a:ext uri="{FF2B5EF4-FFF2-40B4-BE49-F238E27FC236}">
                <a16:creationId xmlns:a16="http://schemas.microsoft.com/office/drawing/2014/main" id="{1D33255D-8826-4536-8C88-BE7A834C671D}"/>
              </a:ext>
            </a:extLst>
          </p:cNvPr>
          <p:cNvSpPr>
            <a:spLocks noChangeShapeType="1"/>
          </p:cNvSpPr>
          <p:nvPr/>
        </p:nvSpPr>
        <p:spPr bwMode="black">
          <a:xfrm>
            <a:off x="6402388" y="5391150"/>
            <a:ext cx="1587" cy="1857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de-AT"/>
          </a:p>
        </p:txBody>
      </p:sp>
      <p:sp>
        <p:nvSpPr>
          <p:cNvPr id="88091" name="Line 212">
            <a:extLst>
              <a:ext uri="{FF2B5EF4-FFF2-40B4-BE49-F238E27FC236}">
                <a16:creationId xmlns:a16="http://schemas.microsoft.com/office/drawing/2014/main" id="{7853AA1A-70BE-4816-B901-D9765B0E8CB5}"/>
              </a:ext>
            </a:extLst>
          </p:cNvPr>
          <p:cNvSpPr>
            <a:spLocks noChangeShapeType="1"/>
          </p:cNvSpPr>
          <p:nvPr/>
        </p:nvSpPr>
        <p:spPr bwMode="black">
          <a:xfrm>
            <a:off x="7283450" y="5391150"/>
            <a:ext cx="1588" cy="1857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de-AT"/>
          </a:p>
        </p:txBody>
      </p:sp>
      <p:sp>
        <p:nvSpPr>
          <p:cNvPr id="88092" name="Line 213">
            <a:extLst>
              <a:ext uri="{FF2B5EF4-FFF2-40B4-BE49-F238E27FC236}">
                <a16:creationId xmlns:a16="http://schemas.microsoft.com/office/drawing/2014/main" id="{D9CA7691-0190-4C97-9F06-180395969F4D}"/>
              </a:ext>
            </a:extLst>
          </p:cNvPr>
          <p:cNvSpPr>
            <a:spLocks noChangeShapeType="1"/>
          </p:cNvSpPr>
          <p:nvPr/>
        </p:nvSpPr>
        <p:spPr bwMode="black">
          <a:xfrm>
            <a:off x="8153400" y="5391150"/>
            <a:ext cx="1588" cy="1857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de-AT"/>
          </a:p>
        </p:txBody>
      </p:sp>
      <p:sp>
        <p:nvSpPr>
          <p:cNvPr id="88093" name="Rectangle 54">
            <a:extLst>
              <a:ext uri="{FF2B5EF4-FFF2-40B4-BE49-F238E27FC236}">
                <a16:creationId xmlns:a16="http://schemas.microsoft.com/office/drawing/2014/main" id="{0F920E3D-E8E4-41E6-8E5B-2DD472F96242}"/>
              </a:ext>
            </a:extLst>
          </p:cNvPr>
          <p:cNvSpPr>
            <a:spLocks noChangeArrowheads="1"/>
          </p:cNvSpPr>
          <p:nvPr/>
        </p:nvSpPr>
        <p:spPr bwMode="auto">
          <a:xfrm>
            <a:off x="6877050" y="4208463"/>
            <a:ext cx="1260475" cy="576262"/>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FontTx/>
              <a:buNone/>
            </a:pPr>
            <a:r>
              <a:rPr lang="de-DE" altLang="de-DE" sz="1400" b="1">
                <a:solidFill>
                  <a:srgbClr val="FFFF66"/>
                </a:solidFill>
              </a:rPr>
              <a:t>Resorption</a:t>
            </a:r>
            <a:r>
              <a:rPr lang="en-GB" altLang="de-DE" sz="1400" b="1">
                <a:solidFill>
                  <a:srgbClr val="FFC828"/>
                </a:solidFill>
              </a:rPr>
              <a:t> </a:t>
            </a:r>
          </a:p>
          <a:p>
            <a:pPr algn="ctr" eaLnBrk="1" hangingPunct="1">
              <a:spcBef>
                <a:spcPct val="0"/>
              </a:spcBef>
              <a:buClrTx/>
              <a:buFontTx/>
              <a:buNone/>
            </a:pPr>
            <a:r>
              <a:rPr lang="de-DE" altLang="de-DE" sz="1400" b="1">
                <a:solidFill>
                  <a:srgbClr val="FFFFFF"/>
                </a:solidFill>
              </a:rPr>
              <a:t>&gt;</a:t>
            </a:r>
            <a:endParaRPr lang="en-GB" altLang="de-DE" sz="1400" b="1">
              <a:solidFill>
                <a:srgbClr val="FFFFFF"/>
              </a:solidFill>
            </a:endParaRPr>
          </a:p>
          <a:p>
            <a:pPr algn="ctr" eaLnBrk="1" hangingPunct="1">
              <a:spcBef>
                <a:spcPct val="0"/>
              </a:spcBef>
              <a:buClrTx/>
              <a:buFontTx/>
              <a:buNone/>
            </a:pPr>
            <a:r>
              <a:rPr lang="en-GB" altLang="de-DE" sz="1400" b="1">
                <a:solidFill>
                  <a:srgbClr val="FFFFFF"/>
                </a:solidFill>
              </a:rPr>
              <a:t> </a:t>
            </a:r>
            <a:r>
              <a:rPr lang="de-DE" altLang="de-DE" sz="1400" b="1">
                <a:solidFill>
                  <a:srgbClr val="FFFFFF"/>
                </a:solidFill>
              </a:rPr>
              <a:t>Formation</a:t>
            </a:r>
            <a:endParaRPr lang="en-GB" altLang="de-DE" sz="1400" b="1">
              <a:solidFill>
                <a:srgbClr val="FFFFFF"/>
              </a:solidFill>
            </a:endParaRPr>
          </a:p>
          <a:p>
            <a:pPr algn="ctr" eaLnBrk="1" hangingPunct="1">
              <a:spcBef>
                <a:spcPct val="0"/>
              </a:spcBef>
              <a:buClrTx/>
              <a:buFontTx/>
              <a:buNone/>
            </a:pPr>
            <a:endParaRPr lang="en-GB" altLang="de-DE" sz="1400" b="1">
              <a:solidFill>
                <a:srgbClr val="FFFFFF"/>
              </a:solidFill>
            </a:endParaRPr>
          </a:p>
        </p:txBody>
      </p:sp>
      <p:sp>
        <p:nvSpPr>
          <p:cNvPr id="88094" name="Text Box 25">
            <a:extLst>
              <a:ext uri="{FF2B5EF4-FFF2-40B4-BE49-F238E27FC236}">
                <a16:creationId xmlns:a16="http://schemas.microsoft.com/office/drawing/2014/main" id="{8ED81A94-0A8B-4CF1-BB6F-881375D5111C}"/>
              </a:ext>
            </a:extLst>
          </p:cNvPr>
          <p:cNvSpPr txBox="1">
            <a:spLocks noChangeArrowheads="1"/>
          </p:cNvSpPr>
          <p:nvPr/>
        </p:nvSpPr>
        <p:spPr bwMode="invGray">
          <a:xfrm>
            <a:off x="6732588" y="1889125"/>
            <a:ext cx="1885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GB" altLang="de-DE" sz="1400" b="1">
                <a:solidFill>
                  <a:srgbClr val="FFFF66"/>
                </a:solidFill>
              </a:rPr>
              <a:t>Knochenabbau</a:t>
            </a:r>
          </a:p>
          <a:p>
            <a:pPr algn="ctr" eaLnBrk="1" hangingPunct="1">
              <a:lnSpc>
                <a:spcPct val="100000"/>
              </a:lnSpc>
              <a:spcBef>
                <a:spcPct val="0"/>
              </a:spcBef>
              <a:buClrTx/>
              <a:buFontTx/>
              <a:buNone/>
            </a:pPr>
            <a:endParaRPr lang="en-GB" altLang="de-DE" sz="1400" b="1">
              <a:solidFill>
                <a:srgbClr val="FFFF66"/>
              </a:solidFill>
            </a:endParaRPr>
          </a:p>
        </p:txBody>
      </p:sp>
      <p:sp>
        <p:nvSpPr>
          <p:cNvPr id="88095" name="AutoShape 231">
            <a:extLst>
              <a:ext uri="{FF2B5EF4-FFF2-40B4-BE49-F238E27FC236}">
                <a16:creationId xmlns:a16="http://schemas.microsoft.com/office/drawing/2014/main" id="{F3A19B38-4EFD-49CF-AA69-1F6D18C48774}"/>
              </a:ext>
            </a:extLst>
          </p:cNvPr>
          <p:cNvSpPr>
            <a:spLocks noChangeArrowheads="1"/>
          </p:cNvSpPr>
          <p:nvPr/>
        </p:nvSpPr>
        <p:spPr bwMode="black">
          <a:xfrm flipV="1">
            <a:off x="5972175" y="2211388"/>
            <a:ext cx="619125" cy="203200"/>
          </a:xfrm>
          <a:prstGeom prst="triangle">
            <a:avLst>
              <a:gd name="adj" fmla="val 50000"/>
            </a:avLst>
          </a:prstGeom>
          <a:solidFill>
            <a:srgbClr val="FFFF66"/>
          </a:solidFill>
          <a:ln>
            <a:noFill/>
          </a:ln>
          <a:effectLst>
            <a:outerShdw dist="38100" dir="2700000" algn="tl" rotWithShape="0">
              <a:srgbClr val="000000">
                <a:alpha val="39998"/>
              </a:srgbClr>
            </a:outerShdw>
          </a:effectLst>
          <a:extLst>
            <a:ext uri="{91240B29-F687-4F45-9708-019B960494DF}">
              <a14:hiddenLine xmlns:a14="http://schemas.microsoft.com/office/drawing/2010/main" w="28575" algn="ctr">
                <a:solidFill>
                  <a:srgbClr val="000000"/>
                </a:solidFill>
                <a:miter lim="800000"/>
                <a:headEnd/>
                <a:tailEnd/>
              </a14:hiddenLine>
            </a:ext>
          </a:extLst>
        </p:spPr>
        <p:txBody>
          <a:bodyPr rot="10800000" wrap="none"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95000"/>
              </a:lnSpc>
              <a:spcBef>
                <a:spcPct val="0"/>
              </a:spcBef>
              <a:buClrTx/>
              <a:buFontTx/>
              <a:buNone/>
            </a:pPr>
            <a:endParaRPr lang="de-CH" altLang="de-DE" sz="1400">
              <a:solidFill>
                <a:srgbClr val="FFC828"/>
              </a:solidFill>
            </a:endParaRPr>
          </a:p>
        </p:txBody>
      </p:sp>
      <p:sp>
        <p:nvSpPr>
          <p:cNvPr id="88096" name="Freeform 33">
            <a:extLst>
              <a:ext uri="{FF2B5EF4-FFF2-40B4-BE49-F238E27FC236}">
                <a16:creationId xmlns:a16="http://schemas.microsoft.com/office/drawing/2014/main" id="{10BF93C0-87C0-451A-8305-B976160B0F9C}"/>
              </a:ext>
            </a:extLst>
          </p:cNvPr>
          <p:cNvSpPr>
            <a:spLocks/>
          </p:cNvSpPr>
          <p:nvPr/>
        </p:nvSpPr>
        <p:spPr bwMode="auto">
          <a:xfrm>
            <a:off x="1547813" y="3822700"/>
            <a:ext cx="808037" cy="1357313"/>
          </a:xfrm>
          <a:custGeom>
            <a:avLst/>
            <a:gdLst>
              <a:gd name="T0" fmla="*/ 0 w 509"/>
              <a:gd name="T1" fmla="*/ 2147483646 h 855"/>
              <a:gd name="T2" fmla="*/ 2147483646 w 509"/>
              <a:gd name="T3" fmla="*/ 0 h 855"/>
              <a:gd name="T4" fmla="*/ 0 60000 65536"/>
              <a:gd name="T5" fmla="*/ 0 60000 65536"/>
              <a:gd name="T6" fmla="*/ 0 w 509"/>
              <a:gd name="T7" fmla="*/ 0 h 855"/>
              <a:gd name="T8" fmla="*/ 509 w 509"/>
              <a:gd name="T9" fmla="*/ 855 h 855"/>
            </a:gdLst>
            <a:ahLst/>
            <a:cxnLst>
              <a:cxn ang="T4">
                <a:pos x="T0" y="T1"/>
              </a:cxn>
              <a:cxn ang="T5">
                <a:pos x="T2" y="T3"/>
              </a:cxn>
            </a:cxnLst>
            <a:rect l="T6" t="T7" r="T8" b="T9"/>
            <a:pathLst>
              <a:path w="509" h="855">
                <a:moveTo>
                  <a:pt x="0" y="855"/>
                </a:moveTo>
                <a:lnTo>
                  <a:pt x="509" y="0"/>
                </a:ln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de-AT"/>
          </a:p>
        </p:txBody>
      </p:sp>
      <p:sp>
        <p:nvSpPr>
          <p:cNvPr id="88097" name="Line 34">
            <a:extLst>
              <a:ext uri="{FF2B5EF4-FFF2-40B4-BE49-F238E27FC236}">
                <a16:creationId xmlns:a16="http://schemas.microsoft.com/office/drawing/2014/main" id="{5929018A-925A-4720-ACCE-C0E8ECD3EED3}"/>
              </a:ext>
            </a:extLst>
          </p:cNvPr>
          <p:cNvSpPr>
            <a:spLocks noChangeShapeType="1"/>
          </p:cNvSpPr>
          <p:nvPr/>
        </p:nvSpPr>
        <p:spPr bwMode="auto">
          <a:xfrm flipV="1">
            <a:off x="2352675" y="3503613"/>
            <a:ext cx="217488" cy="32226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88098" name="Line 35">
            <a:extLst>
              <a:ext uri="{FF2B5EF4-FFF2-40B4-BE49-F238E27FC236}">
                <a16:creationId xmlns:a16="http://schemas.microsoft.com/office/drawing/2014/main" id="{FC48EA00-EFC5-4270-BF4B-0D79BD093E99}"/>
              </a:ext>
            </a:extLst>
          </p:cNvPr>
          <p:cNvSpPr>
            <a:spLocks noChangeShapeType="1"/>
          </p:cNvSpPr>
          <p:nvPr/>
        </p:nvSpPr>
        <p:spPr bwMode="auto">
          <a:xfrm flipV="1">
            <a:off x="2554288" y="2628900"/>
            <a:ext cx="601662" cy="9017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88099" name="Line 36">
            <a:extLst>
              <a:ext uri="{FF2B5EF4-FFF2-40B4-BE49-F238E27FC236}">
                <a16:creationId xmlns:a16="http://schemas.microsoft.com/office/drawing/2014/main" id="{2062EA71-5EC9-45B8-A62B-F06666E39FA7}"/>
              </a:ext>
            </a:extLst>
          </p:cNvPr>
          <p:cNvSpPr>
            <a:spLocks noChangeShapeType="1"/>
          </p:cNvSpPr>
          <p:nvPr/>
        </p:nvSpPr>
        <p:spPr bwMode="auto">
          <a:xfrm flipV="1">
            <a:off x="3143250" y="2327275"/>
            <a:ext cx="565150" cy="3111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88100" name="Line 37">
            <a:extLst>
              <a:ext uri="{FF2B5EF4-FFF2-40B4-BE49-F238E27FC236}">
                <a16:creationId xmlns:a16="http://schemas.microsoft.com/office/drawing/2014/main" id="{CDF78CF2-8EF1-414D-B821-87EF9191A66D}"/>
              </a:ext>
            </a:extLst>
          </p:cNvPr>
          <p:cNvSpPr>
            <a:spLocks noChangeShapeType="1"/>
          </p:cNvSpPr>
          <p:nvPr/>
        </p:nvSpPr>
        <p:spPr bwMode="auto">
          <a:xfrm>
            <a:off x="4848225" y="2325688"/>
            <a:ext cx="1144588" cy="3683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88101" name="Line 38">
            <a:extLst>
              <a:ext uri="{FF2B5EF4-FFF2-40B4-BE49-F238E27FC236}">
                <a16:creationId xmlns:a16="http://schemas.microsoft.com/office/drawing/2014/main" id="{82CB71A2-847D-454D-897D-F0FB4213720C}"/>
              </a:ext>
            </a:extLst>
          </p:cNvPr>
          <p:cNvSpPr>
            <a:spLocks noChangeShapeType="1"/>
          </p:cNvSpPr>
          <p:nvPr/>
        </p:nvSpPr>
        <p:spPr bwMode="auto">
          <a:xfrm>
            <a:off x="5954713" y="2673350"/>
            <a:ext cx="669925" cy="603250"/>
          </a:xfrm>
          <a:prstGeom prst="line">
            <a:avLst/>
          </a:prstGeom>
          <a:noFill/>
          <a:ln w="57150">
            <a:solidFill>
              <a:srgbClr val="FFFF66"/>
            </a:solidFill>
            <a:prstDash val="sysDot"/>
            <a:round/>
            <a:headEnd/>
            <a:tailEnd/>
          </a:ln>
          <a:extLst>
            <a:ext uri="{909E8E84-426E-40DD-AFC4-6F175D3DCCD1}">
              <a14:hiddenFill xmlns:a14="http://schemas.microsoft.com/office/drawing/2010/main">
                <a:noFill/>
              </a14:hiddenFill>
            </a:ext>
          </a:extLst>
        </p:spPr>
        <p:txBody>
          <a:bodyPr/>
          <a:lstStyle/>
          <a:p>
            <a:endParaRPr lang="de-AT"/>
          </a:p>
        </p:txBody>
      </p:sp>
      <p:sp>
        <p:nvSpPr>
          <p:cNvPr id="88102" name="Line 39">
            <a:extLst>
              <a:ext uri="{FF2B5EF4-FFF2-40B4-BE49-F238E27FC236}">
                <a16:creationId xmlns:a16="http://schemas.microsoft.com/office/drawing/2014/main" id="{AF54044C-A65D-4B83-B102-AD821A997511}"/>
              </a:ext>
            </a:extLst>
          </p:cNvPr>
          <p:cNvSpPr>
            <a:spLocks noChangeShapeType="1"/>
          </p:cNvSpPr>
          <p:nvPr/>
        </p:nvSpPr>
        <p:spPr bwMode="auto">
          <a:xfrm>
            <a:off x="6604000" y="3268663"/>
            <a:ext cx="1784350" cy="776287"/>
          </a:xfrm>
          <a:prstGeom prst="line">
            <a:avLst/>
          </a:prstGeom>
          <a:noFill/>
          <a:ln w="57150">
            <a:solidFill>
              <a:srgbClr val="FFFF66"/>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88103" name="Line 40">
            <a:extLst>
              <a:ext uri="{FF2B5EF4-FFF2-40B4-BE49-F238E27FC236}">
                <a16:creationId xmlns:a16="http://schemas.microsoft.com/office/drawing/2014/main" id="{F8FB370B-B43A-4D59-B665-70270F310095}"/>
              </a:ext>
            </a:extLst>
          </p:cNvPr>
          <p:cNvSpPr>
            <a:spLocks noChangeShapeType="1"/>
          </p:cNvSpPr>
          <p:nvPr/>
        </p:nvSpPr>
        <p:spPr bwMode="auto">
          <a:xfrm>
            <a:off x="3733800" y="2327275"/>
            <a:ext cx="11271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88104" name="Line 9">
            <a:extLst>
              <a:ext uri="{FF2B5EF4-FFF2-40B4-BE49-F238E27FC236}">
                <a16:creationId xmlns:a16="http://schemas.microsoft.com/office/drawing/2014/main" id="{207E2D28-25E6-4D1C-B018-08E578F59294}"/>
              </a:ext>
            </a:extLst>
          </p:cNvPr>
          <p:cNvSpPr>
            <a:spLocks noChangeShapeType="1"/>
          </p:cNvSpPr>
          <p:nvPr/>
        </p:nvSpPr>
        <p:spPr bwMode="auto">
          <a:xfrm>
            <a:off x="5954713" y="2241550"/>
            <a:ext cx="0" cy="323850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nchor="ctr"/>
          <a:lstStyle/>
          <a:p>
            <a:endParaRPr lang="de-AT"/>
          </a:p>
        </p:txBody>
      </p:sp>
      <p:sp>
        <p:nvSpPr>
          <p:cNvPr id="88105" name="Line 24">
            <a:extLst>
              <a:ext uri="{FF2B5EF4-FFF2-40B4-BE49-F238E27FC236}">
                <a16:creationId xmlns:a16="http://schemas.microsoft.com/office/drawing/2014/main" id="{256D4D10-74FD-405E-B219-9635CDC19711}"/>
              </a:ext>
            </a:extLst>
          </p:cNvPr>
          <p:cNvSpPr>
            <a:spLocks noChangeShapeType="1"/>
          </p:cNvSpPr>
          <p:nvPr/>
        </p:nvSpPr>
        <p:spPr bwMode="auto">
          <a:xfrm>
            <a:off x="3716338" y="2241550"/>
            <a:ext cx="0" cy="323850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nchor="ctr"/>
          <a:lstStyle/>
          <a:p>
            <a:endParaRPr lang="de-AT"/>
          </a:p>
        </p:txBody>
      </p:sp>
      <p:sp useBgFill="1">
        <p:nvSpPr>
          <p:cNvPr id="88106" name="Rectangle 42">
            <a:extLst>
              <a:ext uri="{FF2B5EF4-FFF2-40B4-BE49-F238E27FC236}">
                <a16:creationId xmlns:a16="http://schemas.microsoft.com/office/drawing/2014/main" id="{D0AB108F-AA98-4328-8179-50BFF87F6E11}"/>
              </a:ext>
            </a:extLst>
          </p:cNvPr>
          <p:cNvSpPr>
            <a:spLocks noChangeArrowheads="1"/>
          </p:cNvSpPr>
          <p:nvPr/>
        </p:nvSpPr>
        <p:spPr bwMode="auto">
          <a:xfrm>
            <a:off x="7413625" y="6692900"/>
            <a:ext cx="1695450" cy="165100"/>
          </a:xfrm>
          <a:prstGeom prst="rect">
            <a:avLst/>
          </a:prstGeom>
          <a:ln>
            <a:noFill/>
          </a:ln>
          <a:extLst>
            <a:ext uri="{91240B29-F687-4F45-9708-019B960494DF}">
              <a14:hiddenLine xmlns:a14="http://schemas.microsoft.com/office/drawing/2010/main" w="9525" algn="ctr">
                <a:solidFill>
                  <a:srgbClr val="000000"/>
                </a:solidFill>
                <a:round/>
                <a:headEnd/>
                <a:tailEnd/>
              </a14:hiddenLine>
            </a:ext>
          </a:extLst>
        </p:spPr>
        <p:txBody>
          <a:bodyPr wrap="none" lIns="18288" tIns="18288" rIns="18288" bIns="18288"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de-DE" altLang="de-DE" sz="2000"/>
          </a:p>
        </p:txBody>
      </p:sp>
      <p:sp>
        <p:nvSpPr>
          <p:cNvPr id="88107" name="TextBox 42">
            <a:extLst>
              <a:ext uri="{FF2B5EF4-FFF2-40B4-BE49-F238E27FC236}">
                <a16:creationId xmlns:a16="http://schemas.microsoft.com/office/drawing/2014/main" id="{ED23B565-8D8F-4891-A239-B2D344BE54EE}"/>
              </a:ext>
            </a:extLst>
          </p:cNvPr>
          <p:cNvSpPr txBox="1">
            <a:spLocks noChangeArrowheads="1"/>
          </p:cNvSpPr>
          <p:nvPr/>
        </p:nvSpPr>
        <p:spPr bwMode="auto">
          <a:xfrm>
            <a:off x="6954838" y="6650038"/>
            <a:ext cx="2189162" cy="19685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Bef>
                <a:spcPct val="0"/>
              </a:spcBef>
              <a:buClrTx/>
              <a:buFontTx/>
              <a:buNone/>
            </a:pPr>
            <a:endParaRPr lang="de-DE" altLang="de-DE" sz="1800"/>
          </a:p>
        </p:txBody>
      </p:sp>
      <p:sp>
        <p:nvSpPr>
          <p:cNvPr id="88108" name="TextBox 43">
            <a:extLst>
              <a:ext uri="{FF2B5EF4-FFF2-40B4-BE49-F238E27FC236}">
                <a16:creationId xmlns:a16="http://schemas.microsoft.com/office/drawing/2014/main" id="{F0E0A56D-904E-4226-9FDF-A3A6B6A9B37E}"/>
              </a:ext>
            </a:extLst>
          </p:cNvPr>
          <p:cNvSpPr txBox="1">
            <a:spLocks noChangeArrowheads="1"/>
          </p:cNvSpPr>
          <p:nvPr/>
        </p:nvSpPr>
        <p:spPr bwMode="auto">
          <a:xfrm>
            <a:off x="106363" y="6616700"/>
            <a:ext cx="2189162" cy="19843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Bef>
                <a:spcPct val="0"/>
              </a:spcBef>
              <a:buClrTx/>
              <a:buFontTx/>
              <a:buNone/>
            </a:pPr>
            <a:endParaRPr lang="de-DE" altLang="de-DE" sz="1800"/>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a:extLst>
              <a:ext uri="{FF2B5EF4-FFF2-40B4-BE49-F238E27FC236}">
                <a16:creationId xmlns:a16="http://schemas.microsoft.com/office/drawing/2014/main" id="{12D5EC8C-B4E8-4EE2-809C-9579B4FF0C5B}"/>
              </a:ext>
            </a:extLst>
          </p:cNvPr>
          <p:cNvSpPr txBox="1">
            <a:spLocks noChangeArrowheads="1"/>
          </p:cNvSpPr>
          <p:nvPr/>
        </p:nvSpPr>
        <p:spPr bwMode="invGray">
          <a:xfrm>
            <a:off x="895350" y="1552575"/>
            <a:ext cx="31813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a:lnSpc>
                <a:spcPct val="100000"/>
              </a:lnSpc>
              <a:spcBef>
                <a:spcPct val="50000"/>
              </a:spcBef>
              <a:buClrTx/>
              <a:buFontTx/>
              <a:buNone/>
            </a:pPr>
            <a:r>
              <a:rPr lang="de-DE" altLang="de-DE" sz="3000" b="1">
                <a:solidFill>
                  <a:srgbClr val="FFFFFF"/>
                </a:solidFill>
              </a:rPr>
              <a:t>Baseline</a:t>
            </a:r>
            <a:endParaRPr lang="en-US" altLang="de-DE" sz="3000" b="1">
              <a:solidFill>
                <a:srgbClr val="FFFFFF"/>
              </a:solidFill>
            </a:endParaRPr>
          </a:p>
          <a:p>
            <a:pPr algn="ctr">
              <a:lnSpc>
                <a:spcPct val="100000"/>
              </a:lnSpc>
              <a:spcBef>
                <a:spcPct val="50000"/>
              </a:spcBef>
              <a:buClrTx/>
              <a:buFontTx/>
              <a:buNone/>
            </a:pPr>
            <a:endParaRPr lang="en-US" altLang="de-DE" sz="3000" b="1"/>
          </a:p>
        </p:txBody>
      </p:sp>
      <p:sp>
        <p:nvSpPr>
          <p:cNvPr id="12" name="Text Box 4">
            <a:extLst>
              <a:ext uri="{FF2B5EF4-FFF2-40B4-BE49-F238E27FC236}">
                <a16:creationId xmlns:a16="http://schemas.microsoft.com/office/drawing/2014/main" id="{00FA1785-434C-4E62-A4B7-55D6A1E81905}"/>
              </a:ext>
            </a:extLst>
          </p:cNvPr>
          <p:cNvSpPr txBox="1">
            <a:spLocks noChangeArrowheads="1"/>
          </p:cNvSpPr>
          <p:nvPr/>
        </p:nvSpPr>
        <p:spPr bwMode="invGray">
          <a:xfrm>
            <a:off x="4967288" y="1552575"/>
            <a:ext cx="337185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a:lnSpc>
                <a:spcPct val="100000"/>
              </a:lnSpc>
              <a:spcBef>
                <a:spcPct val="50000"/>
              </a:spcBef>
              <a:buClrTx/>
              <a:buFontTx/>
              <a:buNone/>
            </a:pPr>
            <a:r>
              <a:rPr lang="en-US" altLang="de-DE" sz="3000" b="1">
                <a:solidFill>
                  <a:srgbClr val="FFFFFF"/>
                </a:solidFill>
              </a:rPr>
              <a:t>Nach einem Jahr</a:t>
            </a:r>
          </a:p>
          <a:p>
            <a:pPr algn="ctr">
              <a:lnSpc>
                <a:spcPct val="100000"/>
              </a:lnSpc>
              <a:spcBef>
                <a:spcPct val="50000"/>
              </a:spcBef>
              <a:buClrTx/>
              <a:buFontTx/>
              <a:buNone/>
            </a:pPr>
            <a:endParaRPr lang="en-US" altLang="de-DE" sz="3000" b="1"/>
          </a:p>
        </p:txBody>
      </p:sp>
      <p:sp>
        <p:nvSpPr>
          <p:cNvPr id="26628" name="Rectangle 6">
            <a:extLst>
              <a:ext uri="{FF2B5EF4-FFF2-40B4-BE49-F238E27FC236}">
                <a16:creationId xmlns:a16="http://schemas.microsoft.com/office/drawing/2014/main" id="{71E2255E-48F8-4033-AC3B-0E9CC1040F66}"/>
              </a:ext>
            </a:extLst>
          </p:cNvPr>
          <p:cNvSpPr>
            <a:spLocks noChangeArrowheads="1"/>
          </p:cNvSpPr>
          <p:nvPr/>
        </p:nvSpPr>
        <p:spPr bwMode="auto">
          <a:xfrm>
            <a:off x="-854075" y="6240463"/>
            <a:ext cx="5426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000">
                <a:solidFill>
                  <a:srgbClr val="FFFFFF"/>
                </a:solidFill>
              </a:rPr>
              <a:t>Dufresne TE et al.</a:t>
            </a:r>
            <a:r>
              <a:rPr lang="en-US" altLang="de-DE" sz="1000" i="1">
                <a:solidFill>
                  <a:srgbClr val="FFFFFF"/>
                </a:solidFill>
              </a:rPr>
              <a:t> </a:t>
            </a:r>
            <a:r>
              <a:rPr lang="de-DE" altLang="de-DE" sz="1000" i="1">
                <a:solidFill>
                  <a:srgbClr val="FFFFFF"/>
                </a:solidFill>
              </a:rPr>
              <a:t>Calcif Tissue Int, 73: 423-432 (2003)</a:t>
            </a:r>
            <a:endParaRPr lang="en-US" altLang="de-DE" sz="1000">
              <a:solidFill>
                <a:srgbClr val="FFFFFF"/>
              </a:solidFill>
            </a:endParaRPr>
          </a:p>
          <a:p>
            <a:pPr eaLnBrk="1" hangingPunct="1">
              <a:lnSpc>
                <a:spcPct val="100000"/>
              </a:lnSpc>
              <a:spcBef>
                <a:spcPct val="0"/>
              </a:spcBef>
              <a:buClrTx/>
              <a:buFontTx/>
              <a:buNone/>
            </a:pPr>
            <a:r>
              <a:rPr lang="de-DE" altLang="de-DE" sz="1000">
                <a:solidFill>
                  <a:srgbClr val="FFFFFF"/>
                </a:solidFill>
              </a:rPr>
              <a:t>Zebaze RM et al.</a:t>
            </a:r>
            <a:r>
              <a:rPr lang="fr-FR" altLang="de-DE" sz="1000">
                <a:solidFill>
                  <a:srgbClr val="FFFFFF"/>
                </a:solidFill>
              </a:rPr>
              <a:t> </a:t>
            </a:r>
            <a:r>
              <a:rPr lang="de-DE" altLang="de-DE" sz="1000" i="1">
                <a:solidFill>
                  <a:srgbClr val="FFFFFF"/>
                </a:solidFill>
              </a:rPr>
              <a:t>Lancet 2010:9727:1729-1736.</a:t>
            </a:r>
            <a:endParaRPr lang="en-US" altLang="de-DE" sz="1000"/>
          </a:p>
        </p:txBody>
      </p:sp>
      <p:sp>
        <p:nvSpPr>
          <p:cNvPr id="26629" name="Rectangle 7">
            <a:extLst>
              <a:ext uri="{FF2B5EF4-FFF2-40B4-BE49-F238E27FC236}">
                <a16:creationId xmlns:a16="http://schemas.microsoft.com/office/drawing/2014/main" id="{BC93C5AD-DDFB-48B9-95D0-20AD6D4EBBFF}"/>
              </a:ext>
            </a:extLst>
          </p:cNvPr>
          <p:cNvSpPr txBox="1">
            <a:spLocks noChangeArrowheads="1"/>
          </p:cNvSpPr>
          <p:nvPr/>
        </p:nvSpPr>
        <p:spPr bwMode="gray">
          <a:xfrm>
            <a:off x="309563" y="88900"/>
            <a:ext cx="8229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nSpc>
                <a:spcPct val="95000"/>
              </a:lnSpc>
              <a:spcBef>
                <a:spcPct val="0"/>
              </a:spcBef>
              <a:buClrTx/>
              <a:buFontTx/>
              <a:buNone/>
            </a:pPr>
            <a:r>
              <a:rPr lang="de-DE" altLang="de-DE" sz="2800" b="1">
                <a:solidFill>
                  <a:srgbClr val="FFFFFF"/>
                </a:solidFill>
              </a:rPr>
              <a:t>Kurz nach der Menopause verlieren Frauen in erster Linie trabekulären Knochen</a:t>
            </a:r>
            <a:endParaRPr lang="en-US" altLang="de-DE" sz="2800" b="1">
              <a:solidFill>
                <a:srgbClr val="FFFFFF"/>
              </a:solidFill>
            </a:endParaRPr>
          </a:p>
        </p:txBody>
      </p:sp>
      <p:pic>
        <p:nvPicPr>
          <p:cNvPr id="15" name="d1671_PlacBaseNew_DD.avi">
            <a:hlinkClick r:id="" action="ppaction://media"/>
            <a:extLst>
              <a:ext uri="{FF2B5EF4-FFF2-40B4-BE49-F238E27FC236}">
                <a16:creationId xmlns:a16="http://schemas.microsoft.com/office/drawing/2014/main" id="{015CC4D5-1120-4D88-BBDD-0C845772AA76}"/>
              </a:ext>
            </a:extLst>
          </p:cNvPr>
          <p:cNvPicPr>
            <a:picLocks noRot="1" noChangeAspect="1" noChangeArrowheads="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gray">
          <a:xfrm>
            <a:off x="822325" y="2125663"/>
            <a:ext cx="3403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d1656_PlacOneYear_DD.avi">
            <a:hlinkClick r:id="" action="ppaction://media"/>
            <a:extLst>
              <a:ext uri="{FF2B5EF4-FFF2-40B4-BE49-F238E27FC236}">
                <a16:creationId xmlns:a16="http://schemas.microsoft.com/office/drawing/2014/main" id="{5B4F75BA-9871-48D0-A39D-5C23376D8517}"/>
              </a:ext>
            </a:extLst>
          </p:cNvPr>
          <p:cNvPicPr>
            <a:picLocks noRot="1" noChangeAspect="1" noChangeArrowheads="1"/>
          </p:cNvPicPr>
          <p:nvPr>
            <a:videoFile r:link="rId2"/>
          </p:nvPr>
        </p:nvPicPr>
        <p:blipFill>
          <a:blip r:embed="rId6">
            <a:extLst>
              <a:ext uri="{28A0092B-C50C-407E-A947-70E740481C1C}">
                <a14:useLocalDpi xmlns:a14="http://schemas.microsoft.com/office/drawing/2010/main" val="0"/>
              </a:ext>
            </a:extLst>
          </a:blip>
          <a:srcRect/>
          <a:stretch>
            <a:fillRect/>
          </a:stretch>
        </p:blipFill>
        <p:spPr bwMode="gray">
          <a:xfrm>
            <a:off x="4800600" y="2089150"/>
            <a:ext cx="3603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26632" name="Rectangle 7">
            <a:extLst>
              <a:ext uri="{FF2B5EF4-FFF2-40B4-BE49-F238E27FC236}">
                <a16:creationId xmlns:a16="http://schemas.microsoft.com/office/drawing/2014/main" id="{24D0514A-F012-4EAC-A590-880A9C223CCF}"/>
              </a:ext>
            </a:extLst>
          </p:cNvPr>
          <p:cNvSpPr>
            <a:spLocks noChangeArrowheads="1"/>
          </p:cNvSpPr>
          <p:nvPr/>
        </p:nvSpPr>
        <p:spPr bwMode="auto">
          <a:xfrm>
            <a:off x="7413625" y="6692900"/>
            <a:ext cx="1695450" cy="165100"/>
          </a:xfrm>
          <a:prstGeom prst="rect">
            <a:avLst/>
          </a:prstGeom>
          <a:ln>
            <a:noFill/>
          </a:ln>
          <a:extLst>
            <a:ext uri="{91240B29-F687-4F45-9708-019B960494DF}">
              <a14:hiddenLine xmlns:a14="http://schemas.microsoft.com/office/drawing/2010/main" w="9525" algn="ctr">
                <a:solidFill>
                  <a:srgbClr val="000000"/>
                </a:solidFill>
                <a:round/>
                <a:headEnd/>
                <a:tailEnd/>
              </a14:hiddenLine>
            </a:ext>
          </a:extLst>
        </p:spPr>
        <p:txBody>
          <a:bodyPr wrap="none" lIns="18288" tIns="18288" rIns="18288" bIns="18288"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de-DE" altLang="de-DE" sz="20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p:cTn id="9" fill="hold" display="0">
                  <p:stCondLst>
                    <p:cond delay="indefinite"/>
                  </p:stCondLst>
                  <p:endCondLst>
                    <p:cond evt="onNext" delay="0">
                      <p:tgtEl>
                        <p:sldTgt/>
                      </p:tgtEl>
                    </p:cond>
                    <p:cond evt="onPrev" delay="0">
                      <p:tgtEl>
                        <p:sldTgt/>
                      </p:tgtEl>
                    </p:cond>
                  </p:endCondLst>
                </p:cTn>
                <p:tgtEl>
                  <p:spTgt spid="15"/>
                </p:tgtEl>
              </p:cMediaNode>
            </p:video>
            <p:video>
              <p:cMediaNode>
                <p:cTn id="10" fill="hold" display="0">
                  <p:stCondLst>
                    <p:cond delay="indefinite"/>
                  </p:stCondLst>
                  <p:endCondLst>
                    <p:cond evt="onNext" delay="0">
                      <p:tgtEl>
                        <p:sldTgt/>
                      </p:tgtEl>
                    </p:cond>
                    <p:cond evt="onPrev" delay="0">
                      <p:tgtEl>
                        <p:sldTgt/>
                      </p:tgtEl>
                    </p:cond>
                  </p:endCondLst>
                </p:cTn>
                <p:tgtEl>
                  <p:spTgt spid="16"/>
                </p:tgtEl>
              </p:cMediaNode>
            </p:video>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6">
            <a:extLst>
              <a:ext uri="{FF2B5EF4-FFF2-40B4-BE49-F238E27FC236}">
                <a16:creationId xmlns:a16="http://schemas.microsoft.com/office/drawing/2014/main" id="{CBA5CC66-4FFE-47B0-BC17-C4FDFC6B3FB5}"/>
              </a:ext>
            </a:extLst>
          </p:cNvPr>
          <p:cNvSpPr txBox="1">
            <a:spLocks noChangeArrowheads="1"/>
          </p:cNvSpPr>
          <p:nvPr/>
        </p:nvSpPr>
        <p:spPr bwMode="auto">
          <a:xfrm>
            <a:off x="295275" y="5732463"/>
            <a:ext cx="90408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000"/>
              <a:t>© 2010 Elsevier Ltd. Reproduced with permission from: Zebaze RMD, Ghasem-Zadeh A, Bohte A, </a:t>
            </a:r>
            <a:r>
              <a:rPr lang="de-DE" altLang="de-DE" sz="1000" i="1"/>
              <a:t>et al. </a:t>
            </a:r>
            <a:r>
              <a:rPr lang="de-DE" altLang="de-DE" sz="1000"/>
              <a:t>Intracortical remodelling and porosity in the distal radius and post-mortem femurs of women: a cross-sectional study. </a:t>
            </a:r>
            <a:r>
              <a:rPr lang="de-DE" altLang="de-DE" sz="1000" i="1"/>
              <a:t>The Lancet</a:t>
            </a:r>
            <a:r>
              <a:rPr lang="de-DE" altLang="de-DE" sz="1000"/>
              <a:t> 2010; 375: 1729-1736. &amp;</a:t>
            </a:r>
          </a:p>
          <a:p>
            <a:pPr eaLnBrk="1" hangingPunct="1">
              <a:lnSpc>
                <a:spcPct val="100000"/>
              </a:lnSpc>
              <a:spcBef>
                <a:spcPct val="0"/>
              </a:spcBef>
              <a:buClrTx/>
              <a:buFontTx/>
              <a:buNone/>
            </a:pPr>
            <a:r>
              <a:rPr lang="de-DE" altLang="de-DE" sz="1000"/>
              <a:t>© 2010 Elsevier Ltd. Reproduced with permission from: Zebaze RMD, Ghasem-Zadeh A, Bohte A, </a:t>
            </a:r>
            <a:r>
              <a:rPr lang="de-DE" altLang="de-DE" sz="1000" i="1"/>
              <a:t>et al. </a:t>
            </a:r>
            <a:r>
              <a:rPr lang="de-DE" altLang="de-DE" sz="1000"/>
              <a:t>Supplementary webappendix to: Intracortical </a:t>
            </a:r>
          </a:p>
          <a:p>
            <a:pPr eaLnBrk="1" hangingPunct="1">
              <a:lnSpc>
                <a:spcPct val="100000"/>
              </a:lnSpc>
              <a:spcBef>
                <a:spcPct val="0"/>
              </a:spcBef>
              <a:buClrTx/>
              <a:buFontTx/>
              <a:buNone/>
            </a:pPr>
            <a:r>
              <a:rPr lang="de-DE" altLang="de-DE" sz="1000"/>
              <a:t>remodelling and porosity in the distal radius and post-mortem femurs of women: a cross-sectional study. </a:t>
            </a:r>
            <a:r>
              <a:rPr lang="de-DE" altLang="de-DE" sz="1000" i="1"/>
              <a:t>The Lancet</a:t>
            </a:r>
            <a:r>
              <a:rPr lang="de-DE" altLang="de-DE" sz="1000"/>
              <a:t> 2010; 375: 1729-1736. [online] Available at: </a:t>
            </a:r>
            <a:r>
              <a:rPr lang="de-DE" altLang="de-DE" sz="1000" u="sng">
                <a:hlinkClick r:id="rId3"/>
              </a:rPr>
              <a:t>http://www.thelancet.com/journals/lancet/article/PIIS0140-6736(10)60320-0</a:t>
            </a:r>
            <a:endParaRPr lang="de-DE" altLang="de-DE" sz="1000"/>
          </a:p>
          <a:p>
            <a:pPr eaLnBrk="1" hangingPunct="1">
              <a:lnSpc>
                <a:spcPct val="100000"/>
              </a:lnSpc>
              <a:spcBef>
                <a:spcPct val="0"/>
              </a:spcBef>
              <a:buClrTx/>
              <a:buFontTx/>
              <a:buNone/>
            </a:pPr>
            <a:endParaRPr lang="en-CA" altLang="de-DE" sz="1000"/>
          </a:p>
        </p:txBody>
      </p:sp>
      <p:sp>
        <p:nvSpPr>
          <p:cNvPr id="28675" name="Title 1">
            <a:extLst>
              <a:ext uri="{FF2B5EF4-FFF2-40B4-BE49-F238E27FC236}">
                <a16:creationId xmlns:a16="http://schemas.microsoft.com/office/drawing/2014/main" id="{80CC4314-D55B-4ABA-AC7D-5C0CB615399A}"/>
              </a:ext>
            </a:extLst>
          </p:cNvPr>
          <p:cNvSpPr>
            <a:spLocks/>
          </p:cNvSpPr>
          <p:nvPr/>
        </p:nvSpPr>
        <p:spPr bwMode="gray">
          <a:xfrm>
            <a:off x="295275" y="4730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95000"/>
              </a:lnSpc>
              <a:spcBef>
                <a:spcPct val="0"/>
              </a:spcBef>
              <a:buClrTx/>
              <a:buFontTx/>
              <a:buNone/>
            </a:pPr>
            <a:r>
              <a:rPr lang="de-DE" altLang="de-DE" sz="2800" b="1">
                <a:solidFill>
                  <a:srgbClr val="FFFFFF"/>
                </a:solidFill>
              </a:rPr>
              <a:t>Die kortikale Porosität nimmt mit dem Alter zu</a:t>
            </a:r>
            <a:endParaRPr lang="en-US" altLang="de-DE" sz="2800" b="1">
              <a:solidFill>
                <a:srgbClr val="FFFFFF"/>
              </a:solidFill>
            </a:endParaRPr>
          </a:p>
          <a:p>
            <a:pPr eaLnBrk="1" hangingPunct="1">
              <a:lnSpc>
                <a:spcPct val="95000"/>
              </a:lnSpc>
              <a:spcBef>
                <a:spcPct val="0"/>
              </a:spcBef>
              <a:buClrTx/>
              <a:buFontTx/>
              <a:buNone/>
            </a:pPr>
            <a:endParaRPr lang="en-US" altLang="de-DE" sz="2800" b="1"/>
          </a:p>
        </p:txBody>
      </p:sp>
      <p:grpSp>
        <p:nvGrpSpPr>
          <p:cNvPr id="28676" name="Group 11">
            <a:extLst>
              <a:ext uri="{FF2B5EF4-FFF2-40B4-BE49-F238E27FC236}">
                <a16:creationId xmlns:a16="http://schemas.microsoft.com/office/drawing/2014/main" id="{CFDF6714-93AD-466E-B35A-41CD8BCD7706}"/>
              </a:ext>
            </a:extLst>
          </p:cNvPr>
          <p:cNvGrpSpPr>
            <a:grpSpLocks/>
          </p:cNvGrpSpPr>
          <p:nvPr/>
        </p:nvGrpSpPr>
        <p:grpSpPr bwMode="auto">
          <a:xfrm>
            <a:off x="1098550" y="2133600"/>
            <a:ext cx="6946900" cy="3194050"/>
            <a:chOff x="1220788" y="2703513"/>
            <a:chExt cx="6946900" cy="3194050"/>
          </a:xfrm>
        </p:grpSpPr>
        <p:pic>
          <p:nvPicPr>
            <p:cNvPr id="28677" name="Picture 3">
              <a:extLst>
                <a:ext uri="{FF2B5EF4-FFF2-40B4-BE49-F238E27FC236}">
                  <a16:creationId xmlns:a16="http://schemas.microsoft.com/office/drawing/2014/main" id="{F81737CC-B015-42F1-9FA4-A2DED9972248}"/>
                </a:ext>
              </a:extLst>
            </p:cNvPr>
            <p:cNvPicPr>
              <a:picLocks noChangeAspect="1"/>
            </p:cNvPicPr>
            <p:nvPr/>
          </p:nvPicPr>
          <p:blipFill>
            <a:blip r:embed="rId4">
              <a:lum contrast="40000"/>
              <a:extLst>
                <a:ext uri="{28A0092B-C50C-407E-A947-70E740481C1C}">
                  <a14:useLocalDpi xmlns:a14="http://schemas.microsoft.com/office/drawing/2010/main" val="0"/>
                </a:ext>
              </a:extLst>
            </a:blip>
            <a:srcRect l="15581" t="1865" r="12921" b="5040"/>
            <a:stretch>
              <a:fillRect/>
            </a:stretch>
          </p:blipFill>
          <p:spPr bwMode="auto">
            <a:xfrm>
              <a:off x="1220788" y="2703513"/>
              <a:ext cx="2768600"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4">
              <a:extLst>
                <a:ext uri="{FF2B5EF4-FFF2-40B4-BE49-F238E27FC236}">
                  <a16:creationId xmlns:a16="http://schemas.microsoft.com/office/drawing/2014/main" id="{C01FB08B-AF92-4633-B5BB-543EC8514E39}"/>
                </a:ext>
              </a:extLst>
            </p:cNvPr>
            <p:cNvPicPr>
              <a:picLocks noChangeAspect="1"/>
            </p:cNvPicPr>
            <p:nvPr/>
          </p:nvPicPr>
          <p:blipFill>
            <a:blip r:embed="rId5">
              <a:lum contrast="40000"/>
              <a:extLst>
                <a:ext uri="{28A0092B-C50C-407E-A947-70E740481C1C}">
                  <a14:useLocalDpi xmlns:a14="http://schemas.microsoft.com/office/drawing/2010/main" val="0"/>
                </a:ext>
              </a:extLst>
            </a:blip>
            <a:srcRect l="2318" t="1810" r="3554" b="3036"/>
            <a:stretch>
              <a:fillRect/>
            </a:stretch>
          </p:blipFill>
          <p:spPr bwMode="auto">
            <a:xfrm>
              <a:off x="5400675" y="2703513"/>
              <a:ext cx="2767013" cy="271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41A52002-B727-4CCC-B5CE-07FC68AE4C6F}"/>
                </a:ext>
              </a:extLst>
            </p:cNvPr>
            <p:cNvSpPr/>
            <p:nvPr/>
          </p:nvSpPr>
          <p:spPr>
            <a:xfrm>
              <a:off x="5453063" y="2727326"/>
              <a:ext cx="600075" cy="1539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de-DE" altLang="de-DE">
                <a:solidFill>
                  <a:srgbClr val="FFFFFF"/>
                </a:solidFill>
              </a:endParaRPr>
            </a:p>
          </p:txBody>
        </p:sp>
        <p:sp>
          <p:nvSpPr>
            <p:cNvPr id="28680" name="TextBox 7">
              <a:extLst>
                <a:ext uri="{FF2B5EF4-FFF2-40B4-BE49-F238E27FC236}">
                  <a16:creationId xmlns:a16="http://schemas.microsoft.com/office/drawing/2014/main" id="{6BA1431F-3FB8-44E1-A986-44A7E76F881F}"/>
                </a:ext>
              </a:extLst>
            </p:cNvPr>
            <p:cNvSpPr txBox="1">
              <a:spLocks noChangeArrowheads="1"/>
            </p:cNvSpPr>
            <p:nvPr/>
          </p:nvSpPr>
          <p:spPr bwMode="auto">
            <a:xfrm>
              <a:off x="1595438" y="5527675"/>
              <a:ext cx="2019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800">
                  <a:solidFill>
                    <a:srgbClr val="FFFFFF"/>
                  </a:solidFill>
                </a:rPr>
                <a:t>29-jährige Frau</a:t>
              </a:r>
              <a:endParaRPr lang="en-US" altLang="de-DE" sz="1800"/>
            </a:p>
          </p:txBody>
        </p:sp>
        <p:sp>
          <p:nvSpPr>
            <p:cNvPr id="28681" name="TextBox 9">
              <a:extLst>
                <a:ext uri="{FF2B5EF4-FFF2-40B4-BE49-F238E27FC236}">
                  <a16:creationId xmlns:a16="http://schemas.microsoft.com/office/drawing/2014/main" id="{FCAF355D-4E1A-44E3-AF6F-334EA7BD9ACC}"/>
                </a:ext>
              </a:extLst>
            </p:cNvPr>
            <p:cNvSpPr txBox="1">
              <a:spLocks noChangeArrowheads="1"/>
            </p:cNvSpPr>
            <p:nvPr/>
          </p:nvSpPr>
          <p:spPr bwMode="auto">
            <a:xfrm>
              <a:off x="5878513" y="5507038"/>
              <a:ext cx="1812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de-DE" sz="1800">
                  <a:solidFill>
                    <a:srgbClr val="FFFFFF"/>
                  </a:solidFill>
                </a:rPr>
                <a:t> </a:t>
              </a:r>
              <a:r>
                <a:rPr lang="de-DE" altLang="de-DE" sz="1800">
                  <a:solidFill>
                    <a:srgbClr val="FFFFFF"/>
                  </a:solidFill>
                </a:rPr>
                <a:t>90-jährige Frau</a:t>
              </a:r>
              <a:endParaRPr lang="en-US" altLang="de-DE" sz="1800">
                <a:solidFill>
                  <a:srgbClr val="FFFFFF"/>
                </a:solidFill>
              </a:endParaRPr>
            </a:p>
          </p:txBody>
        </p:sp>
        <p:sp>
          <p:nvSpPr>
            <p:cNvPr id="11" name="Right Arrow 10">
              <a:extLst>
                <a:ext uri="{FF2B5EF4-FFF2-40B4-BE49-F238E27FC236}">
                  <a16:creationId xmlns:a16="http://schemas.microsoft.com/office/drawing/2014/main" id="{B1215DD2-C970-4CA5-A89C-24C73C1704B1}"/>
                </a:ext>
              </a:extLst>
            </p:cNvPr>
            <p:cNvSpPr/>
            <p:nvPr/>
          </p:nvSpPr>
          <p:spPr>
            <a:xfrm>
              <a:off x="4200526" y="3783013"/>
              <a:ext cx="1009650" cy="712788"/>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de-DE" altLang="de-DE">
                <a:solidFill>
                  <a:srgbClr val="FFFFFF"/>
                </a:solidFill>
              </a:endParaRPr>
            </a:p>
          </p:txBody>
        </p:sp>
      </p:gr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0">
            <a:extLst>
              <a:ext uri="{FF2B5EF4-FFF2-40B4-BE49-F238E27FC236}">
                <a16:creationId xmlns:a16="http://schemas.microsoft.com/office/drawing/2014/main" id="{258AC7D0-C474-42BA-8D99-FECD3DB48E92}"/>
              </a:ext>
            </a:extLst>
          </p:cNvPr>
          <p:cNvSpPr txBox="1">
            <a:spLocks/>
          </p:cNvSpPr>
          <p:nvPr/>
        </p:nvSpPr>
        <p:spPr bwMode="gray">
          <a:xfrm>
            <a:off x="285750" y="263525"/>
            <a:ext cx="8682038"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95000"/>
              </a:lnSpc>
              <a:spcBef>
                <a:spcPct val="0"/>
              </a:spcBef>
              <a:buClrTx/>
              <a:buFontTx/>
              <a:buNone/>
            </a:pPr>
            <a:r>
              <a:rPr lang="de-DE" altLang="de-DE" sz="2800" b="1">
                <a:solidFill>
                  <a:srgbClr val="FFFFFF"/>
                </a:solidFill>
              </a:rPr>
              <a:t>Nach Verlust trabekulärer Knochenstrukturen wird der kortikale Knochen für die Knochenfestigkeit noch wichtiger</a:t>
            </a:r>
            <a:br>
              <a:rPr lang="en-US" altLang="de-DE" sz="2800" b="1">
                <a:solidFill>
                  <a:srgbClr val="FFFFFF"/>
                </a:solidFill>
              </a:rPr>
            </a:br>
            <a:endParaRPr lang="en-US" altLang="de-DE" sz="2800" b="1">
              <a:solidFill>
                <a:srgbClr val="FFFFFF"/>
              </a:solidFill>
            </a:endParaRPr>
          </a:p>
        </p:txBody>
      </p:sp>
      <p:pic>
        <p:nvPicPr>
          <p:cNvPr id="30723" name="Picture 8">
            <a:extLst>
              <a:ext uri="{FF2B5EF4-FFF2-40B4-BE49-F238E27FC236}">
                <a16:creationId xmlns:a16="http://schemas.microsoft.com/office/drawing/2014/main" id="{05067C8F-3539-43C2-ACB9-62F8385694DE}"/>
              </a:ext>
            </a:extLst>
          </p:cNvPr>
          <p:cNvPicPr>
            <a:picLocks noChangeAspect="1"/>
          </p:cNvPicPr>
          <p:nvPr/>
        </p:nvPicPr>
        <p:blipFill>
          <a:blip r:embed="rId3">
            <a:extLst>
              <a:ext uri="{28A0092B-C50C-407E-A947-70E740481C1C}">
                <a14:useLocalDpi xmlns:a14="http://schemas.microsoft.com/office/drawing/2010/main" val="0"/>
              </a:ext>
            </a:extLst>
          </a:blip>
          <a:srcRect b="16869"/>
          <a:stretch>
            <a:fillRect/>
          </a:stretch>
        </p:blipFill>
        <p:spPr bwMode="auto">
          <a:xfrm>
            <a:off x="784225" y="1912938"/>
            <a:ext cx="7526338" cy="395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Box 4">
            <a:extLst>
              <a:ext uri="{FF2B5EF4-FFF2-40B4-BE49-F238E27FC236}">
                <a16:creationId xmlns:a16="http://schemas.microsoft.com/office/drawing/2014/main" id="{EE7E0EBF-5B51-4846-BE05-CC2C98393D00}"/>
              </a:ext>
            </a:extLst>
          </p:cNvPr>
          <p:cNvSpPr txBox="1">
            <a:spLocks noChangeArrowheads="1"/>
          </p:cNvSpPr>
          <p:nvPr/>
        </p:nvSpPr>
        <p:spPr bwMode="auto">
          <a:xfrm>
            <a:off x="1192213" y="5876925"/>
            <a:ext cx="73294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de-DE" sz="1800">
                <a:solidFill>
                  <a:srgbClr val="FFFFFF"/>
                </a:solidFill>
              </a:rPr>
              <a:t> </a:t>
            </a:r>
            <a:r>
              <a:rPr lang="de-DE" altLang="de-DE" sz="1800">
                <a:solidFill>
                  <a:srgbClr val="FFFFFF"/>
                </a:solidFill>
              </a:rPr>
              <a:t>Prämenopausaler Femur</a:t>
            </a:r>
            <a:r>
              <a:rPr lang="en-US" altLang="de-DE" sz="1800">
                <a:solidFill>
                  <a:srgbClr val="FFFFFF"/>
                </a:solidFill>
              </a:rPr>
              <a:t>            	     </a:t>
            </a:r>
            <a:r>
              <a:rPr lang="de-DE" altLang="de-DE" sz="1800">
                <a:solidFill>
                  <a:srgbClr val="FFFFFF"/>
                </a:solidFill>
              </a:rPr>
              <a:t>Osteoporotischer Femur</a:t>
            </a:r>
            <a:endParaRPr lang="en-US" altLang="de-DE" sz="1800">
              <a:solidFill>
                <a:srgbClr val="FFFFFF"/>
              </a:solidFill>
            </a:endParaRPr>
          </a:p>
          <a:p>
            <a:pPr eaLnBrk="1" hangingPunct="1">
              <a:lnSpc>
                <a:spcPct val="100000"/>
              </a:lnSpc>
              <a:spcBef>
                <a:spcPct val="0"/>
              </a:spcBef>
              <a:buClrTx/>
              <a:buFontTx/>
              <a:buNone/>
            </a:pPr>
            <a:endParaRPr lang="en-US" altLang="de-DE" sz="1800"/>
          </a:p>
        </p:txBody>
      </p:sp>
      <p:sp>
        <p:nvSpPr>
          <p:cNvPr id="30725" name="TextBox 4">
            <a:extLst>
              <a:ext uri="{FF2B5EF4-FFF2-40B4-BE49-F238E27FC236}">
                <a16:creationId xmlns:a16="http://schemas.microsoft.com/office/drawing/2014/main" id="{C1FC414E-56B2-4E0D-AEF3-CE05E92C3D73}"/>
              </a:ext>
            </a:extLst>
          </p:cNvPr>
          <p:cNvSpPr txBox="1">
            <a:spLocks noChangeArrowheads="1"/>
          </p:cNvSpPr>
          <p:nvPr/>
        </p:nvSpPr>
        <p:spPr bwMode="auto">
          <a:xfrm>
            <a:off x="4567238" y="4227513"/>
            <a:ext cx="16573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de-DE" sz="1600">
                <a:solidFill>
                  <a:srgbClr val="FFFFFF"/>
                </a:solidFill>
              </a:rPr>
              <a:t>Destruktion des trabekulären Knochens </a:t>
            </a:r>
          </a:p>
          <a:p>
            <a:pPr eaLnBrk="1" hangingPunct="1">
              <a:lnSpc>
                <a:spcPct val="100000"/>
              </a:lnSpc>
              <a:spcBef>
                <a:spcPct val="0"/>
              </a:spcBef>
              <a:buClrTx/>
              <a:buFontTx/>
              <a:buNone/>
            </a:pPr>
            <a:endParaRPr lang="en-US" altLang="de-DE" sz="1600"/>
          </a:p>
        </p:txBody>
      </p:sp>
      <p:sp>
        <p:nvSpPr>
          <p:cNvPr id="30726" name="Line 7">
            <a:extLst>
              <a:ext uri="{FF2B5EF4-FFF2-40B4-BE49-F238E27FC236}">
                <a16:creationId xmlns:a16="http://schemas.microsoft.com/office/drawing/2014/main" id="{DC00DE32-AF89-46B5-B704-BA5EFE4DA223}"/>
              </a:ext>
            </a:extLst>
          </p:cNvPr>
          <p:cNvSpPr>
            <a:spLocks noChangeShapeType="1"/>
          </p:cNvSpPr>
          <p:nvPr/>
        </p:nvSpPr>
        <p:spPr bwMode="auto">
          <a:xfrm flipV="1">
            <a:off x="5497513" y="3376613"/>
            <a:ext cx="863600" cy="865187"/>
          </a:xfrm>
          <a:prstGeom prst="line">
            <a:avLst/>
          </a:prstGeom>
          <a:noFill/>
          <a:ln w="25400">
            <a:solidFill>
              <a:srgbClr val="66FFFF"/>
            </a:solidFill>
            <a:round/>
            <a:headEnd/>
            <a:tailEnd type="triangle" w="med" len="med"/>
          </a:ln>
          <a:extLst>
            <a:ext uri="{909E8E84-426E-40DD-AFC4-6F175D3DCCD1}">
              <a14:hiddenFill xmlns:a14="http://schemas.microsoft.com/office/drawing/2010/main">
                <a:noFill/>
              </a14:hiddenFill>
            </a:ext>
          </a:extLst>
        </p:spPr>
        <p:txBody>
          <a:bodyPr/>
          <a:lstStyle/>
          <a:p>
            <a:endParaRPr lang="de-AT"/>
          </a:p>
        </p:txBody>
      </p:sp>
      <p:sp>
        <p:nvSpPr>
          <p:cNvPr id="30727" name="Line 8">
            <a:extLst>
              <a:ext uri="{FF2B5EF4-FFF2-40B4-BE49-F238E27FC236}">
                <a16:creationId xmlns:a16="http://schemas.microsoft.com/office/drawing/2014/main" id="{FFEA85F5-2E45-4333-BB93-1271796A0914}"/>
              </a:ext>
            </a:extLst>
          </p:cNvPr>
          <p:cNvSpPr>
            <a:spLocks noChangeShapeType="1"/>
          </p:cNvSpPr>
          <p:nvPr/>
        </p:nvSpPr>
        <p:spPr bwMode="auto">
          <a:xfrm flipV="1">
            <a:off x="5929313" y="4097338"/>
            <a:ext cx="1223962" cy="576262"/>
          </a:xfrm>
          <a:prstGeom prst="line">
            <a:avLst/>
          </a:prstGeom>
          <a:noFill/>
          <a:ln w="25400">
            <a:solidFill>
              <a:srgbClr val="66FFFF"/>
            </a:solidFill>
            <a:round/>
            <a:headEnd/>
            <a:tailEnd type="triangle" w="med" len="med"/>
          </a:ln>
          <a:extLst>
            <a:ext uri="{909E8E84-426E-40DD-AFC4-6F175D3DCCD1}">
              <a14:hiddenFill xmlns:a14="http://schemas.microsoft.com/office/drawing/2010/main">
                <a:noFill/>
              </a14:hiddenFill>
            </a:ext>
          </a:extLst>
        </p:spPr>
        <p:txBody>
          <a:bodyPr/>
          <a:lstStyle/>
          <a:p>
            <a:endParaRPr lang="de-AT"/>
          </a:p>
        </p:txBody>
      </p:sp>
      <p:sp>
        <p:nvSpPr>
          <p:cNvPr id="30728" name="TextBox 4">
            <a:extLst>
              <a:ext uri="{FF2B5EF4-FFF2-40B4-BE49-F238E27FC236}">
                <a16:creationId xmlns:a16="http://schemas.microsoft.com/office/drawing/2014/main" id="{3514B3EC-405C-4FCB-B5BB-3412FA6DD009}"/>
              </a:ext>
            </a:extLst>
          </p:cNvPr>
          <p:cNvSpPr txBox="1">
            <a:spLocks noChangeArrowheads="1"/>
          </p:cNvSpPr>
          <p:nvPr/>
        </p:nvSpPr>
        <p:spPr bwMode="auto">
          <a:xfrm>
            <a:off x="796925" y="4248150"/>
            <a:ext cx="18002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600">
                <a:solidFill>
                  <a:srgbClr val="FFFFFF"/>
                </a:solidFill>
              </a:rPr>
              <a:t>Intakter trabekulärer Knochen</a:t>
            </a:r>
            <a:endParaRPr lang="en-US" altLang="de-DE" sz="1600">
              <a:solidFill>
                <a:srgbClr val="FFFFFF"/>
              </a:solidFill>
            </a:endParaRPr>
          </a:p>
          <a:p>
            <a:pPr eaLnBrk="1" hangingPunct="1">
              <a:lnSpc>
                <a:spcPct val="100000"/>
              </a:lnSpc>
              <a:spcBef>
                <a:spcPct val="0"/>
              </a:spcBef>
              <a:buClrTx/>
              <a:buFontTx/>
              <a:buNone/>
            </a:pPr>
            <a:endParaRPr lang="en-US" altLang="de-DE" sz="1600"/>
          </a:p>
        </p:txBody>
      </p:sp>
      <p:sp>
        <p:nvSpPr>
          <p:cNvPr id="30729" name="Line 10">
            <a:extLst>
              <a:ext uri="{FF2B5EF4-FFF2-40B4-BE49-F238E27FC236}">
                <a16:creationId xmlns:a16="http://schemas.microsoft.com/office/drawing/2014/main" id="{428808B0-3296-4DD5-A100-701C612277C9}"/>
              </a:ext>
            </a:extLst>
          </p:cNvPr>
          <p:cNvSpPr>
            <a:spLocks noChangeShapeType="1"/>
          </p:cNvSpPr>
          <p:nvPr/>
        </p:nvSpPr>
        <p:spPr bwMode="auto">
          <a:xfrm flipV="1">
            <a:off x="1608138" y="3449638"/>
            <a:ext cx="863600" cy="865187"/>
          </a:xfrm>
          <a:prstGeom prst="line">
            <a:avLst/>
          </a:prstGeom>
          <a:noFill/>
          <a:ln w="25400">
            <a:solidFill>
              <a:srgbClr val="66FFFF"/>
            </a:solidFill>
            <a:round/>
            <a:headEnd/>
            <a:tailEnd type="triangle" w="med" len="med"/>
          </a:ln>
          <a:extLst>
            <a:ext uri="{909E8E84-426E-40DD-AFC4-6F175D3DCCD1}">
              <a14:hiddenFill xmlns:a14="http://schemas.microsoft.com/office/drawing/2010/main">
                <a:noFill/>
              </a14:hiddenFill>
            </a:ext>
          </a:extLst>
        </p:spPr>
        <p:txBody>
          <a:bodyPr/>
          <a:lstStyle/>
          <a:p>
            <a:endParaRPr lang="de-AT"/>
          </a:p>
        </p:txBody>
      </p:sp>
      <p:sp>
        <p:nvSpPr>
          <p:cNvPr id="30730" name="Line 11">
            <a:extLst>
              <a:ext uri="{FF2B5EF4-FFF2-40B4-BE49-F238E27FC236}">
                <a16:creationId xmlns:a16="http://schemas.microsoft.com/office/drawing/2014/main" id="{B2D3663F-DB77-4074-9230-7A8F3CCA1B53}"/>
              </a:ext>
            </a:extLst>
          </p:cNvPr>
          <p:cNvSpPr>
            <a:spLocks noChangeShapeType="1"/>
          </p:cNvSpPr>
          <p:nvPr/>
        </p:nvSpPr>
        <p:spPr bwMode="auto">
          <a:xfrm>
            <a:off x="2039938" y="4746625"/>
            <a:ext cx="1223962" cy="144463"/>
          </a:xfrm>
          <a:prstGeom prst="line">
            <a:avLst/>
          </a:prstGeom>
          <a:noFill/>
          <a:ln w="25400">
            <a:solidFill>
              <a:srgbClr val="66FFFF"/>
            </a:solidFill>
            <a:round/>
            <a:headEnd/>
            <a:tailEnd type="triangle" w="med" len="med"/>
          </a:ln>
          <a:extLst>
            <a:ext uri="{909E8E84-426E-40DD-AFC4-6F175D3DCCD1}">
              <a14:hiddenFill xmlns:a14="http://schemas.microsoft.com/office/drawing/2010/main">
                <a:noFill/>
              </a14:hiddenFill>
            </a:ext>
          </a:extLst>
        </p:spPr>
        <p:txBody>
          <a:bodyPr/>
          <a:lstStyle/>
          <a:p>
            <a:endParaRPr lang="de-AT"/>
          </a:p>
        </p:txBody>
      </p:sp>
      <p:sp>
        <p:nvSpPr>
          <p:cNvPr id="30731" name="Rectangle 11">
            <a:extLst>
              <a:ext uri="{FF2B5EF4-FFF2-40B4-BE49-F238E27FC236}">
                <a16:creationId xmlns:a16="http://schemas.microsoft.com/office/drawing/2014/main" id="{B8F3241F-5607-4AD9-B774-E46B86ACAE58}"/>
              </a:ext>
            </a:extLst>
          </p:cNvPr>
          <p:cNvSpPr>
            <a:spLocks noChangeArrowheads="1"/>
          </p:cNvSpPr>
          <p:nvPr/>
        </p:nvSpPr>
        <p:spPr bwMode="auto">
          <a:xfrm>
            <a:off x="155575" y="6323013"/>
            <a:ext cx="3419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5725" indent="-85725">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fr-FR" altLang="de-DE" sz="1000"/>
              <a:t>Zebaze RM et al. Lancet 2010:9727:1729</a:t>
            </a:r>
            <a:r>
              <a:rPr lang="fr-FR" altLang="de-DE" sz="1000">
                <a:sym typeface="Symbol" panose="05050102010706020507" pitchFamily="18" charset="2"/>
              </a:rPr>
              <a:t></a:t>
            </a:r>
            <a:r>
              <a:rPr lang="fr-FR" altLang="de-DE" sz="1000"/>
              <a:t>1736, </a:t>
            </a:r>
          </a:p>
          <a:p>
            <a:pPr eaLnBrk="1" hangingPunct="1">
              <a:lnSpc>
                <a:spcPct val="100000"/>
              </a:lnSpc>
              <a:spcBef>
                <a:spcPct val="0"/>
              </a:spcBef>
              <a:buClrTx/>
              <a:buFontTx/>
              <a:buNone/>
            </a:pPr>
            <a:r>
              <a:rPr lang="en-US" altLang="de-DE" sz="1000"/>
              <a:t>Pistoia W et al. Bone 2003;33(6):937</a:t>
            </a:r>
            <a:r>
              <a:rPr lang="en-US" altLang="de-DE" sz="1000">
                <a:sym typeface="Symbol" panose="05050102010706020507" pitchFamily="18" charset="2"/>
              </a:rPr>
              <a:t></a:t>
            </a:r>
            <a:r>
              <a:rPr lang="en-US" altLang="de-DE" sz="1000"/>
              <a:t>945.</a:t>
            </a:r>
          </a:p>
        </p:txBody>
      </p:sp>
      <p:sp useBgFill="1">
        <p:nvSpPr>
          <p:cNvPr id="30732" name="Rectangle 11">
            <a:extLst>
              <a:ext uri="{FF2B5EF4-FFF2-40B4-BE49-F238E27FC236}">
                <a16:creationId xmlns:a16="http://schemas.microsoft.com/office/drawing/2014/main" id="{A5F4BCC4-63F7-4E09-8D06-275927B7E61F}"/>
              </a:ext>
            </a:extLst>
          </p:cNvPr>
          <p:cNvSpPr>
            <a:spLocks noChangeArrowheads="1"/>
          </p:cNvSpPr>
          <p:nvPr/>
        </p:nvSpPr>
        <p:spPr bwMode="auto">
          <a:xfrm>
            <a:off x="7413625" y="6692900"/>
            <a:ext cx="1695450" cy="165100"/>
          </a:xfrm>
          <a:prstGeom prst="rect">
            <a:avLst/>
          </a:prstGeom>
          <a:ln>
            <a:noFill/>
          </a:ln>
          <a:extLst>
            <a:ext uri="{91240B29-F687-4F45-9708-019B960494DF}">
              <a14:hiddenLine xmlns:a14="http://schemas.microsoft.com/office/drawing/2010/main" w="9525" algn="ctr">
                <a:solidFill>
                  <a:srgbClr val="000000"/>
                </a:solidFill>
                <a:round/>
                <a:headEnd/>
                <a:tailEnd/>
              </a14:hiddenLine>
            </a:ext>
          </a:extLst>
        </p:spPr>
        <p:txBody>
          <a:bodyPr wrap="none" lIns="18288" tIns="18288" rIns="18288" bIns="18288"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de-DE" altLang="de-DE" sz="2000"/>
          </a:p>
        </p:txBody>
      </p:sp>
    </p:spTree>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UID" val="321533"/>
</p:tagLst>
</file>

<file path=ppt/tags/tag10.xml><?xml version="1.0" encoding="utf-8"?>
<p:tagLst xmlns:a="http://schemas.openxmlformats.org/drawingml/2006/main" xmlns:r="http://schemas.openxmlformats.org/officeDocument/2006/relationships" xmlns:p="http://schemas.openxmlformats.org/presentationml/2006/main">
  <p:tag name="UID" val="27666"/>
</p:tagLst>
</file>

<file path=ppt/tags/tag2.xml><?xml version="1.0" encoding="utf-8"?>
<p:tagLst xmlns:a="http://schemas.openxmlformats.org/drawingml/2006/main" xmlns:r="http://schemas.openxmlformats.org/officeDocument/2006/relationships" xmlns:p="http://schemas.openxmlformats.org/presentationml/2006/main">
  <p:tag name="TIMING" val="|10.7|5.5|6.2|2.1|3.2|3.1|4.4|13.3|19.2"/>
</p:tagLst>
</file>

<file path=ppt/tags/tag3.xml><?xml version="1.0" encoding="utf-8"?>
<p:tagLst xmlns:a="http://schemas.openxmlformats.org/drawingml/2006/main" xmlns:r="http://schemas.openxmlformats.org/officeDocument/2006/relationships" xmlns:p="http://schemas.openxmlformats.org/presentationml/2006/main">
  <p:tag name="TIMING" val="|10.7|5.5|6.2|2.1|3.2|3.1|4.4|13.3|19.2"/>
</p:tagLst>
</file>

<file path=ppt/tags/tag4.xml><?xml version="1.0" encoding="utf-8"?>
<p:tagLst xmlns:a="http://schemas.openxmlformats.org/drawingml/2006/main" xmlns:r="http://schemas.openxmlformats.org/officeDocument/2006/relationships" xmlns:p="http://schemas.openxmlformats.org/presentationml/2006/main">
  <p:tag name="UID" val="320902"/>
</p:tagLst>
</file>

<file path=ppt/tags/tag5.xml><?xml version="1.0" encoding="utf-8"?>
<p:tagLst xmlns:a="http://schemas.openxmlformats.org/drawingml/2006/main" xmlns:r="http://schemas.openxmlformats.org/officeDocument/2006/relationships" xmlns:p="http://schemas.openxmlformats.org/presentationml/2006/main">
  <p:tag name="UID" val="320901"/>
</p:tagLst>
</file>

<file path=ppt/tags/tag6.xml><?xml version="1.0" encoding="utf-8"?>
<p:tagLst xmlns:a="http://schemas.openxmlformats.org/drawingml/2006/main" xmlns:r="http://schemas.openxmlformats.org/officeDocument/2006/relationships" xmlns:p="http://schemas.openxmlformats.org/presentationml/2006/main">
  <p:tag name="TIMING" val="|10.7|5.5|6.2|2.1|3.2|3.1|4.4|13.3|19.2"/>
</p:tagLst>
</file>

<file path=ppt/tags/tag7.xml><?xml version="1.0" encoding="utf-8"?>
<p:tagLst xmlns:a="http://schemas.openxmlformats.org/drawingml/2006/main" xmlns:r="http://schemas.openxmlformats.org/officeDocument/2006/relationships" xmlns:p="http://schemas.openxmlformats.org/presentationml/2006/main">
  <p:tag name="UID" val="245530"/>
</p:tagLst>
</file>

<file path=ppt/tags/tag8.xml><?xml version="1.0" encoding="utf-8"?>
<p:tagLst xmlns:a="http://schemas.openxmlformats.org/drawingml/2006/main" xmlns:r="http://schemas.openxmlformats.org/officeDocument/2006/relationships" xmlns:p="http://schemas.openxmlformats.org/presentationml/2006/main">
  <p:tag name="UID" val="302699"/>
</p:tagLst>
</file>

<file path=ppt/tags/tag9.xml><?xml version="1.0" encoding="utf-8"?>
<p:tagLst xmlns:a="http://schemas.openxmlformats.org/drawingml/2006/main" xmlns:r="http://schemas.openxmlformats.org/officeDocument/2006/relationships" xmlns:p="http://schemas.openxmlformats.org/presentationml/2006/main">
  <p:tag name="UID" val="302699"/>
</p:tagLst>
</file>

<file path=ppt/theme/theme1.xml><?xml version="1.0" encoding="utf-8"?>
<a:theme xmlns:a="http://schemas.openxmlformats.org/drawingml/2006/main" name="98_Other">
  <a:themeElements>
    <a:clrScheme name="Other 14">
      <a:dk1>
        <a:srgbClr val="000000"/>
      </a:dk1>
      <a:lt1>
        <a:srgbClr val="FFFFFF"/>
      </a:lt1>
      <a:dk2>
        <a:srgbClr val="006AD0"/>
      </a:dk2>
      <a:lt2>
        <a:srgbClr val="FAB900"/>
      </a:lt2>
      <a:accent1>
        <a:srgbClr val="BD79E3"/>
      </a:accent1>
      <a:accent2>
        <a:srgbClr val="8CD8D6"/>
      </a:accent2>
      <a:accent3>
        <a:srgbClr val="AAB9E4"/>
      </a:accent3>
      <a:accent4>
        <a:srgbClr val="DADADA"/>
      </a:accent4>
      <a:accent5>
        <a:srgbClr val="DBBEEF"/>
      </a:accent5>
      <a:accent6>
        <a:srgbClr val="7EC4C2"/>
      </a:accent6>
      <a:hlink>
        <a:srgbClr val="E14539"/>
      </a:hlink>
      <a:folHlink>
        <a:srgbClr val="3F9FFF"/>
      </a:folHlink>
    </a:clrScheme>
    <a:fontScheme name="Oth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spPr>
      <a:bodyPr vert="horz" wrap="square" lIns="9144" tIns="9144" rIns="9144" bIns="9144" numCol="1" anchor="t" anchorCtr="0" compatLnSpc="1">
        <a:prstTxWarp prst="textNoShape">
          <a:avLst/>
        </a:prstTxWarp>
      </a:bodyPr>
      <a:lstStyle>
        <a:defPPr marL="0" marR="0" indent="0" algn="l" defTabSz="947738" rtl="0" eaLnBrk="1" fontAlgn="base" latinLnBrk="0" hangingPunct="1">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spPr>
      <a:bodyPr vert="horz" wrap="square" lIns="9144" tIns="9144" rIns="9144" bIns="9144" numCol="1" anchor="t" anchorCtr="0" compatLnSpc="1">
        <a:prstTxWarp prst="textNoShape">
          <a:avLst/>
        </a:prstTxWarp>
      </a:bodyPr>
      <a:lstStyle>
        <a:defPPr marL="0" marR="0" indent="0" algn="l" defTabSz="947738" rtl="0" eaLnBrk="1" fontAlgn="base" latinLnBrk="0" hangingPunct="1">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Arial" charset="0"/>
          </a:defRPr>
        </a:defPPr>
      </a:lstStyle>
    </a:lnDef>
  </a:objectDefaults>
  <a:extraClrSchemeLst>
    <a:extraClrScheme>
      <a:clrScheme name="Other 1">
        <a:dk1>
          <a:srgbClr val="000000"/>
        </a:dk1>
        <a:lt1>
          <a:srgbClr val="FFFFFF"/>
        </a:lt1>
        <a:dk2>
          <a:srgbClr val="198CFF"/>
        </a:dk2>
        <a:lt2>
          <a:srgbClr val="FFFFFF"/>
        </a:lt2>
        <a:accent1>
          <a:srgbClr val="BD79E3"/>
        </a:accent1>
        <a:accent2>
          <a:srgbClr val="ADBF25"/>
        </a:accent2>
        <a:accent3>
          <a:srgbClr val="FFFFFF"/>
        </a:accent3>
        <a:accent4>
          <a:srgbClr val="000000"/>
        </a:accent4>
        <a:accent5>
          <a:srgbClr val="DBBEEF"/>
        </a:accent5>
        <a:accent6>
          <a:srgbClr val="9CAD20"/>
        </a:accent6>
        <a:hlink>
          <a:srgbClr val="F20079"/>
        </a:hlink>
        <a:folHlink>
          <a:srgbClr val="0050A8"/>
        </a:folHlink>
      </a:clrScheme>
      <a:clrMap bg1="lt1" tx1="dk1" bg2="lt2" tx2="dk2" accent1="accent1" accent2="accent2" accent3="accent3" accent4="accent4" accent5="accent5" accent6="accent6" hlink="hlink" folHlink="folHlink"/>
    </a:extraClrScheme>
    <a:extraClrScheme>
      <a:clrScheme name="Other 2">
        <a:dk1>
          <a:srgbClr val="000000"/>
        </a:dk1>
        <a:lt1>
          <a:srgbClr val="ADADAD"/>
        </a:lt1>
        <a:dk2>
          <a:srgbClr val="198CFF"/>
        </a:dk2>
        <a:lt2>
          <a:srgbClr val="FFFFFF"/>
        </a:lt2>
        <a:accent1>
          <a:srgbClr val="BD79E3"/>
        </a:accent1>
        <a:accent2>
          <a:srgbClr val="ADBF25"/>
        </a:accent2>
        <a:accent3>
          <a:srgbClr val="D3D3D3"/>
        </a:accent3>
        <a:accent4>
          <a:srgbClr val="000000"/>
        </a:accent4>
        <a:accent5>
          <a:srgbClr val="DBBEEF"/>
        </a:accent5>
        <a:accent6>
          <a:srgbClr val="9CAD20"/>
        </a:accent6>
        <a:hlink>
          <a:srgbClr val="F20079"/>
        </a:hlink>
        <a:folHlink>
          <a:srgbClr val="0050A8"/>
        </a:folHlink>
      </a:clrScheme>
      <a:clrMap bg1="lt1" tx1="dk1" bg2="lt2" tx2="dk2" accent1="accent1" accent2="accent2" accent3="accent3" accent4="accent4" accent5="accent5" accent6="accent6" hlink="hlink" folHlink="folHlink"/>
    </a:extraClrScheme>
    <a:extraClrScheme>
      <a:clrScheme name="Other 3">
        <a:dk1>
          <a:srgbClr val="000000"/>
        </a:dk1>
        <a:lt1>
          <a:srgbClr val="ADADAD"/>
        </a:lt1>
        <a:dk2>
          <a:srgbClr val="FFC828"/>
        </a:dk2>
        <a:lt2>
          <a:srgbClr val="FFFFFF"/>
        </a:lt2>
        <a:accent1>
          <a:srgbClr val="BD79E3"/>
        </a:accent1>
        <a:accent2>
          <a:srgbClr val="ADBF25"/>
        </a:accent2>
        <a:accent3>
          <a:srgbClr val="D3D3D3"/>
        </a:accent3>
        <a:accent4>
          <a:srgbClr val="000000"/>
        </a:accent4>
        <a:accent5>
          <a:srgbClr val="DBBEEF"/>
        </a:accent5>
        <a:accent6>
          <a:srgbClr val="9CAD20"/>
        </a:accent6>
        <a:hlink>
          <a:srgbClr val="F20079"/>
        </a:hlink>
        <a:folHlink>
          <a:srgbClr val="0050A8"/>
        </a:folHlink>
      </a:clrScheme>
      <a:clrMap bg1="lt1" tx1="dk1" bg2="lt2" tx2="dk2" accent1="accent1" accent2="accent2" accent3="accent3" accent4="accent4" accent5="accent5" accent6="accent6" hlink="hlink" folHlink="folHlink"/>
    </a:extraClrScheme>
    <a:extraClrScheme>
      <a:clrScheme name="Other 4">
        <a:dk1>
          <a:srgbClr val="000000"/>
        </a:dk1>
        <a:lt1>
          <a:srgbClr val="FFFFFF"/>
        </a:lt1>
        <a:dk2>
          <a:srgbClr val="006AD0"/>
        </a:dk2>
        <a:lt2>
          <a:srgbClr val="FFC828"/>
        </a:lt2>
        <a:accent1>
          <a:srgbClr val="BD79E3"/>
        </a:accent1>
        <a:accent2>
          <a:srgbClr val="ADBF25"/>
        </a:accent2>
        <a:accent3>
          <a:srgbClr val="AAB9E4"/>
        </a:accent3>
        <a:accent4>
          <a:srgbClr val="DADADA"/>
        </a:accent4>
        <a:accent5>
          <a:srgbClr val="DBBEEF"/>
        </a:accent5>
        <a:accent6>
          <a:srgbClr val="9CAD20"/>
        </a:accent6>
        <a:hlink>
          <a:srgbClr val="F20079"/>
        </a:hlink>
        <a:folHlink>
          <a:srgbClr val="3F9FFF"/>
        </a:folHlink>
      </a:clrScheme>
      <a:clrMap bg1="dk2" tx1="lt1" bg2="dk1" tx2="lt2" accent1="accent1" accent2="accent2" accent3="accent3" accent4="accent4" accent5="accent5" accent6="accent6" hlink="hlink" folHlink="folHlink"/>
    </a:extraClrScheme>
    <a:extraClrScheme>
      <a:clrScheme name="Other 5">
        <a:dk1>
          <a:srgbClr val="000000"/>
        </a:dk1>
        <a:lt1>
          <a:srgbClr val="FFFFFF"/>
        </a:lt1>
        <a:dk2>
          <a:srgbClr val="006AD0"/>
        </a:dk2>
        <a:lt2>
          <a:srgbClr val="FAB900"/>
        </a:lt2>
        <a:accent1>
          <a:srgbClr val="BD79E3"/>
        </a:accent1>
        <a:accent2>
          <a:srgbClr val="ADBF25"/>
        </a:accent2>
        <a:accent3>
          <a:srgbClr val="AAB9E4"/>
        </a:accent3>
        <a:accent4>
          <a:srgbClr val="DADADA"/>
        </a:accent4>
        <a:accent5>
          <a:srgbClr val="DBBEEF"/>
        </a:accent5>
        <a:accent6>
          <a:srgbClr val="9CAD20"/>
        </a:accent6>
        <a:hlink>
          <a:srgbClr val="E14539"/>
        </a:hlink>
        <a:folHlink>
          <a:srgbClr val="3F9FFF"/>
        </a:folHlink>
      </a:clrScheme>
      <a:clrMap bg1="dk2" tx1="lt1" bg2="dk1" tx2="lt2" accent1="accent1" accent2="accent2" accent3="accent3" accent4="accent4" accent5="accent5" accent6="accent6" hlink="hlink" folHlink="folHlink"/>
    </a:extraClrScheme>
    <a:extraClrScheme>
      <a:clrScheme name="Other 6">
        <a:dk1>
          <a:srgbClr val="000000"/>
        </a:dk1>
        <a:lt1>
          <a:srgbClr val="FFFFFF"/>
        </a:lt1>
        <a:dk2>
          <a:srgbClr val="198CFF"/>
        </a:dk2>
        <a:lt2>
          <a:srgbClr val="FFFFFF"/>
        </a:lt2>
        <a:accent1>
          <a:srgbClr val="BD79E3"/>
        </a:accent1>
        <a:accent2>
          <a:srgbClr val="ADBF25"/>
        </a:accent2>
        <a:accent3>
          <a:srgbClr val="FFFFFF"/>
        </a:accent3>
        <a:accent4>
          <a:srgbClr val="000000"/>
        </a:accent4>
        <a:accent5>
          <a:srgbClr val="DBBEEF"/>
        </a:accent5>
        <a:accent6>
          <a:srgbClr val="9CAD20"/>
        </a:accent6>
        <a:hlink>
          <a:srgbClr val="F20079"/>
        </a:hlink>
        <a:folHlink>
          <a:srgbClr val="0050A8"/>
        </a:folHlink>
      </a:clrScheme>
      <a:clrMap bg1="lt1" tx1="dk1" bg2="lt2" tx2="dk2" accent1="accent1" accent2="accent2" accent3="accent3" accent4="accent4" accent5="accent5" accent6="accent6" hlink="hlink" folHlink="folHlink"/>
    </a:extraClrScheme>
    <a:extraClrScheme>
      <a:clrScheme name="Other 7">
        <a:dk1>
          <a:srgbClr val="000000"/>
        </a:dk1>
        <a:lt1>
          <a:srgbClr val="ADADAD"/>
        </a:lt1>
        <a:dk2>
          <a:srgbClr val="198CFF"/>
        </a:dk2>
        <a:lt2>
          <a:srgbClr val="FFFFFF"/>
        </a:lt2>
        <a:accent1>
          <a:srgbClr val="BD79E3"/>
        </a:accent1>
        <a:accent2>
          <a:srgbClr val="ADBF25"/>
        </a:accent2>
        <a:accent3>
          <a:srgbClr val="D3D3D3"/>
        </a:accent3>
        <a:accent4>
          <a:srgbClr val="000000"/>
        </a:accent4>
        <a:accent5>
          <a:srgbClr val="DBBEEF"/>
        </a:accent5>
        <a:accent6>
          <a:srgbClr val="9CAD20"/>
        </a:accent6>
        <a:hlink>
          <a:srgbClr val="F20079"/>
        </a:hlink>
        <a:folHlink>
          <a:srgbClr val="0050A8"/>
        </a:folHlink>
      </a:clrScheme>
      <a:clrMap bg1="lt1" tx1="dk1" bg2="lt2" tx2="dk2" accent1="accent1" accent2="accent2" accent3="accent3" accent4="accent4" accent5="accent5" accent6="accent6" hlink="hlink" folHlink="folHlink"/>
    </a:extraClrScheme>
    <a:extraClrScheme>
      <a:clrScheme name="Other 8">
        <a:dk1>
          <a:srgbClr val="000000"/>
        </a:dk1>
        <a:lt1>
          <a:srgbClr val="ADADAD"/>
        </a:lt1>
        <a:dk2>
          <a:srgbClr val="FFC828"/>
        </a:dk2>
        <a:lt2>
          <a:srgbClr val="FFFFFF"/>
        </a:lt2>
        <a:accent1>
          <a:srgbClr val="BD79E3"/>
        </a:accent1>
        <a:accent2>
          <a:srgbClr val="ADBF25"/>
        </a:accent2>
        <a:accent3>
          <a:srgbClr val="D3D3D3"/>
        </a:accent3>
        <a:accent4>
          <a:srgbClr val="000000"/>
        </a:accent4>
        <a:accent5>
          <a:srgbClr val="DBBEEF"/>
        </a:accent5>
        <a:accent6>
          <a:srgbClr val="9CAD20"/>
        </a:accent6>
        <a:hlink>
          <a:srgbClr val="F20079"/>
        </a:hlink>
        <a:folHlink>
          <a:srgbClr val="0050A8"/>
        </a:folHlink>
      </a:clrScheme>
      <a:clrMap bg1="lt1" tx1="dk1" bg2="lt2" tx2="dk2" accent1="accent1" accent2="accent2" accent3="accent3" accent4="accent4" accent5="accent5" accent6="accent6" hlink="hlink" folHlink="folHlink"/>
    </a:extraClrScheme>
    <a:extraClrScheme>
      <a:clrScheme name="Other 9">
        <a:dk1>
          <a:srgbClr val="000000"/>
        </a:dk1>
        <a:lt1>
          <a:srgbClr val="FFFFFF"/>
        </a:lt1>
        <a:dk2>
          <a:srgbClr val="006AD0"/>
        </a:dk2>
        <a:lt2>
          <a:srgbClr val="FFC828"/>
        </a:lt2>
        <a:accent1>
          <a:srgbClr val="BD79E3"/>
        </a:accent1>
        <a:accent2>
          <a:srgbClr val="ADBF25"/>
        </a:accent2>
        <a:accent3>
          <a:srgbClr val="AAB9E4"/>
        </a:accent3>
        <a:accent4>
          <a:srgbClr val="DADADA"/>
        </a:accent4>
        <a:accent5>
          <a:srgbClr val="DBBEEF"/>
        </a:accent5>
        <a:accent6>
          <a:srgbClr val="9CAD20"/>
        </a:accent6>
        <a:hlink>
          <a:srgbClr val="F20079"/>
        </a:hlink>
        <a:folHlink>
          <a:srgbClr val="3F9FFF"/>
        </a:folHlink>
      </a:clrScheme>
      <a:clrMap bg1="dk2" tx1="lt1" bg2="dk1" tx2="lt2" accent1="accent1" accent2="accent2" accent3="accent3" accent4="accent4" accent5="accent5" accent6="accent6" hlink="hlink" folHlink="folHlink"/>
    </a:extraClrScheme>
    <a:extraClrScheme>
      <a:clrScheme name="Other 10">
        <a:dk1>
          <a:srgbClr val="000000"/>
        </a:dk1>
        <a:lt1>
          <a:srgbClr val="FFFFFF"/>
        </a:lt1>
        <a:dk2>
          <a:srgbClr val="006AD0"/>
        </a:dk2>
        <a:lt2>
          <a:srgbClr val="FAB900"/>
        </a:lt2>
        <a:accent1>
          <a:srgbClr val="BD79E3"/>
        </a:accent1>
        <a:accent2>
          <a:srgbClr val="ADBF25"/>
        </a:accent2>
        <a:accent3>
          <a:srgbClr val="AAB9E4"/>
        </a:accent3>
        <a:accent4>
          <a:srgbClr val="DADADA"/>
        </a:accent4>
        <a:accent5>
          <a:srgbClr val="DBBEEF"/>
        </a:accent5>
        <a:accent6>
          <a:srgbClr val="9CAD20"/>
        </a:accent6>
        <a:hlink>
          <a:srgbClr val="E14539"/>
        </a:hlink>
        <a:folHlink>
          <a:srgbClr val="3F9FFF"/>
        </a:folHlink>
      </a:clrScheme>
      <a:clrMap bg1="dk2" tx1="lt1" bg2="dk1" tx2="lt2" accent1="accent1" accent2="accent2" accent3="accent3" accent4="accent4" accent5="accent5" accent6="accent6" hlink="hlink" folHlink="folHlink"/>
    </a:extraClrScheme>
    <a:extraClrScheme>
      <a:clrScheme name="Other 11">
        <a:dk1>
          <a:srgbClr val="000000"/>
        </a:dk1>
        <a:lt1>
          <a:srgbClr val="FFFFFF"/>
        </a:lt1>
        <a:dk2>
          <a:srgbClr val="006AD0"/>
        </a:dk2>
        <a:lt2>
          <a:srgbClr val="FAB900"/>
        </a:lt2>
        <a:accent1>
          <a:srgbClr val="BD79E3"/>
        </a:accent1>
        <a:accent2>
          <a:srgbClr val="736751"/>
        </a:accent2>
        <a:accent3>
          <a:srgbClr val="AAB9E4"/>
        </a:accent3>
        <a:accent4>
          <a:srgbClr val="DADADA"/>
        </a:accent4>
        <a:accent5>
          <a:srgbClr val="DBBEEF"/>
        </a:accent5>
        <a:accent6>
          <a:srgbClr val="685D49"/>
        </a:accent6>
        <a:hlink>
          <a:srgbClr val="E14539"/>
        </a:hlink>
        <a:folHlink>
          <a:srgbClr val="3F9FFF"/>
        </a:folHlink>
      </a:clrScheme>
      <a:clrMap bg1="dk2" tx1="lt1" bg2="dk1" tx2="lt2" accent1="accent1" accent2="accent2" accent3="accent3" accent4="accent4" accent5="accent5" accent6="accent6" hlink="hlink" folHlink="folHlink"/>
    </a:extraClrScheme>
    <a:extraClrScheme>
      <a:clrScheme name="Other 12">
        <a:dk1>
          <a:srgbClr val="000000"/>
        </a:dk1>
        <a:lt1>
          <a:srgbClr val="FFFFFF"/>
        </a:lt1>
        <a:dk2>
          <a:srgbClr val="006AD0"/>
        </a:dk2>
        <a:lt2>
          <a:srgbClr val="FAB900"/>
        </a:lt2>
        <a:accent1>
          <a:srgbClr val="BD79E3"/>
        </a:accent1>
        <a:accent2>
          <a:srgbClr val="677345"/>
        </a:accent2>
        <a:accent3>
          <a:srgbClr val="AAB9E4"/>
        </a:accent3>
        <a:accent4>
          <a:srgbClr val="DADADA"/>
        </a:accent4>
        <a:accent5>
          <a:srgbClr val="DBBEEF"/>
        </a:accent5>
        <a:accent6>
          <a:srgbClr val="5D683E"/>
        </a:accent6>
        <a:hlink>
          <a:srgbClr val="E14539"/>
        </a:hlink>
        <a:folHlink>
          <a:srgbClr val="3F9FFF"/>
        </a:folHlink>
      </a:clrScheme>
      <a:clrMap bg1="dk2" tx1="lt1" bg2="dk1" tx2="lt2" accent1="accent1" accent2="accent2" accent3="accent3" accent4="accent4" accent5="accent5" accent6="accent6" hlink="hlink" folHlink="folHlink"/>
    </a:extraClrScheme>
    <a:extraClrScheme>
      <a:clrScheme name="Other 13">
        <a:dk1>
          <a:srgbClr val="000000"/>
        </a:dk1>
        <a:lt1>
          <a:srgbClr val="FFFFFF"/>
        </a:lt1>
        <a:dk2>
          <a:srgbClr val="006AD0"/>
        </a:dk2>
        <a:lt2>
          <a:srgbClr val="FAB900"/>
        </a:lt2>
        <a:accent1>
          <a:srgbClr val="BD79E3"/>
        </a:accent1>
        <a:accent2>
          <a:srgbClr val="8A842E"/>
        </a:accent2>
        <a:accent3>
          <a:srgbClr val="AAB9E4"/>
        </a:accent3>
        <a:accent4>
          <a:srgbClr val="DADADA"/>
        </a:accent4>
        <a:accent5>
          <a:srgbClr val="DBBEEF"/>
        </a:accent5>
        <a:accent6>
          <a:srgbClr val="7D7729"/>
        </a:accent6>
        <a:hlink>
          <a:srgbClr val="E14539"/>
        </a:hlink>
        <a:folHlink>
          <a:srgbClr val="3F9FFF"/>
        </a:folHlink>
      </a:clrScheme>
      <a:clrMap bg1="dk2" tx1="lt1" bg2="dk1" tx2="lt2" accent1="accent1" accent2="accent2" accent3="accent3" accent4="accent4" accent5="accent5" accent6="accent6" hlink="hlink" folHlink="folHlink"/>
    </a:extraClrScheme>
    <a:extraClrScheme>
      <a:clrScheme name="Other 14">
        <a:dk1>
          <a:srgbClr val="000000"/>
        </a:dk1>
        <a:lt1>
          <a:srgbClr val="FFFFFF"/>
        </a:lt1>
        <a:dk2>
          <a:srgbClr val="006AD0"/>
        </a:dk2>
        <a:lt2>
          <a:srgbClr val="FAB900"/>
        </a:lt2>
        <a:accent1>
          <a:srgbClr val="BD79E3"/>
        </a:accent1>
        <a:accent2>
          <a:srgbClr val="8CD8D6"/>
        </a:accent2>
        <a:accent3>
          <a:srgbClr val="AAB9E4"/>
        </a:accent3>
        <a:accent4>
          <a:srgbClr val="DADADA"/>
        </a:accent4>
        <a:accent5>
          <a:srgbClr val="DBBEEF"/>
        </a:accent5>
        <a:accent6>
          <a:srgbClr val="7EC4C2"/>
        </a:accent6>
        <a:hlink>
          <a:srgbClr val="E14539"/>
        </a:hlink>
        <a:folHlink>
          <a:srgbClr val="3F9F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46_Default Design">
  <a:themeElements>
    <a:clrScheme name="3_Default Design 14">
      <a:dk1>
        <a:srgbClr val="000000"/>
      </a:dk1>
      <a:lt1>
        <a:srgbClr val="FFFFFF"/>
      </a:lt1>
      <a:dk2>
        <a:srgbClr val="006AD0"/>
      </a:dk2>
      <a:lt2>
        <a:srgbClr val="FAB900"/>
      </a:lt2>
      <a:accent1>
        <a:srgbClr val="BD79E3"/>
      </a:accent1>
      <a:accent2>
        <a:srgbClr val="8CD8D6"/>
      </a:accent2>
      <a:accent3>
        <a:srgbClr val="AAB9E4"/>
      </a:accent3>
      <a:accent4>
        <a:srgbClr val="DADADA"/>
      </a:accent4>
      <a:accent5>
        <a:srgbClr val="DBBEEF"/>
      </a:accent5>
      <a:accent6>
        <a:srgbClr val="7EC4C2"/>
      </a:accent6>
      <a:hlink>
        <a:srgbClr val="E14539"/>
      </a:hlink>
      <a:folHlink>
        <a:srgbClr val="3F9FFF"/>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spPr>
      <a:bodyPr vert="horz" wrap="none" lIns="18288" tIns="18288" rIns="18288"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spPr>
      <a:bodyPr vert="horz" wrap="none" lIns="18288" tIns="18288" rIns="18288"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Default Design 1">
        <a:dk1>
          <a:srgbClr val="000000"/>
        </a:dk1>
        <a:lt1>
          <a:srgbClr val="FFFFFF"/>
        </a:lt1>
        <a:dk2>
          <a:srgbClr val="198CFF"/>
        </a:dk2>
        <a:lt2>
          <a:srgbClr val="FFFFFF"/>
        </a:lt2>
        <a:accent1>
          <a:srgbClr val="BD79E3"/>
        </a:accent1>
        <a:accent2>
          <a:srgbClr val="ADBF25"/>
        </a:accent2>
        <a:accent3>
          <a:srgbClr val="FFFFFF"/>
        </a:accent3>
        <a:accent4>
          <a:srgbClr val="000000"/>
        </a:accent4>
        <a:accent5>
          <a:srgbClr val="DBBEEF"/>
        </a:accent5>
        <a:accent6>
          <a:srgbClr val="9CAD20"/>
        </a:accent6>
        <a:hlink>
          <a:srgbClr val="F20079"/>
        </a:hlink>
        <a:folHlink>
          <a:srgbClr val="0050A8"/>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ADADAD"/>
        </a:lt1>
        <a:dk2>
          <a:srgbClr val="198CFF"/>
        </a:dk2>
        <a:lt2>
          <a:srgbClr val="FFFFFF"/>
        </a:lt2>
        <a:accent1>
          <a:srgbClr val="BD79E3"/>
        </a:accent1>
        <a:accent2>
          <a:srgbClr val="ADBF25"/>
        </a:accent2>
        <a:accent3>
          <a:srgbClr val="D3D3D3"/>
        </a:accent3>
        <a:accent4>
          <a:srgbClr val="000000"/>
        </a:accent4>
        <a:accent5>
          <a:srgbClr val="DBBEEF"/>
        </a:accent5>
        <a:accent6>
          <a:srgbClr val="9CAD20"/>
        </a:accent6>
        <a:hlink>
          <a:srgbClr val="F20079"/>
        </a:hlink>
        <a:folHlink>
          <a:srgbClr val="0050A8"/>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ADADAD"/>
        </a:lt1>
        <a:dk2>
          <a:srgbClr val="FFC828"/>
        </a:dk2>
        <a:lt2>
          <a:srgbClr val="FFFFFF"/>
        </a:lt2>
        <a:accent1>
          <a:srgbClr val="BD79E3"/>
        </a:accent1>
        <a:accent2>
          <a:srgbClr val="ADBF25"/>
        </a:accent2>
        <a:accent3>
          <a:srgbClr val="D3D3D3"/>
        </a:accent3>
        <a:accent4>
          <a:srgbClr val="000000"/>
        </a:accent4>
        <a:accent5>
          <a:srgbClr val="DBBEEF"/>
        </a:accent5>
        <a:accent6>
          <a:srgbClr val="9CAD20"/>
        </a:accent6>
        <a:hlink>
          <a:srgbClr val="F20079"/>
        </a:hlink>
        <a:folHlink>
          <a:srgbClr val="0050A8"/>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FF"/>
        </a:lt1>
        <a:dk2>
          <a:srgbClr val="006AD0"/>
        </a:dk2>
        <a:lt2>
          <a:srgbClr val="FFC828"/>
        </a:lt2>
        <a:accent1>
          <a:srgbClr val="BD79E3"/>
        </a:accent1>
        <a:accent2>
          <a:srgbClr val="ADBF25"/>
        </a:accent2>
        <a:accent3>
          <a:srgbClr val="AAB9E4"/>
        </a:accent3>
        <a:accent4>
          <a:srgbClr val="DADADA"/>
        </a:accent4>
        <a:accent5>
          <a:srgbClr val="DBBEEF"/>
        </a:accent5>
        <a:accent6>
          <a:srgbClr val="9CAD20"/>
        </a:accent6>
        <a:hlink>
          <a:srgbClr val="F20079"/>
        </a:hlink>
        <a:folHlink>
          <a:srgbClr val="3F9FFF"/>
        </a:folHlink>
      </a:clrScheme>
      <a:clrMap bg1="dk2" tx1="lt1" bg2="dk1" tx2="lt2" accent1="accent1" accent2="accent2" accent3="accent3" accent4="accent4" accent5="accent5" accent6="accent6" hlink="hlink" folHlink="folHlink"/>
    </a:extraClrScheme>
    <a:extraClrScheme>
      <a:clrScheme name="3_Default Design 5">
        <a:dk1>
          <a:srgbClr val="000000"/>
        </a:dk1>
        <a:lt1>
          <a:srgbClr val="FFFFFF"/>
        </a:lt1>
        <a:dk2>
          <a:srgbClr val="006AD0"/>
        </a:dk2>
        <a:lt2>
          <a:srgbClr val="FAB900"/>
        </a:lt2>
        <a:accent1>
          <a:srgbClr val="BD79E3"/>
        </a:accent1>
        <a:accent2>
          <a:srgbClr val="ADBF25"/>
        </a:accent2>
        <a:accent3>
          <a:srgbClr val="AAB9E4"/>
        </a:accent3>
        <a:accent4>
          <a:srgbClr val="DADADA"/>
        </a:accent4>
        <a:accent5>
          <a:srgbClr val="DBBEEF"/>
        </a:accent5>
        <a:accent6>
          <a:srgbClr val="9CAD20"/>
        </a:accent6>
        <a:hlink>
          <a:srgbClr val="E14539"/>
        </a:hlink>
        <a:folHlink>
          <a:srgbClr val="3F9FFF"/>
        </a:folHlink>
      </a:clrScheme>
      <a:clrMap bg1="dk2" tx1="lt1" bg2="dk1" tx2="lt2" accent1="accent1" accent2="accent2" accent3="accent3" accent4="accent4" accent5="accent5" accent6="accent6" hlink="hlink" folHlink="folHlink"/>
    </a:extraClrScheme>
    <a:extraClrScheme>
      <a:clrScheme name="3_Default Design 6">
        <a:dk1>
          <a:srgbClr val="000000"/>
        </a:dk1>
        <a:lt1>
          <a:srgbClr val="FFFFFF"/>
        </a:lt1>
        <a:dk2>
          <a:srgbClr val="198CFF"/>
        </a:dk2>
        <a:lt2>
          <a:srgbClr val="FFFFFF"/>
        </a:lt2>
        <a:accent1>
          <a:srgbClr val="BD79E3"/>
        </a:accent1>
        <a:accent2>
          <a:srgbClr val="ADBF25"/>
        </a:accent2>
        <a:accent3>
          <a:srgbClr val="FFFFFF"/>
        </a:accent3>
        <a:accent4>
          <a:srgbClr val="000000"/>
        </a:accent4>
        <a:accent5>
          <a:srgbClr val="DBBEEF"/>
        </a:accent5>
        <a:accent6>
          <a:srgbClr val="9CAD20"/>
        </a:accent6>
        <a:hlink>
          <a:srgbClr val="F20079"/>
        </a:hlink>
        <a:folHlink>
          <a:srgbClr val="0050A8"/>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ADADAD"/>
        </a:lt1>
        <a:dk2>
          <a:srgbClr val="198CFF"/>
        </a:dk2>
        <a:lt2>
          <a:srgbClr val="FFFFFF"/>
        </a:lt2>
        <a:accent1>
          <a:srgbClr val="BD79E3"/>
        </a:accent1>
        <a:accent2>
          <a:srgbClr val="ADBF25"/>
        </a:accent2>
        <a:accent3>
          <a:srgbClr val="D3D3D3"/>
        </a:accent3>
        <a:accent4>
          <a:srgbClr val="000000"/>
        </a:accent4>
        <a:accent5>
          <a:srgbClr val="DBBEEF"/>
        </a:accent5>
        <a:accent6>
          <a:srgbClr val="9CAD20"/>
        </a:accent6>
        <a:hlink>
          <a:srgbClr val="F20079"/>
        </a:hlink>
        <a:folHlink>
          <a:srgbClr val="0050A8"/>
        </a:folHlink>
      </a:clrScheme>
      <a:clrMap bg1="lt1" tx1="dk1" bg2="lt2" tx2="dk2" accent1="accent1" accent2="accent2" accent3="accent3" accent4="accent4" accent5="accent5" accent6="accent6" hlink="hlink" folHlink="folHlink"/>
    </a:extraClrScheme>
    <a:extraClrScheme>
      <a:clrScheme name="3_Default Design 8">
        <a:dk1>
          <a:srgbClr val="000000"/>
        </a:dk1>
        <a:lt1>
          <a:srgbClr val="ADADAD"/>
        </a:lt1>
        <a:dk2>
          <a:srgbClr val="FFC828"/>
        </a:dk2>
        <a:lt2>
          <a:srgbClr val="FFFFFF"/>
        </a:lt2>
        <a:accent1>
          <a:srgbClr val="BD79E3"/>
        </a:accent1>
        <a:accent2>
          <a:srgbClr val="ADBF25"/>
        </a:accent2>
        <a:accent3>
          <a:srgbClr val="D3D3D3"/>
        </a:accent3>
        <a:accent4>
          <a:srgbClr val="000000"/>
        </a:accent4>
        <a:accent5>
          <a:srgbClr val="DBBEEF"/>
        </a:accent5>
        <a:accent6>
          <a:srgbClr val="9CAD20"/>
        </a:accent6>
        <a:hlink>
          <a:srgbClr val="F20079"/>
        </a:hlink>
        <a:folHlink>
          <a:srgbClr val="0050A8"/>
        </a:folHlink>
      </a:clrScheme>
      <a:clrMap bg1="lt1" tx1="dk1" bg2="lt2" tx2="dk2" accent1="accent1" accent2="accent2" accent3="accent3" accent4="accent4" accent5="accent5" accent6="accent6" hlink="hlink" folHlink="folHlink"/>
    </a:extraClrScheme>
    <a:extraClrScheme>
      <a:clrScheme name="3_Default Design 9">
        <a:dk1>
          <a:srgbClr val="000000"/>
        </a:dk1>
        <a:lt1>
          <a:srgbClr val="FFFFFF"/>
        </a:lt1>
        <a:dk2>
          <a:srgbClr val="006AD0"/>
        </a:dk2>
        <a:lt2>
          <a:srgbClr val="FFC828"/>
        </a:lt2>
        <a:accent1>
          <a:srgbClr val="BD79E3"/>
        </a:accent1>
        <a:accent2>
          <a:srgbClr val="ADBF25"/>
        </a:accent2>
        <a:accent3>
          <a:srgbClr val="AAB9E4"/>
        </a:accent3>
        <a:accent4>
          <a:srgbClr val="DADADA"/>
        </a:accent4>
        <a:accent5>
          <a:srgbClr val="DBBEEF"/>
        </a:accent5>
        <a:accent6>
          <a:srgbClr val="9CAD20"/>
        </a:accent6>
        <a:hlink>
          <a:srgbClr val="F20079"/>
        </a:hlink>
        <a:folHlink>
          <a:srgbClr val="3F9FFF"/>
        </a:folHlink>
      </a:clrScheme>
      <a:clrMap bg1="dk2" tx1="lt1" bg2="dk1" tx2="lt2" accent1="accent1" accent2="accent2" accent3="accent3" accent4="accent4" accent5="accent5" accent6="accent6" hlink="hlink" folHlink="folHlink"/>
    </a:extraClrScheme>
    <a:extraClrScheme>
      <a:clrScheme name="3_Default Design 10">
        <a:dk1>
          <a:srgbClr val="000000"/>
        </a:dk1>
        <a:lt1>
          <a:srgbClr val="FFFFFF"/>
        </a:lt1>
        <a:dk2>
          <a:srgbClr val="006AD0"/>
        </a:dk2>
        <a:lt2>
          <a:srgbClr val="FAB900"/>
        </a:lt2>
        <a:accent1>
          <a:srgbClr val="BD79E3"/>
        </a:accent1>
        <a:accent2>
          <a:srgbClr val="ADBF25"/>
        </a:accent2>
        <a:accent3>
          <a:srgbClr val="AAB9E4"/>
        </a:accent3>
        <a:accent4>
          <a:srgbClr val="DADADA"/>
        </a:accent4>
        <a:accent5>
          <a:srgbClr val="DBBEEF"/>
        </a:accent5>
        <a:accent6>
          <a:srgbClr val="9CAD20"/>
        </a:accent6>
        <a:hlink>
          <a:srgbClr val="E14539"/>
        </a:hlink>
        <a:folHlink>
          <a:srgbClr val="3F9FFF"/>
        </a:folHlink>
      </a:clrScheme>
      <a:clrMap bg1="dk2" tx1="lt1" bg2="dk1" tx2="lt2" accent1="accent1" accent2="accent2" accent3="accent3" accent4="accent4" accent5="accent5" accent6="accent6" hlink="hlink" folHlink="folHlink"/>
    </a:extraClrScheme>
    <a:extraClrScheme>
      <a:clrScheme name="3_Default Design 11">
        <a:dk1>
          <a:srgbClr val="000000"/>
        </a:dk1>
        <a:lt1>
          <a:srgbClr val="FFFFFF"/>
        </a:lt1>
        <a:dk2>
          <a:srgbClr val="006AD0"/>
        </a:dk2>
        <a:lt2>
          <a:srgbClr val="FAB900"/>
        </a:lt2>
        <a:accent1>
          <a:srgbClr val="BD79E3"/>
        </a:accent1>
        <a:accent2>
          <a:srgbClr val="736751"/>
        </a:accent2>
        <a:accent3>
          <a:srgbClr val="AAB9E4"/>
        </a:accent3>
        <a:accent4>
          <a:srgbClr val="DADADA"/>
        </a:accent4>
        <a:accent5>
          <a:srgbClr val="DBBEEF"/>
        </a:accent5>
        <a:accent6>
          <a:srgbClr val="685D49"/>
        </a:accent6>
        <a:hlink>
          <a:srgbClr val="E14539"/>
        </a:hlink>
        <a:folHlink>
          <a:srgbClr val="3F9FFF"/>
        </a:folHlink>
      </a:clrScheme>
      <a:clrMap bg1="dk2" tx1="lt1" bg2="dk1" tx2="lt2" accent1="accent1" accent2="accent2" accent3="accent3" accent4="accent4" accent5="accent5" accent6="accent6" hlink="hlink" folHlink="folHlink"/>
    </a:extraClrScheme>
    <a:extraClrScheme>
      <a:clrScheme name="3_Default Design 12">
        <a:dk1>
          <a:srgbClr val="000000"/>
        </a:dk1>
        <a:lt1>
          <a:srgbClr val="FFFFFF"/>
        </a:lt1>
        <a:dk2>
          <a:srgbClr val="006AD0"/>
        </a:dk2>
        <a:lt2>
          <a:srgbClr val="FAB900"/>
        </a:lt2>
        <a:accent1>
          <a:srgbClr val="BD79E3"/>
        </a:accent1>
        <a:accent2>
          <a:srgbClr val="677345"/>
        </a:accent2>
        <a:accent3>
          <a:srgbClr val="AAB9E4"/>
        </a:accent3>
        <a:accent4>
          <a:srgbClr val="DADADA"/>
        </a:accent4>
        <a:accent5>
          <a:srgbClr val="DBBEEF"/>
        </a:accent5>
        <a:accent6>
          <a:srgbClr val="5D683E"/>
        </a:accent6>
        <a:hlink>
          <a:srgbClr val="E14539"/>
        </a:hlink>
        <a:folHlink>
          <a:srgbClr val="3F9FFF"/>
        </a:folHlink>
      </a:clrScheme>
      <a:clrMap bg1="dk2" tx1="lt1" bg2="dk1" tx2="lt2" accent1="accent1" accent2="accent2" accent3="accent3" accent4="accent4" accent5="accent5" accent6="accent6" hlink="hlink" folHlink="folHlink"/>
    </a:extraClrScheme>
    <a:extraClrScheme>
      <a:clrScheme name="3_Default Design 13">
        <a:dk1>
          <a:srgbClr val="000000"/>
        </a:dk1>
        <a:lt1>
          <a:srgbClr val="FFFFFF"/>
        </a:lt1>
        <a:dk2>
          <a:srgbClr val="006AD0"/>
        </a:dk2>
        <a:lt2>
          <a:srgbClr val="FAB900"/>
        </a:lt2>
        <a:accent1>
          <a:srgbClr val="BD79E3"/>
        </a:accent1>
        <a:accent2>
          <a:srgbClr val="8A842E"/>
        </a:accent2>
        <a:accent3>
          <a:srgbClr val="AAB9E4"/>
        </a:accent3>
        <a:accent4>
          <a:srgbClr val="DADADA"/>
        </a:accent4>
        <a:accent5>
          <a:srgbClr val="DBBEEF"/>
        </a:accent5>
        <a:accent6>
          <a:srgbClr val="7D7729"/>
        </a:accent6>
        <a:hlink>
          <a:srgbClr val="E14539"/>
        </a:hlink>
        <a:folHlink>
          <a:srgbClr val="3F9FFF"/>
        </a:folHlink>
      </a:clrScheme>
      <a:clrMap bg1="dk2" tx1="lt1" bg2="dk1" tx2="lt2" accent1="accent1" accent2="accent2" accent3="accent3" accent4="accent4" accent5="accent5" accent6="accent6" hlink="hlink" folHlink="folHlink"/>
    </a:extraClrScheme>
    <a:extraClrScheme>
      <a:clrScheme name="3_Default Design 14">
        <a:dk1>
          <a:srgbClr val="000000"/>
        </a:dk1>
        <a:lt1>
          <a:srgbClr val="FFFFFF"/>
        </a:lt1>
        <a:dk2>
          <a:srgbClr val="006AD0"/>
        </a:dk2>
        <a:lt2>
          <a:srgbClr val="FAB900"/>
        </a:lt2>
        <a:accent1>
          <a:srgbClr val="BD79E3"/>
        </a:accent1>
        <a:accent2>
          <a:srgbClr val="8CD8D6"/>
        </a:accent2>
        <a:accent3>
          <a:srgbClr val="AAB9E4"/>
        </a:accent3>
        <a:accent4>
          <a:srgbClr val="DADADA"/>
        </a:accent4>
        <a:accent5>
          <a:srgbClr val="DBBEEF"/>
        </a:accent5>
        <a:accent6>
          <a:srgbClr val="7EC4C2"/>
        </a:accent6>
        <a:hlink>
          <a:srgbClr val="E14539"/>
        </a:hlink>
        <a:folHlink>
          <a:srgbClr val="3F9F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45_Default Design">
  <a:themeElements>
    <a:clrScheme name="3_Default Design 14">
      <a:dk1>
        <a:srgbClr val="000000"/>
      </a:dk1>
      <a:lt1>
        <a:srgbClr val="FFFFFF"/>
      </a:lt1>
      <a:dk2>
        <a:srgbClr val="006AD0"/>
      </a:dk2>
      <a:lt2>
        <a:srgbClr val="FAB900"/>
      </a:lt2>
      <a:accent1>
        <a:srgbClr val="BD79E3"/>
      </a:accent1>
      <a:accent2>
        <a:srgbClr val="8CD8D6"/>
      </a:accent2>
      <a:accent3>
        <a:srgbClr val="AAB9E4"/>
      </a:accent3>
      <a:accent4>
        <a:srgbClr val="DADADA"/>
      </a:accent4>
      <a:accent5>
        <a:srgbClr val="DBBEEF"/>
      </a:accent5>
      <a:accent6>
        <a:srgbClr val="7EC4C2"/>
      </a:accent6>
      <a:hlink>
        <a:srgbClr val="E14539"/>
      </a:hlink>
      <a:folHlink>
        <a:srgbClr val="3F9FFF"/>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spPr>
      <a:bodyPr vert="horz" wrap="none" lIns="18288" tIns="18288" rIns="18288"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spPr>
      <a:bodyPr vert="horz" wrap="none" lIns="18288" tIns="18288" rIns="18288"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Default Design 1">
        <a:dk1>
          <a:srgbClr val="000000"/>
        </a:dk1>
        <a:lt1>
          <a:srgbClr val="FFFFFF"/>
        </a:lt1>
        <a:dk2>
          <a:srgbClr val="198CFF"/>
        </a:dk2>
        <a:lt2>
          <a:srgbClr val="FFFFFF"/>
        </a:lt2>
        <a:accent1>
          <a:srgbClr val="BD79E3"/>
        </a:accent1>
        <a:accent2>
          <a:srgbClr val="ADBF25"/>
        </a:accent2>
        <a:accent3>
          <a:srgbClr val="FFFFFF"/>
        </a:accent3>
        <a:accent4>
          <a:srgbClr val="000000"/>
        </a:accent4>
        <a:accent5>
          <a:srgbClr val="DBBEEF"/>
        </a:accent5>
        <a:accent6>
          <a:srgbClr val="9CAD20"/>
        </a:accent6>
        <a:hlink>
          <a:srgbClr val="F20079"/>
        </a:hlink>
        <a:folHlink>
          <a:srgbClr val="0050A8"/>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ADADAD"/>
        </a:lt1>
        <a:dk2>
          <a:srgbClr val="198CFF"/>
        </a:dk2>
        <a:lt2>
          <a:srgbClr val="FFFFFF"/>
        </a:lt2>
        <a:accent1>
          <a:srgbClr val="BD79E3"/>
        </a:accent1>
        <a:accent2>
          <a:srgbClr val="ADBF25"/>
        </a:accent2>
        <a:accent3>
          <a:srgbClr val="D3D3D3"/>
        </a:accent3>
        <a:accent4>
          <a:srgbClr val="000000"/>
        </a:accent4>
        <a:accent5>
          <a:srgbClr val="DBBEEF"/>
        </a:accent5>
        <a:accent6>
          <a:srgbClr val="9CAD20"/>
        </a:accent6>
        <a:hlink>
          <a:srgbClr val="F20079"/>
        </a:hlink>
        <a:folHlink>
          <a:srgbClr val="0050A8"/>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ADADAD"/>
        </a:lt1>
        <a:dk2>
          <a:srgbClr val="FFC828"/>
        </a:dk2>
        <a:lt2>
          <a:srgbClr val="FFFFFF"/>
        </a:lt2>
        <a:accent1>
          <a:srgbClr val="BD79E3"/>
        </a:accent1>
        <a:accent2>
          <a:srgbClr val="ADBF25"/>
        </a:accent2>
        <a:accent3>
          <a:srgbClr val="D3D3D3"/>
        </a:accent3>
        <a:accent4>
          <a:srgbClr val="000000"/>
        </a:accent4>
        <a:accent5>
          <a:srgbClr val="DBBEEF"/>
        </a:accent5>
        <a:accent6>
          <a:srgbClr val="9CAD20"/>
        </a:accent6>
        <a:hlink>
          <a:srgbClr val="F20079"/>
        </a:hlink>
        <a:folHlink>
          <a:srgbClr val="0050A8"/>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FF"/>
        </a:lt1>
        <a:dk2>
          <a:srgbClr val="006AD0"/>
        </a:dk2>
        <a:lt2>
          <a:srgbClr val="FFC828"/>
        </a:lt2>
        <a:accent1>
          <a:srgbClr val="BD79E3"/>
        </a:accent1>
        <a:accent2>
          <a:srgbClr val="ADBF25"/>
        </a:accent2>
        <a:accent3>
          <a:srgbClr val="AAB9E4"/>
        </a:accent3>
        <a:accent4>
          <a:srgbClr val="DADADA"/>
        </a:accent4>
        <a:accent5>
          <a:srgbClr val="DBBEEF"/>
        </a:accent5>
        <a:accent6>
          <a:srgbClr val="9CAD20"/>
        </a:accent6>
        <a:hlink>
          <a:srgbClr val="F20079"/>
        </a:hlink>
        <a:folHlink>
          <a:srgbClr val="3F9FFF"/>
        </a:folHlink>
      </a:clrScheme>
      <a:clrMap bg1="dk2" tx1="lt1" bg2="dk1" tx2="lt2" accent1="accent1" accent2="accent2" accent3="accent3" accent4="accent4" accent5="accent5" accent6="accent6" hlink="hlink" folHlink="folHlink"/>
    </a:extraClrScheme>
    <a:extraClrScheme>
      <a:clrScheme name="3_Default Design 5">
        <a:dk1>
          <a:srgbClr val="000000"/>
        </a:dk1>
        <a:lt1>
          <a:srgbClr val="FFFFFF"/>
        </a:lt1>
        <a:dk2>
          <a:srgbClr val="006AD0"/>
        </a:dk2>
        <a:lt2>
          <a:srgbClr val="FAB900"/>
        </a:lt2>
        <a:accent1>
          <a:srgbClr val="BD79E3"/>
        </a:accent1>
        <a:accent2>
          <a:srgbClr val="ADBF25"/>
        </a:accent2>
        <a:accent3>
          <a:srgbClr val="AAB9E4"/>
        </a:accent3>
        <a:accent4>
          <a:srgbClr val="DADADA"/>
        </a:accent4>
        <a:accent5>
          <a:srgbClr val="DBBEEF"/>
        </a:accent5>
        <a:accent6>
          <a:srgbClr val="9CAD20"/>
        </a:accent6>
        <a:hlink>
          <a:srgbClr val="E14539"/>
        </a:hlink>
        <a:folHlink>
          <a:srgbClr val="3F9FFF"/>
        </a:folHlink>
      </a:clrScheme>
      <a:clrMap bg1="dk2" tx1="lt1" bg2="dk1" tx2="lt2" accent1="accent1" accent2="accent2" accent3="accent3" accent4="accent4" accent5="accent5" accent6="accent6" hlink="hlink" folHlink="folHlink"/>
    </a:extraClrScheme>
    <a:extraClrScheme>
      <a:clrScheme name="3_Default Design 6">
        <a:dk1>
          <a:srgbClr val="000000"/>
        </a:dk1>
        <a:lt1>
          <a:srgbClr val="FFFFFF"/>
        </a:lt1>
        <a:dk2>
          <a:srgbClr val="198CFF"/>
        </a:dk2>
        <a:lt2>
          <a:srgbClr val="FFFFFF"/>
        </a:lt2>
        <a:accent1>
          <a:srgbClr val="BD79E3"/>
        </a:accent1>
        <a:accent2>
          <a:srgbClr val="ADBF25"/>
        </a:accent2>
        <a:accent3>
          <a:srgbClr val="FFFFFF"/>
        </a:accent3>
        <a:accent4>
          <a:srgbClr val="000000"/>
        </a:accent4>
        <a:accent5>
          <a:srgbClr val="DBBEEF"/>
        </a:accent5>
        <a:accent6>
          <a:srgbClr val="9CAD20"/>
        </a:accent6>
        <a:hlink>
          <a:srgbClr val="F20079"/>
        </a:hlink>
        <a:folHlink>
          <a:srgbClr val="0050A8"/>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ADADAD"/>
        </a:lt1>
        <a:dk2>
          <a:srgbClr val="198CFF"/>
        </a:dk2>
        <a:lt2>
          <a:srgbClr val="FFFFFF"/>
        </a:lt2>
        <a:accent1>
          <a:srgbClr val="BD79E3"/>
        </a:accent1>
        <a:accent2>
          <a:srgbClr val="ADBF25"/>
        </a:accent2>
        <a:accent3>
          <a:srgbClr val="D3D3D3"/>
        </a:accent3>
        <a:accent4>
          <a:srgbClr val="000000"/>
        </a:accent4>
        <a:accent5>
          <a:srgbClr val="DBBEEF"/>
        </a:accent5>
        <a:accent6>
          <a:srgbClr val="9CAD20"/>
        </a:accent6>
        <a:hlink>
          <a:srgbClr val="F20079"/>
        </a:hlink>
        <a:folHlink>
          <a:srgbClr val="0050A8"/>
        </a:folHlink>
      </a:clrScheme>
      <a:clrMap bg1="lt1" tx1="dk1" bg2="lt2" tx2="dk2" accent1="accent1" accent2="accent2" accent3="accent3" accent4="accent4" accent5="accent5" accent6="accent6" hlink="hlink" folHlink="folHlink"/>
    </a:extraClrScheme>
    <a:extraClrScheme>
      <a:clrScheme name="3_Default Design 8">
        <a:dk1>
          <a:srgbClr val="000000"/>
        </a:dk1>
        <a:lt1>
          <a:srgbClr val="ADADAD"/>
        </a:lt1>
        <a:dk2>
          <a:srgbClr val="FFC828"/>
        </a:dk2>
        <a:lt2>
          <a:srgbClr val="FFFFFF"/>
        </a:lt2>
        <a:accent1>
          <a:srgbClr val="BD79E3"/>
        </a:accent1>
        <a:accent2>
          <a:srgbClr val="ADBF25"/>
        </a:accent2>
        <a:accent3>
          <a:srgbClr val="D3D3D3"/>
        </a:accent3>
        <a:accent4>
          <a:srgbClr val="000000"/>
        </a:accent4>
        <a:accent5>
          <a:srgbClr val="DBBEEF"/>
        </a:accent5>
        <a:accent6>
          <a:srgbClr val="9CAD20"/>
        </a:accent6>
        <a:hlink>
          <a:srgbClr val="F20079"/>
        </a:hlink>
        <a:folHlink>
          <a:srgbClr val="0050A8"/>
        </a:folHlink>
      </a:clrScheme>
      <a:clrMap bg1="lt1" tx1="dk1" bg2="lt2" tx2="dk2" accent1="accent1" accent2="accent2" accent3="accent3" accent4="accent4" accent5="accent5" accent6="accent6" hlink="hlink" folHlink="folHlink"/>
    </a:extraClrScheme>
    <a:extraClrScheme>
      <a:clrScheme name="3_Default Design 9">
        <a:dk1>
          <a:srgbClr val="000000"/>
        </a:dk1>
        <a:lt1>
          <a:srgbClr val="FFFFFF"/>
        </a:lt1>
        <a:dk2>
          <a:srgbClr val="006AD0"/>
        </a:dk2>
        <a:lt2>
          <a:srgbClr val="FFC828"/>
        </a:lt2>
        <a:accent1>
          <a:srgbClr val="BD79E3"/>
        </a:accent1>
        <a:accent2>
          <a:srgbClr val="ADBF25"/>
        </a:accent2>
        <a:accent3>
          <a:srgbClr val="AAB9E4"/>
        </a:accent3>
        <a:accent4>
          <a:srgbClr val="DADADA"/>
        </a:accent4>
        <a:accent5>
          <a:srgbClr val="DBBEEF"/>
        </a:accent5>
        <a:accent6>
          <a:srgbClr val="9CAD20"/>
        </a:accent6>
        <a:hlink>
          <a:srgbClr val="F20079"/>
        </a:hlink>
        <a:folHlink>
          <a:srgbClr val="3F9FFF"/>
        </a:folHlink>
      </a:clrScheme>
      <a:clrMap bg1="dk2" tx1="lt1" bg2="dk1" tx2="lt2" accent1="accent1" accent2="accent2" accent3="accent3" accent4="accent4" accent5="accent5" accent6="accent6" hlink="hlink" folHlink="folHlink"/>
    </a:extraClrScheme>
    <a:extraClrScheme>
      <a:clrScheme name="3_Default Design 10">
        <a:dk1>
          <a:srgbClr val="000000"/>
        </a:dk1>
        <a:lt1>
          <a:srgbClr val="FFFFFF"/>
        </a:lt1>
        <a:dk2>
          <a:srgbClr val="006AD0"/>
        </a:dk2>
        <a:lt2>
          <a:srgbClr val="FAB900"/>
        </a:lt2>
        <a:accent1>
          <a:srgbClr val="BD79E3"/>
        </a:accent1>
        <a:accent2>
          <a:srgbClr val="ADBF25"/>
        </a:accent2>
        <a:accent3>
          <a:srgbClr val="AAB9E4"/>
        </a:accent3>
        <a:accent4>
          <a:srgbClr val="DADADA"/>
        </a:accent4>
        <a:accent5>
          <a:srgbClr val="DBBEEF"/>
        </a:accent5>
        <a:accent6>
          <a:srgbClr val="9CAD20"/>
        </a:accent6>
        <a:hlink>
          <a:srgbClr val="E14539"/>
        </a:hlink>
        <a:folHlink>
          <a:srgbClr val="3F9FFF"/>
        </a:folHlink>
      </a:clrScheme>
      <a:clrMap bg1="dk2" tx1="lt1" bg2="dk1" tx2="lt2" accent1="accent1" accent2="accent2" accent3="accent3" accent4="accent4" accent5="accent5" accent6="accent6" hlink="hlink" folHlink="folHlink"/>
    </a:extraClrScheme>
    <a:extraClrScheme>
      <a:clrScheme name="3_Default Design 11">
        <a:dk1>
          <a:srgbClr val="000000"/>
        </a:dk1>
        <a:lt1>
          <a:srgbClr val="FFFFFF"/>
        </a:lt1>
        <a:dk2>
          <a:srgbClr val="006AD0"/>
        </a:dk2>
        <a:lt2>
          <a:srgbClr val="FAB900"/>
        </a:lt2>
        <a:accent1>
          <a:srgbClr val="BD79E3"/>
        </a:accent1>
        <a:accent2>
          <a:srgbClr val="736751"/>
        </a:accent2>
        <a:accent3>
          <a:srgbClr val="AAB9E4"/>
        </a:accent3>
        <a:accent4>
          <a:srgbClr val="DADADA"/>
        </a:accent4>
        <a:accent5>
          <a:srgbClr val="DBBEEF"/>
        </a:accent5>
        <a:accent6>
          <a:srgbClr val="685D49"/>
        </a:accent6>
        <a:hlink>
          <a:srgbClr val="E14539"/>
        </a:hlink>
        <a:folHlink>
          <a:srgbClr val="3F9FFF"/>
        </a:folHlink>
      </a:clrScheme>
      <a:clrMap bg1="dk2" tx1="lt1" bg2="dk1" tx2="lt2" accent1="accent1" accent2="accent2" accent3="accent3" accent4="accent4" accent5="accent5" accent6="accent6" hlink="hlink" folHlink="folHlink"/>
    </a:extraClrScheme>
    <a:extraClrScheme>
      <a:clrScheme name="3_Default Design 12">
        <a:dk1>
          <a:srgbClr val="000000"/>
        </a:dk1>
        <a:lt1>
          <a:srgbClr val="FFFFFF"/>
        </a:lt1>
        <a:dk2>
          <a:srgbClr val="006AD0"/>
        </a:dk2>
        <a:lt2>
          <a:srgbClr val="FAB900"/>
        </a:lt2>
        <a:accent1>
          <a:srgbClr val="BD79E3"/>
        </a:accent1>
        <a:accent2>
          <a:srgbClr val="677345"/>
        </a:accent2>
        <a:accent3>
          <a:srgbClr val="AAB9E4"/>
        </a:accent3>
        <a:accent4>
          <a:srgbClr val="DADADA"/>
        </a:accent4>
        <a:accent5>
          <a:srgbClr val="DBBEEF"/>
        </a:accent5>
        <a:accent6>
          <a:srgbClr val="5D683E"/>
        </a:accent6>
        <a:hlink>
          <a:srgbClr val="E14539"/>
        </a:hlink>
        <a:folHlink>
          <a:srgbClr val="3F9FFF"/>
        </a:folHlink>
      </a:clrScheme>
      <a:clrMap bg1="dk2" tx1="lt1" bg2="dk1" tx2="lt2" accent1="accent1" accent2="accent2" accent3="accent3" accent4="accent4" accent5="accent5" accent6="accent6" hlink="hlink" folHlink="folHlink"/>
    </a:extraClrScheme>
    <a:extraClrScheme>
      <a:clrScheme name="3_Default Design 13">
        <a:dk1>
          <a:srgbClr val="000000"/>
        </a:dk1>
        <a:lt1>
          <a:srgbClr val="FFFFFF"/>
        </a:lt1>
        <a:dk2>
          <a:srgbClr val="006AD0"/>
        </a:dk2>
        <a:lt2>
          <a:srgbClr val="FAB900"/>
        </a:lt2>
        <a:accent1>
          <a:srgbClr val="BD79E3"/>
        </a:accent1>
        <a:accent2>
          <a:srgbClr val="8A842E"/>
        </a:accent2>
        <a:accent3>
          <a:srgbClr val="AAB9E4"/>
        </a:accent3>
        <a:accent4>
          <a:srgbClr val="DADADA"/>
        </a:accent4>
        <a:accent5>
          <a:srgbClr val="DBBEEF"/>
        </a:accent5>
        <a:accent6>
          <a:srgbClr val="7D7729"/>
        </a:accent6>
        <a:hlink>
          <a:srgbClr val="E14539"/>
        </a:hlink>
        <a:folHlink>
          <a:srgbClr val="3F9FFF"/>
        </a:folHlink>
      </a:clrScheme>
      <a:clrMap bg1="dk2" tx1="lt1" bg2="dk1" tx2="lt2" accent1="accent1" accent2="accent2" accent3="accent3" accent4="accent4" accent5="accent5" accent6="accent6" hlink="hlink" folHlink="folHlink"/>
    </a:extraClrScheme>
    <a:extraClrScheme>
      <a:clrScheme name="3_Default Design 14">
        <a:dk1>
          <a:srgbClr val="000000"/>
        </a:dk1>
        <a:lt1>
          <a:srgbClr val="FFFFFF"/>
        </a:lt1>
        <a:dk2>
          <a:srgbClr val="006AD0"/>
        </a:dk2>
        <a:lt2>
          <a:srgbClr val="FAB900"/>
        </a:lt2>
        <a:accent1>
          <a:srgbClr val="BD79E3"/>
        </a:accent1>
        <a:accent2>
          <a:srgbClr val="8CD8D6"/>
        </a:accent2>
        <a:accent3>
          <a:srgbClr val="AAB9E4"/>
        </a:accent3>
        <a:accent4>
          <a:srgbClr val="DADADA"/>
        </a:accent4>
        <a:accent5>
          <a:srgbClr val="DBBEEF"/>
        </a:accent5>
        <a:accent6>
          <a:srgbClr val="7EC4C2"/>
        </a:accent6>
        <a:hlink>
          <a:srgbClr val="E14539"/>
        </a:hlink>
        <a:folHlink>
          <a:srgbClr val="3F9F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47_Default Design">
  <a:themeElements>
    <a:clrScheme name="3_Default Design 14">
      <a:dk1>
        <a:srgbClr val="000000"/>
      </a:dk1>
      <a:lt1>
        <a:srgbClr val="FFFFFF"/>
      </a:lt1>
      <a:dk2>
        <a:srgbClr val="006AD0"/>
      </a:dk2>
      <a:lt2>
        <a:srgbClr val="FAB900"/>
      </a:lt2>
      <a:accent1>
        <a:srgbClr val="BD79E3"/>
      </a:accent1>
      <a:accent2>
        <a:srgbClr val="8CD8D6"/>
      </a:accent2>
      <a:accent3>
        <a:srgbClr val="AAB9E4"/>
      </a:accent3>
      <a:accent4>
        <a:srgbClr val="DADADA"/>
      </a:accent4>
      <a:accent5>
        <a:srgbClr val="DBBEEF"/>
      </a:accent5>
      <a:accent6>
        <a:srgbClr val="7EC4C2"/>
      </a:accent6>
      <a:hlink>
        <a:srgbClr val="E14539"/>
      </a:hlink>
      <a:folHlink>
        <a:srgbClr val="3F9FFF"/>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spPr>
      <a:bodyPr vert="horz" wrap="none" lIns="18288" tIns="18288" rIns="18288"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spPr>
      <a:bodyPr vert="horz" wrap="none" lIns="18288" tIns="18288" rIns="18288"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Default Design 1">
        <a:dk1>
          <a:srgbClr val="000000"/>
        </a:dk1>
        <a:lt1>
          <a:srgbClr val="FFFFFF"/>
        </a:lt1>
        <a:dk2>
          <a:srgbClr val="198CFF"/>
        </a:dk2>
        <a:lt2>
          <a:srgbClr val="FFFFFF"/>
        </a:lt2>
        <a:accent1>
          <a:srgbClr val="BD79E3"/>
        </a:accent1>
        <a:accent2>
          <a:srgbClr val="ADBF25"/>
        </a:accent2>
        <a:accent3>
          <a:srgbClr val="FFFFFF"/>
        </a:accent3>
        <a:accent4>
          <a:srgbClr val="000000"/>
        </a:accent4>
        <a:accent5>
          <a:srgbClr val="DBBEEF"/>
        </a:accent5>
        <a:accent6>
          <a:srgbClr val="9CAD20"/>
        </a:accent6>
        <a:hlink>
          <a:srgbClr val="F20079"/>
        </a:hlink>
        <a:folHlink>
          <a:srgbClr val="0050A8"/>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ADADAD"/>
        </a:lt1>
        <a:dk2>
          <a:srgbClr val="198CFF"/>
        </a:dk2>
        <a:lt2>
          <a:srgbClr val="FFFFFF"/>
        </a:lt2>
        <a:accent1>
          <a:srgbClr val="BD79E3"/>
        </a:accent1>
        <a:accent2>
          <a:srgbClr val="ADBF25"/>
        </a:accent2>
        <a:accent3>
          <a:srgbClr val="D3D3D3"/>
        </a:accent3>
        <a:accent4>
          <a:srgbClr val="000000"/>
        </a:accent4>
        <a:accent5>
          <a:srgbClr val="DBBEEF"/>
        </a:accent5>
        <a:accent6>
          <a:srgbClr val="9CAD20"/>
        </a:accent6>
        <a:hlink>
          <a:srgbClr val="F20079"/>
        </a:hlink>
        <a:folHlink>
          <a:srgbClr val="0050A8"/>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ADADAD"/>
        </a:lt1>
        <a:dk2>
          <a:srgbClr val="FFC828"/>
        </a:dk2>
        <a:lt2>
          <a:srgbClr val="FFFFFF"/>
        </a:lt2>
        <a:accent1>
          <a:srgbClr val="BD79E3"/>
        </a:accent1>
        <a:accent2>
          <a:srgbClr val="ADBF25"/>
        </a:accent2>
        <a:accent3>
          <a:srgbClr val="D3D3D3"/>
        </a:accent3>
        <a:accent4>
          <a:srgbClr val="000000"/>
        </a:accent4>
        <a:accent5>
          <a:srgbClr val="DBBEEF"/>
        </a:accent5>
        <a:accent6>
          <a:srgbClr val="9CAD20"/>
        </a:accent6>
        <a:hlink>
          <a:srgbClr val="F20079"/>
        </a:hlink>
        <a:folHlink>
          <a:srgbClr val="0050A8"/>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FF"/>
        </a:lt1>
        <a:dk2>
          <a:srgbClr val="006AD0"/>
        </a:dk2>
        <a:lt2>
          <a:srgbClr val="FFC828"/>
        </a:lt2>
        <a:accent1>
          <a:srgbClr val="BD79E3"/>
        </a:accent1>
        <a:accent2>
          <a:srgbClr val="ADBF25"/>
        </a:accent2>
        <a:accent3>
          <a:srgbClr val="AAB9E4"/>
        </a:accent3>
        <a:accent4>
          <a:srgbClr val="DADADA"/>
        </a:accent4>
        <a:accent5>
          <a:srgbClr val="DBBEEF"/>
        </a:accent5>
        <a:accent6>
          <a:srgbClr val="9CAD20"/>
        </a:accent6>
        <a:hlink>
          <a:srgbClr val="F20079"/>
        </a:hlink>
        <a:folHlink>
          <a:srgbClr val="3F9FFF"/>
        </a:folHlink>
      </a:clrScheme>
      <a:clrMap bg1="dk2" tx1="lt1" bg2="dk1" tx2="lt2" accent1="accent1" accent2="accent2" accent3="accent3" accent4="accent4" accent5="accent5" accent6="accent6" hlink="hlink" folHlink="folHlink"/>
    </a:extraClrScheme>
    <a:extraClrScheme>
      <a:clrScheme name="3_Default Design 5">
        <a:dk1>
          <a:srgbClr val="000000"/>
        </a:dk1>
        <a:lt1>
          <a:srgbClr val="FFFFFF"/>
        </a:lt1>
        <a:dk2>
          <a:srgbClr val="006AD0"/>
        </a:dk2>
        <a:lt2>
          <a:srgbClr val="FAB900"/>
        </a:lt2>
        <a:accent1>
          <a:srgbClr val="BD79E3"/>
        </a:accent1>
        <a:accent2>
          <a:srgbClr val="ADBF25"/>
        </a:accent2>
        <a:accent3>
          <a:srgbClr val="AAB9E4"/>
        </a:accent3>
        <a:accent4>
          <a:srgbClr val="DADADA"/>
        </a:accent4>
        <a:accent5>
          <a:srgbClr val="DBBEEF"/>
        </a:accent5>
        <a:accent6>
          <a:srgbClr val="9CAD20"/>
        </a:accent6>
        <a:hlink>
          <a:srgbClr val="E14539"/>
        </a:hlink>
        <a:folHlink>
          <a:srgbClr val="3F9FFF"/>
        </a:folHlink>
      </a:clrScheme>
      <a:clrMap bg1="dk2" tx1="lt1" bg2="dk1" tx2="lt2" accent1="accent1" accent2="accent2" accent3="accent3" accent4="accent4" accent5="accent5" accent6="accent6" hlink="hlink" folHlink="folHlink"/>
    </a:extraClrScheme>
    <a:extraClrScheme>
      <a:clrScheme name="3_Default Design 6">
        <a:dk1>
          <a:srgbClr val="000000"/>
        </a:dk1>
        <a:lt1>
          <a:srgbClr val="FFFFFF"/>
        </a:lt1>
        <a:dk2>
          <a:srgbClr val="198CFF"/>
        </a:dk2>
        <a:lt2>
          <a:srgbClr val="FFFFFF"/>
        </a:lt2>
        <a:accent1>
          <a:srgbClr val="BD79E3"/>
        </a:accent1>
        <a:accent2>
          <a:srgbClr val="ADBF25"/>
        </a:accent2>
        <a:accent3>
          <a:srgbClr val="FFFFFF"/>
        </a:accent3>
        <a:accent4>
          <a:srgbClr val="000000"/>
        </a:accent4>
        <a:accent5>
          <a:srgbClr val="DBBEEF"/>
        </a:accent5>
        <a:accent6>
          <a:srgbClr val="9CAD20"/>
        </a:accent6>
        <a:hlink>
          <a:srgbClr val="F20079"/>
        </a:hlink>
        <a:folHlink>
          <a:srgbClr val="0050A8"/>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ADADAD"/>
        </a:lt1>
        <a:dk2>
          <a:srgbClr val="198CFF"/>
        </a:dk2>
        <a:lt2>
          <a:srgbClr val="FFFFFF"/>
        </a:lt2>
        <a:accent1>
          <a:srgbClr val="BD79E3"/>
        </a:accent1>
        <a:accent2>
          <a:srgbClr val="ADBF25"/>
        </a:accent2>
        <a:accent3>
          <a:srgbClr val="D3D3D3"/>
        </a:accent3>
        <a:accent4>
          <a:srgbClr val="000000"/>
        </a:accent4>
        <a:accent5>
          <a:srgbClr val="DBBEEF"/>
        </a:accent5>
        <a:accent6>
          <a:srgbClr val="9CAD20"/>
        </a:accent6>
        <a:hlink>
          <a:srgbClr val="F20079"/>
        </a:hlink>
        <a:folHlink>
          <a:srgbClr val="0050A8"/>
        </a:folHlink>
      </a:clrScheme>
      <a:clrMap bg1="lt1" tx1="dk1" bg2="lt2" tx2="dk2" accent1="accent1" accent2="accent2" accent3="accent3" accent4="accent4" accent5="accent5" accent6="accent6" hlink="hlink" folHlink="folHlink"/>
    </a:extraClrScheme>
    <a:extraClrScheme>
      <a:clrScheme name="3_Default Design 8">
        <a:dk1>
          <a:srgbClr val="000000"/>
        </a:dk1>
        <a:lt1>
          <a:srgbClr val="ADADAD"/>
        </a:lt1>
        <a:dk2>
          <a:srgbClr val="FFC828"/>
        </a:dk2>
        <a:lt2>
          <a:srgbClr val="FFFFFF"/>
        </a:lt2>
        <a:accent1>
          <a:srgbClr val="BD79E3"/>
        </a:accent1>
        <a:accent2>
          <a:srgbClr val="ADBF25"/>
        </a:accent2>
        <a:accent3>
          <a:srgbClr val="D3D3D3"/>
        </a:accent3>
        <a:accent4>
          <a:srgbClr val="000000"/>
        </a:accent4>
        <a:accent5>
          <a:srgbClr val="DBBEEF"/>
        </a:accent5>
        <a:accent6>
          <a:srgbClr val="9CAD20"/>
        </a:accent6>
        <a:hlink>
          <a:srgbClr val="F20079"/>
        </a:hlink>
        <a:folHlink>
          <a:srgbClr val="0050A8"/>
        </a:folHlink>
      </a:clrScheme>
      <a:clrMap bg1="lt1" tx1="dk1" bg2="lt2" tx2="dk2" accent1="accent1" accent2="accent2" accent3="accent3" accent4="accent4" accent5="accent5" accent6="accent6" hlink="hlink" folHlink="folHlink"/>
    </a:extraClrScheme>
    <a:extraClrScheme>
      <a:clrScheme name="3_Default Design 9">
        <a:dk1>
          <a:srgbClr val="000000"/>
        </a:dk1>
        <a:lt1>
          <a:srgbClr val="FFFFFF"/>
        </a:lt1>
        <a:dk2>
          <a:srgbClr val="006AD0"/>
        </a:dk2>
        <a:lt2>
          <a:srgbClr val="FFC828"/>
        </a:lt2>
        <a:accent1>
          <a:srgbClr val="BD79E3"/>
        </a:accent1>
        <a:accent2>
          <a:srgbClr val="ADBF25"/>
        </a:accent2>
        <a:accent3>
          <a:srgbClr val="AAB9E4"/>
        </a:accent3>
        <a:accent4>
          <a:srgbClr val="DADADA"/>
        </a:accent4>
        <a:accent5>
          <a:srgbClr val="DBBEEF"/>
        </a:accent5>
        <a:accent6>
          <a:srgbClr val="9CAD20"/>
        </a:accent6>
        <a:hlink>
          <a:srgbClr val="F20079"/>
        </a:hlink>
        <a:folHlink>
          <a:srgbClr val="3F9FFF"/>
        </a:folHlink>
      </a:clrScheme>
      <a:clrMap bg1="dk2" tx1="lt1" bg2="dk1" tx2="lt2" accent1="accent1" accent2="accent2" accent3="accent3" accent4="accent4" accent5="accent5" accent6="accent6" hlink="hlink" folHlink="folHlink"/>
    </a:extraClrScheme>
    <a:extraClrScheme>
      <a:clrScheme name="3_Default Design 10">
        <a:dk1>
          <a:srgbClr val="000000"/>
        </a:dk1>
        <a:lt1>
          <a:srgbClr val="FFFFFF"/>
        </a:lt1>
        <a:dk2>
          <a:srgbClr val="006AD0"/>
        </a:dk2>
        <a:lt2>
          <a:srgbClr val="FAB900"/>
        </a:lt2>
        <a:accent1>
          <a:srgbClr val="BD79E3"/>
        </a:accent1>
        <a:accent2>
          <a:srgbClr val="ADBF25"/>
        </a:accent2>
        <a:accent3>
          <a:srgbClr val="AAB9E4"/>
        </a:accent3>
        <a:accent4>
          <a:srgbClr val="DADADA"/>
        </a:accent4>
        <a:accent5>
          <a:srgbClr val="DBBEEF"/>
        </a:accent5>
        <a:accent6>
          <a:srgbClr val="9CAD20"/>
        </a:accent6>
        <a:hlink>
          <a:srgbClr val="E14539"/>
        </a:hlink>
        <a:folHlink>
          <a:srgbClr val="3F9FFF"/>
        </a:folHlink>
      </a:clrScheme>
      <a:clrMap bg1="dk2" tx1="lt1" bg2="dk1" tx2="lt2" accent1="accent1" accent2="accent2" accent3="accent3" accent4="accent4" accent5="accent5" accent6="accent6" hlink="hlink" folHlink="folHlink"/>
    </a:extraClrScheme>
    <a:extraClrScheme>
      <a:clrScheme name="3_Default Design 11">
        <a:dk1>
          <a:srgbClr val="000000"/>
        </a:dk1>
        <a:lt1>
          <a:srgbClr val="FFFFFF"/>
        </a:lt1>
        <a:dk2>
          <a:srgbClr val="006AD0"/>
        </a:dk2>
        <a:lt2>
          <a:srgbClr val="FAB900"/>
        </a:lt2>
        <a:accent1>
          <a:srgbClr val="BD79E3"/>
        </a:accent1>
        <a:accent2>
          <a:srgbClr val="736751"/>
        </a:accent2>
        <a:accent3>
          <a:srgbClr val="AAB9E4"/>
        </a:accent3>
        <a:accent4>
          <a:srgbClr val="DADADA"/>
        </a:accent4>
        <a:accent5>
          <a:srgbClr val="DBBEEF"/>
        </a:accent5>
        <a:accent6>
          <a:srgbClr val="685D49"/>
        </a:accent6>
        <a:hlink>
          <a:srgbClr val="E14539"/>
        </a:hlink>
        <a:folHlink>
          <a:srgbClr val="3F9FFF"/>
        </a:folHlink>
      </a:clrScheme>
      <a:clrMap bg1="dk2" tx1="lt1" bg2="dk1" tx2="lt2" accent1="accent1" accent2="accent2" accent3="accent3" accent4="accent4" accent5="accent5" accent6="accent6" hlink="hlink" folHlink="folHlink"/>
    </a:extraClrScheme>
    <a:extraClrScheme>
      <a:clrScheme name="3_Default Design 12">
        <a:dk1>
          <a:srgbClr val="000000"/>
        </a:dk1>
        <a:lt1>
          <a:srgbClr val="FFFFFF"/>
        </a:lt1>
        <a:dk2>
          <a:srgbClr val="006AD0"/>
        </a:dk2>
        <a:lt2>
          <a:srgbClr val="FAB900"/>
        </a:lt2>
        <a:accent1>
          <a:srgbClr val="BD79E3"/>
        </a:accent1>
        <a:accent2>
          <a:srgbClr val="677345"/>
        </a:accent2>
        <a:accent3>
          <a:srgbClr val="AAB9E4"/>
        </a:accent3>
        <a:accent4>
          <a:srgbClr val="DADADA"/>
        </a:accent4>
        <a:accent5>
          <a:srgbClr val="DBBEEF"/>
        </a:accent5>
        <a:accent6>
          <a:srgbClr val="5D683E"/>
        </a:accent6>
        <a:hlink>
          <a:srgbClr val="E14539"/>
        </a:hlink>
        <a:folHlink>
          <a:srgbClr val="3F9FFF"/>
        </a:folHlink>
      </a:clrScheme>
      <a:clrMap bg1="dk2" tx1="lt1" bg2="dk1" tx2="lt2" accent1="accent1" accent2="accent2" accent3="accent3" accent4="accent4" accent5="accent5" accent6="accent6" hlink="hlink" folHlink="folHlink"/>
    </a:extraClrScheme>
    <a:extraClrScheme>
      <a:clrScheme name="3_Default Design 13">
        <a:dk1>
          <a:srgbClr val="000000"/>
        </a:dk1>
        <a:lt1>
          <a:srgbClr val="FFFFFF"/>
        </a:lt1>
        <a:dk2>
          <a:srgbClr val="006AD0"/>
        </a:dk2>
        <a:lt2>
          <a:srgbClr val="FAB900"/>
        </a:lt2>
        <a:accent1>
          <a:srgbClr val="BD79E3"/>
        </a:accent1>
        <a:accent2>
          <a:srgbClr val="8A842E"/>
        </a:accent2>
        <a:accent3>
          <a:srgbClr val="AAB9E4"/>
        </a:accent3>
        <a:accent4>
          <a:srgbClr val="DADADA"/>
        </a:accent4>
        <a:accent5>
          <a:srgbClr val="DBBEEF"/>
        </a:accent5>
        <a:accent6>
          <a:srgbClr val="7D7729"/>
        </a:accent6>
        <a:hlink>
          <a:srgbClr val="E14539"/>
        </a:hlink>
        <a:folHlink>
          <a:srgbClr val="3F9FFF"/>
        </a:folHlink>
      </a:clrScheme>
      <a:clrMap bg1="dk2" tx1="lt1" bg2="dk1" tx2="lt2" accent1="accent1" accent2="accent2" accent3="accent3" accent4="accent4" accent5="accent5" accent6="accent6" hlink="hlink" folHlink="folHlink"/>
    </a:extraClrScheme>
    <a:extraClrScheme>
      <a:clrScheme name="3_Default Design 14">
        <a:dk1>
          <a:srgbClr val="000000"/>
        </a:dk1>
        <a:lt1>
          <a:srgbClr val="FFFFFF"/>
        </a:lt1>
        <a:dk2>
          <a:srgbClr val="006AD0"/>
        </a:dk2>
        <a:lt2>
          <a:srgbClr val="FAB900"/>
        </a:lt2>
        <a:accent1>
          <a:srgbClr val="BD79E3"/>
        </a:accent1>
        <a:accent2>
          <a:srgbClr val="8CD8D6"/>
        </a:accent2>
        <a:accent3>
          <a:srgbClr val="AAB9E4"/>
        </a:accent3>
        <a:accent4>
          <a:srgbClr val="DADADA"/>
        </a:accent4>
        <a:accent5>
          <a:srgbClr val="DBBEEF"/>
        </a:accent5>
        <a:accent6>
          <a:srgbClr val="7EC4C2"/>
        </a:accent6>
        <a:hlink>
          <a:srgbClr val="E14539"/>
        </a:hlink>
        <a:folHlink>
          <a:srgbClr val="3F9F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CDA1D4E2674448A0902ACE23E2F7F3" ma:contentTypeVersion="" ma:contentTypeDescription="Create a new document." ma:contentTypeScope="" ma:versionID="b63e01ba9cfbea8d825d3b6f956de53d">
  <xsd:schema xmlns:xsd="http://www.w3.org/2001/XMLSchema" xmlns:xs="http://www.w3.org/2001/XMLSchema" xmlns:p="http://schemas.microsoft.com/office/2006/metadata/properties" xmlns:ns2="9CC6DA9F-6D81-45C4-89C4-7EB77718B956" xmlns:ns3="42fe046d-86dd-43d2-bdc0-8f834945f3f1" xmlns:ns4="9cc6da9f-6d81-45c4-89c4-7eb77718b956" targetNamespace="http://schemas.microsoft.com/office/2006/metadata/properties" ma:root="true" ma:fieldsID="65d191419875519cf6915d54afaedb52" ns2:_="" ns3:_="" ns4:_="">
    <xsd:import namespace="9CC6DA9F-6D81-45C4-89C4-7EB77718B956"/>
    <xsd:import namespace="42fe046d-86dd-43d2-bdc0-8f834945f3f1"/>
    <xsd:import namespace="9cc6da9f-6d81-45c4-89c4-7eb77718b95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C6DA9F-6D81-45C4-89C4-7EB77718B9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fe046d-86dd-43d2-bdc0-8f834945f3f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c6da9f-6d81-45c4-89c4-7eb77718b956" elementFormDefault="qualified">
    <xsd:import namespace="http://schemas.microsoft.com/office/2006/documentManagement/types"/>
    <xsd:import namespace="http://schemas.microsoft.com/office/infopath/2007/PartnerControls"/>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LongProperties xmlns="http://schemas.microsoft.com/office/2006/metadata/longProperties"/>
</file>

<file path=customXml/item5.xml><?xml version="1.0" encoding="utf-8"?>
<sisl xmlns:xsd="http://www.w3.org/2001/XMLSchema" xmlns:xsi="http://www.w3.org/2001/XMLSchema-instance" xmlns="http://www.boldonjames.com/2008/01/sie/internal/label" sislVersion="0" policy="82ad3a63-90ad-4a46-a3cb-757f4658e205" origin="userSelected">
  <element uid="9036a7a1-5a4f-48d3-b24b-dfdab053dac9" value=""/>
  <element uid="03e9b10b-a1f9-4a88-9630-476473f62285" value=""/>
  <element uid="7349a702-6462-4442-88eb-c64cd513835c" value=""/>
</sisl>
</file>

<file path=customXml/itemProps1.xml><?xml version="1.0" encoding="utf-8"?>
<ds:datastoreItem xmlns:ds="http://schemas.openxmlformats.org/officeDocument/2006/customXml" ds:itemID="{0B651436-8009-4F1B-9718-CA5AAA1D69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C6DA9F-6D81-45C4-89C4-7EB77718B956"/>
    <ds:schemaRef ds:uri="42fe046d-86dd-43d2-bdc0-8f834945f3f1"/>
    <ds:schemaRef ds:uri="9cc6da9f-6d81-45c4-89c4-7eb77718b9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327BDF-0CEA-4956-ACB3-CFB8972DD2E2}">
  <ds:schemaRefs>
    <ds:schemaRef ds:uri="http://schemas.microsoft.com/sharepoint/v3/contenttype/forms"/>
  </ds:schemaRefs>
</ds:datastoreItem>
</file>

<file path=customXml/itemProps3.xml><?xml version="1.0" encoding="utf-8"?>
<ds:datastoreItem xmlns:ds="http://schemas.openxmlformats.org/officeDocument/2006/customXml" ds:itemID="{ED36BB55-012D-4680-B803-A1E837E756E6}">
  <ds:schemaRefs>
    <ds:schemaRef ds:uri="http://schemas.microsoft.com/office/2006/metadata/properties"/>
    <ds:schemaRef ds:uri="e91a7d6e-3bc9-4eb8-9149-46a762750c63"/>
    <ds:schemaRef ds:uri="http://purl.org/dc/elements/1.1/"/>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http://www.w3.org/XML/1998/namespace"/>
    <ds:schemaRef ds:uri="http://purl.org/dc/dcmitype/"/>
  </ds:schemaRefs>
</ds:datastoreItem>
</file>

<file path=customXml/itemProps4.xml><?xml version="1.0" encoding="utf-8"?>
<ds:datastoreItem xmlns:ds="http://schemas.openxmlformats.org/officeDocument/2006/customXml" ds:itemID="{E99DE73D-50AC-4FE9-B91A-EB241B35874C}">
  <ds:schemaRefs>
    <ds:schemaRef ds:uri="http://schemas.microsoft.com/office/2006/metadata/longProperties"/>
  </ds:schemaRefs>
</ds:datastoreItem>
</file>

<file path=customXml/itemProps5.xml><?xml version="1.0" encoding="utf-8"?>
<ds:datastoreItem xmlns:ds="http://schemas.openxmlformats.org/officeDocument/2006/customXml" ds:itemID="{949D5FA4-2F2A-4121-B889-FB421D6D6A16}">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0</TotalTime>
  <Words>6660</Words>
  <Application>Microsoft Office PowerPoint</Application>
  <PresentationFormat>On-screen Show (4:3)</PresentationFormat>
  <Paragraphs>983</Paragraphs>
  <Slides>34</Slides>
  <Notes>34</Notes>
  <HiddenSlides>0</HiddenSlides>
  <MMClips>2</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1</vt:i4>
      </vt:variant>
      <vt:variant>
        <vt:lpstr>Slide Titles</vt:lpstr>
      </vt:variant>
      <vt:variant>
        <vt:i4>34</vt:i4>
      </vt:variant>
    </vt:vector>
  </HeadingPairs>
  <TitlesOfParts>
    <vt:vector size="49" baseType="lpstr">
      <vt:lpstr>MS PGothic</vt:lpstr>
      <vt:lpstr>Arail</vt:lpstr>
      <vt:lpstr>Arial</vt:lpstr>
      <vt:lpstr>Arial Narrow</vt:lpstr>
      <vt:lpstr>ArialMT</vt:lpstr>
      <vt:lpstr>Calibri</vt:lpstr>
      <vt:lpstr>Symbol</vt:lpstr>
      <vt:lpstr>Tahoma</vt:lpstr>
      <vt:lpstr>Times New Roman</vt:lpstr>
      <vt:lpstr>Wingdings</vt:lpstr>
      <vt:lpstr>98_Other</vt:lpstr>
      <vt:lpstr>146_Default Design</vt:lpstr>
      <vt:lpstr>145_Default Design</vt:lpstr>
      <vt:lpstr>147_Default Design</vt:lpstr>
      <vt:lpstr>Chart</vt:lpstr>
      <vt:lpstr>Denosumab – Wirksamkeit im gesamten Skelett*</vt:lpstr>
      <vt:lpstr>PowerPoint Presentation</vt:lpstr>
      <vt:lpstr>PowerPoint Presentation</vt:lpstr>
      <vt:lpstr>Trabekulärer und kortikaler Knochen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Denosumab verhinderte eine Zunahme der kortikalen Porosität am distalen Radius Knochenarchitektur Pilot-Studie (HR-pQCT)  </vt:lpstr>
      <vt:lpstr>PowerPoint Presentation</vt:lpstr>
      <vt:lpstr>PowerPoint Presentation</vt:lpstr>
      <vt:lpstr>PowerPoint Presentation</vt:lpstr>
      <vt:lpstr>Reduktion des Frakturrisikos im gesamten Skelett bei allen Altersstufen Phase-3-Studie (FREEDOM): Post-hoc-Analyse nach Alter</vt:lpstr>
      <vt:lpstr>PowerPoint Presentation</vt:lpstr>
      <vt:lpstr>PowerPoint Presentation</vt:lpstr>
      <vt:lpstr>Studiendesign FREEDOM-Verlängerungsstudie </vt:lpstr>
      <vt:lpstr>Veränderung der Knochenmineraldichte über 10 Jahre</vt:lpstr>
      <vt:lpstr>Jährliche Inzidenz neuer vertebraler Frakturen</vt:lpstr>
      <vt:lpstr>PowerPoint Presentation</vt:lpstr>
      <vt:lpstr>PowerPoint Presentation</vt:lpstr>
      <vt:lpstr>Nicht-vertebrale Frakturen über 10 Jahre</vt:lpstr>
      <vt:lpstr>Unerwünschte Ereignisse </vt:lpstr>
    </vt:vector>
  </TitlesOfParts>
  <Company>Amgen Employee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Denosumab makes the difference: MOA vs BP</dc:title>
  <dc:creator>jbaron</dc:creator>
  <cp:keywords>*$%IU-*$%GenBus</cp:keywords>
  <cp:lastModifiedBy>Jasmin</cp:lastModifiedBy>
  <cp:revision>163</cp:revision>
  <dcterms:created xsi:type="dcterms:W3CDTF">2011-04-28T06:14:04Z</dcterms:created>
  <dcterms:modified xsi:type="dcterms:W3CDTF">2021-08-04T12:13:37Z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X5SK5FSA5YTA-25-90</vt:lpwstr>
  </property>
  <property fmtid="{D5CDD505-2E9C-101B-9397-08002B2CF9AE}" pid="3" name="_dlc_DocIdItemGuid">
    <vt:lpwstr>93d7606d-d636-4da3-9def-85207341dbb6</vt:lpwstr>
  </property>
  <property fmtid="{D5CDD505-2E9C-101B-9397-08002B2CF9AE}" pid="4" name="_dlc_DocIdUrl">
    <vt:lpwstr>https://myteams.amgen.com/sites/Germany-Medizin/MedCom/_layouts/DocIdRedir.aspx?ID=X5SK5FSA5YTA-25-90, X5SK5FSA5YTA-25-90</vt:lpwstr>
  </property>
  <property fmtid="{D5CDD505-2E9C-101B-9397-08002B2CF9AE}" pid="5" name="docIndexRef">
    <vt:lpwstr>0f054cb7-e39d-4ce3-82ed-4cd06d235390</vt:lpwstr>
  </property>
  <property fmtid="{D5CDD505-2E9C-101B-9397-08002B2CF9AE}" pid="6" name="bjSaver">
    <vt:lpwstr>QLteczIzpMNwjU1J3FC3pk+i722nx7vl</vt:lpwstr>
  </property>
  <property fmtid="{D5CDD505-2E9C-101B-9397-08002B2CF9AE}" pid="7" name="bjDocumentSecurityLabel">
    <vt:lpwstr>Internal Use Only - General Business</vt:lpwstr>
  </property>
  <property fmtid="{D5CDD505-2E9C-101B-9397-08002B2CF9AE}" pid="8" name="bjDocumentLabelXML">
    <vt:lpwstr>&lt;?xml version="1.0" encoding="us-ascii"?&gt;&lt;sisl xmlns:xsd="http://www.w3.org/2001/XMLSchema" xmlns:xsi="http://www.w3.org/2001/XMLSchema-instance" sislVersion="0" policy="82ad3a63-90ad-4a46-a3cb-757f4658e205" origin="userSelected" xmlns="http://www.boldonj</vt:lpwstr>
  </property>
  <property fmtid="{D5CDD505-2E9C-101B-9397-08002B2CF9AE}" pid="9" name="bjDocumentLabelXML-0">
    <vt:lpwstr>ames.com/2008/01/sie/internal/label"&gt;&lt;element uid="9036a7a1-5a4f-48d3-b24b-dfdab053dac9" value="" /&gt;&lt;element uid="03e9b10b-a1f9-4a88-9630-476473f62285" value="" /&gt;&lt;element uid="7349a702-6462-4442-88eb-c64cd513835c" value="" /&gt;&lt;/sisl&gt;</vt:lpwstr>
  </property>
  <property fmtid="{D5CDD505-2E9C-101B-9397-08002B2CF9AE}" pid="10" name="ContentTypeId">
    <vt:lpwstr>0x010100ECCDA1D4E2674448A0902ACE23E2F7F3</vt:lpwstr>
  </property>
</Properties>
</file>